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drawings/drawing3.xml" ContentType="application/vnd.openxmlformats-officedocument.drawingml.chartshapes+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57" r:id="rId2"/>
  </p:sldMasterIdLst>
  <p:notesMasterIdLst>
    <p:notesMasterId r:id="rId62"/>
  </p:notesMasterIdLst>
  <p:handoutMasterIdLst>
    <p:handoutMasterId r:id="rId63"/>
  </p:handoutMasterIdLst>
  <p:sldIdLst>
    <p:sldId id="370" r:id="rId3"/>
    <p:sldId id="344" r:id="rId4"/>
    <p:sldId id="345" r:id="rId5"/>
    <p:sldId id="466" r:id="rId6"/>
    <p:sldId id="467" r:id="rId7"/>
    <p:sldId id="339" r:id="rId8"/>
    <p:sldId id="374" r:id="rId9"/>
    <p:sldId id="383" r:id="rId10"/>
    <p:sldId id="384" r:id="rId11"/>
    <p:sldId id="392" r:id="rId12"/>
    <p:sldId id="468" r:id="rId13"/>
    <p:sldId id="526" r:id="rId14"/>
    <p:sldId id="527" r:id="rId15"/>
    <p:sldId id="533" r:id="rId16"/>
    <p:sldId id="534" r:id="rId17"/>
    <p:sldId id="535" r:id="rId18"/>
    <p:sldId id="469" r:id="rId19"/>
    <p:sldId id="480" r:id="rId20"/>
    <p:sldId id="481" r:id="rId21"/>
    <p:sldId id="482" r:id="rId22"/>
    <p:sldId id="483" r:id="rId23"/>
    <p:sldId id="484" r:id="rId24"/>
    <p:sldId id="485" r:id="rId25"/>
    <p:sldId id="486" r:id="rId26"/>
    <p:sldId id="524" r:id="rId27"/>
    <p:sldId id="488" r:id="rId28"/>
    <p:sldId id="470" r:id="rId29"/>
    <p:sldId id="489" r:id="rId30"/>
    <p:sldId id="490" r:id="rId31"/>
    <p:sldId id="471" r:id="rId32"/>
    <p:sldId id="492" r:id="rId33"/>
    <p:sldId id="495" r:id="rId34"/>
    <p:sldId id="511" r:id="rId35"/>
    <p:sldId id="512" r:id="rId36"/>
    <p:sldId id="513" r:id="rId37"/>
    <p:sldId id="472" r:id="rId38"/>
    <p:sldId id="497" r:id="rId39"/>
    <p:sldId id="528" r:id="rId40"/>
    <p:sldId id="499" r:id="rId41"/>
    <p:sldId id="514" r:id="rId42"/>
    <p:sldId id="515" r:id="rId43"/>
    <p:sldId id="516" r:id="rId44"/>
    <p:sldId id="522" r:id="rId45"/>
    <p:sldId id="473" r:id="rId46"/>
    <p:sldId id="500" r:id="rId47"/>
    <p:sldId id="501" r:id="rId48"/>
    <p:sldId id="529" r:id="rId49"/>
    <p:sldId id="517" r:id="rId50"/>
    <p:sldId id="518" r:id="rId51"/>
    <p:sldId id="519" r:id="rId52"/>
    <p:sldId id="523" r:id="rId53"/>
    <p:sldId id="474" r:id="rId54"/>
    <p:sldId id="504" r:id="rId55"/>
    <p:sldId id="505" r:id="rId56"/>
    <p:sldId id="537" r:id="rId57"/>
    <p:sldId id="520" r:id="rId58"/>
    <p:sldId id="521" r:id="rId59"/>
    <p:sldId id="531" r:id="rId60"/>
    <p:sldId id="536" r:id="rId61"/>
  </p:sldIdLst>
  <p:sldSz cx="10693400" cy="7561263"/>
  <p:notesSz cx="6797675" cy="9926638"/>
  <p:defaultTextStyle>
    <a:defPPr>
      <a:defRPr lang="en-US"/>
    </a:defPPr>
    <a:lvl1pPr marL="0" algn="l" defTabSz="888225" rtl="0" eaLnBrk="1" latinLnBrk="0" hangingPunct="1">
      <a:defRPr sz="1700" kern="1200">
        <a:solidFill>
          <a:schemeClr val="tx1"/>
        </a:solidFill>
        <a:latin typeface="+mn-lt"/>
        <a:ea typeface="+mn-ea"/>
        <a:cs typeface="+mn-cs"/>
      </a:defRPr>
    </a:lvl1pPr>
    <a:lvl2pPr marL="444112" algn="l" defTabSz="888225" rtl="0" eaLnBrk="1" latinLnBrk="0" hangingPunct="1">
      <a:defRPr sz="1700" kern="1200">
        <a:solidFill>
          <a:schemeClr val="tx1"/>
        </a:solidFill>
        <a:latin typeface="+mn-lt"/>
        <a:ea typeface="+mn-ea"/>
        <a:cs typeface="+mn-cs"/>
      </a:defRPr>
    </a:lvl2pPr>
    <a:lvl3pPr marL="888225" algn="l" defTabSz="888225" rtl="0" eaLnBrk="1" latinLnBrk="0" hangingPunct="1">
      <a:defRPr sz="1700" kern="1200">
        <a:solidFill>
          <a:schemeClr val="tx1"/>
        </a:solidFill>
        <a:latin typeface="+mn-lt"/>
        <a:ea typeface="+mn-ea"/>
        <a:cs typeface="+mn-cs"/>
      </a:defRPr>
    </a:lvl3pPr>
    <a:lvl4pPr marL="1332338" algn="l" defTabSz="888225" rtl="0" eaLnBrk="1" latinLnBrk="0" hangingPunct="1">
      <a:defRPr sz="1700" kern="1200">
        <a:solidFill>
          <a:schemeClr val="tx1"/>
        </a:solidFill>
        <a:latin typeface="+mn-lt"/>
        <a:ea typeface="+mn-ea"/>
        <a:cs typeface="+mn-cs"/>
      </a:defRPr>
    </a:lvl4pPr>
    <a:lvl5pPr marL="1776449" algn="l" defTabSz="888225" rtl="0" eaLnBrk="1" latinLnBrk="0" hangingPunct="1">
      <a:defRPr sz="1700" kern="1200">
        <a:solidFill>
          <a:schemeClr val="tx1"/>
        </a:solidFill>
        <a:latin typeface="+mn-lt"/>
        <a:ea typeface="+mn-ea"/>
        <a:cs typeface="+mn-cs"/>
      </a:defRPr>
    </a:lvl5pPr>
    <a:lvl6pPr marL="2220560" algn="l" defTabSz="888225" rtl="0" eaLnBrk="1" latinLnBrk="0" hangingPunct="1">
      <a:defRPr sz="1700" kern="1200">
        <a:solidFill>
          <a:schemeClr val="tx1"/>
        </a:solidFill>
        <a:latin typeface="+mn-lt"/>
        <a:ea typeface="+mn-ea"/>
        <a:cs typeface="+mn-cs"/>
      </a:defRPr>
    </a:lvl6pPr>
    <a:lvl7pPr marL="2664674" algn="l" defTabSz="888225" rtl="0" eaLnBrk="1" latinLnBrk="0" hangingPunct="1">
      <a:defRPr sz="1700" kern="1200">
        <a:solidFill>
          <a:schemeClr val="tx1"/>
        </a:solidFill>
        <a:latin typeface="+mn-lt"/>
        <a:ea typeface="+mn-ea"/>
        <a:cs typeface="+mn-cs"/>
      </a:defRPr>
    </a:lvl7pPr>
    <a:lvl8pPr marL="3108784" algn="l" defTabSz="888225" rtl="0" eaLnBrk="1" latinLnBrk="0" hangingPunct="1">
      <a:defRPr sz="1700" kern="1200">
        <a:solidFill>
          <a:schemeClr val="tx1"/>
        </a:solidFill>
        <a:latin typeface="+mn-lt"/>
        <a:ea typeface="+mn-ea"/>
        <a:cs typeface="+mn-cs"/>
      </a:defRPr>
    </a:lvl8pPr>
    <a:lvl9pPr marL="3552896" algn="l" defTabSz="888225"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9"/>
  </p:normalViewPr>
  <p:slideViewPr>
    <p:cSldViewPr>
      <p:cViewPr varScale="1">
        <p:scale>
          <a:sx n="91" d="100"/>
          <a:sy n="91" d="100"/>
        </p:scale>
        <p:origin x="1800" y="200"/>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687970363023761E-2"/>
          <c:y val="6.1848786492129885E-3"/>
          <c:w val="0.90843684591546014"/>
          <c:h val="0.91241677277951982"/>
        </c:manualLayout>
      </c:layout>
      <c:barChart>
        <c:barDir val="bar"/>
        <c:grouping val="percentStacked"/>
        <c:varyColors val="0"/>
        <c:ser>
          <c:idx val="0"/>
          <c:order val="0"/>
          <c:tx>
            <c:strRef>
              <c:f>Sheet1!$B$1</c:f>
              <c:strCache>
                <c:ptCount val="1"/>
                <c:pt idx="0">
                  <c:v>Extremely satisfied</c:v>
                </c:pt>
              </c:strCache>
            </c:strRef>
          </c:tx>
          <c:spPr>
            <a:solidFill>
              <a:srgbClr val="50C9B5"/>
            </a:solidFill>
            <a:ln>
              <a:solidFill>
                <a:schemeClr val="accent6"/>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2011
(n=597)</c:v>
                </c:pt>
                <c:pt idx="1">
                  <c:v>2012
(n=630)</c:v>
                </c:pt>
                <c:pt idx="2">
                  <c:v>2013
(n=606)</c:v>
                </c:pt>
                <c:pt idx="3">
                  <c:v>2015
(n=1004)</c:v>
                </c:pt>
              </c:strCache>
            </c:strRef>
          </c:cat>
          <c:val>
            <c:numRef>
              <c:f>Sheet1!$B$2:$B$5</c:f>
              <c:numCache>
                <c:formatCode>0%</c:formatCode>
                <c:ptCount val="4"/>
                <c:pt idx="0">
                  <c:v>0.46230371811209525</c:v>
                </c:pt>
                <c:pt idx="1">
                  <c:v>0.40338016924516035</c:v>
                </c:pt>
                <c:pt idx="2">
                  <c:v>0.33349583065814209</c:v>
                </c:pt>
                <c:pt idx="3">
                  <c:v>0.39600106356993742</c:v>
                </c:pt>
              </c:numCache>
            </c:numRef>
          </c:val>
          <c:extLst>
            <c:ext xmlns:c16="http://schemas.microsoft.com/office/drawing/2014/chart" uri="{C3380CC4-5D6E-409C-BE32-E72D297353CC}">
              <c16:uniqueId val="{00000000-15A1-784E-BA06-86B34301809A}"/>
            </c:ext>
          </c:extLst>
        </c:ser>
        <c:ser>
          <c:idx val="1"/>
          <c:order val="1"/>
          <c:tx>
            <c:strRef>
              <c:f>Sheet1!$C$1</c:f>
              <c:strCache>
                <c:ptCount val="1"/>
                <c:pt idx="0">
                  <c:v>Satisfied</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2011
(n=597)</c:v>
                </c:pt>
                <c:pt idx="1">
                  <c:v>2012
(n=630)</c:v>
                </c:pt>
                <c:pt idx="2">
                  <c:v>2013
(n=606)</c:v>
                </c:pt>
                <c:pt idx="3">
                  <c:v>2015
(n=1004)</c:v>
                </c:pt>
              </c:strCache>
            </c:strRef>
          </c:cat>
          <c:val>
            <c:numRef>
              <c:f>Sheet1!$C$2:$C$5</c:f>
              <c:numCache>
                <c:formatCode>0%</c:formatCode>
                <c:ptCount val="4"/>
                <c:pt idx="0">
                  <c:v>0.40269880420311188</c:v>
                </c:pt>
                <c:pt idx="1">
                  <c:v>0.46697106740428312</c:v>
                </c:pt>
                <c:pt idx="2">
                  <c:v>0.39910597648461282</c:v>
                </c:pt>
                <c:pt idx="3">
                  <c:v>0.36122862434245384</c:v>
                </c:pt>
              </c:numCache>
            </c:numRef>
          </c:val>
          <c:extLst>
            <c:ext xmlns:c16="http://schemas.microsoft.com/office/drawing/2014/chart" uri="{C3380CC4-5D6E-409C-BE32-E72D297353CC}">
              <c16:uniqueId val="{00000001-15A1-784E-BA06-86B34301809A}"/>
            </c:ext>
          </c:extLst>
        </c:ser>
        <c:ser>
          <c:idx val="2"/>
          <c:order val="2"/>
          <c:tx>
            <c:strRef>
              <c:f>Sheet1!$D$1</c:f>
              <c:strCache>
                <c:ptCount val="1"/>
                <c:pt idx="0">
                  <c:v>Neither satisfied nor dissatisfied</c:v>
                </c:pt>
              </c:strCache>
            </c:strRef>
          </c:tx>
          <c:spPr>
            <a:solidFill>
              <a:schemeClr val="bg1">
                <a:lumMod val="75000"/>
              </a:schemeClr>
            </a:solidFill>
            <a:ln>
              <a:solidFill>
                <a:schemeClr val="bg1">
                  <a:lumMod val="7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2011
(n=597)</c:v>
                </c:pt>
                <c:pt idx="1">
                  <c:v>2012
(n=630)</c:v>
                </c:pt>
                <c:pt idx="2">
                  <c:v>2013
(n=606)</c:v>
                </c:pt>
                <c:pt idx="3">
                  <c:v>2015
(n=1004)</c:v>
                </c:pt>
              </c:strCache>
            </c:strRef>
          </c:cat>
          <c:val>
            <c:numRef>
              <c:f>Sheet1!$D$2:$D$5</c:f>
              <c:numCache>
                <c:formatCode>0%</c:formatCode>
                <c:ptCount val="4"/>
                <c:pt idx="0">
                  <c:v>2.692121987698088E-2</c:v>
                </c:pt>
                <c:pt idx="1">
                  <c:v>5.254815422013101E-2</c:v>
                </c:pt>
                <c:pt idx="2">
                  <c:v>6.7944519842352682E-2</c:v>
                </c:pt>
                <c:pt idx="3">
                  <c:v>9.1997804095558425E-2</c:v>
                </c:pt>
              </c:numCache>
            </c:numRef>
          </c:val>
          <c:extLst>
            <c:ext xmlns:c16="http://schemas.microsoft.com/office/drawing/2014/chart" uri="{C3380CC4-5D6E-409C-BE32-E72D297353CC}">
              <c16:uniqueId val="{00000002-15A1-784E-BA06-86B34301809A}"/>
            </c:ext>
          </c:extLst>
        </c:ser>
        <c:ser>
          <c:idx val="3"/>
          <c:order val="3"/>
          <c:tx>
            <c:strRef>
              <c:f>Sheet1!$E$1</c:f>
              <c:strCache>
                <c:ptCount val="1"/>
                <c:pt idx="0">
                  <c:v>Dissatisfied</c:v>
                </c:pt>
              </c:strCache>
            </c:strRef>
          </c:tx>
          <c:spPr>
            <a:solidFill>
              <a:schemeClr val="accent5">
                <a:lumMod val="40000"/>
                <a:lumOff val="60000"/>
              </a:schemeClr>
            </a:solidFill>
            <a:ln>
              <a:solidFill>
                <a:schemeClr val="accent5">
                  <a:lumMod val="40000"/>
                  <a:lumOff val="6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2011
(n=597)</c:v>
                </c:pt>
                <c:pt idx="1">
                  <c:v>2012
(n=630)</c:v>
                </c:pt>
                <c:pt idx="2">
                  <c:v>2013
(n=606)</c:v>
                </c:pt>
                <c:pt idx="3">
                  <c:v>2015
(n=1004)</c:v>
                </c:pt>
              </c:strCache>
            </c:strRef>
          </c:cat>
          <c:val>
            <c:numRef>
              <c:f>Sheet1!$E$2:$E$5</c:f>
              <c:numCache>
                <c:formatCode>0%</c:formatCode>
                <c:ptCount val="4"/>
                <c:pt idx="0">
                  <c:v>4.4136243636839288E-2</c:v>
                </c:pt>
                <c:pt idx="1">
                  <c:v>3.1199855210509875E-2</c:v>
                </c:pt>
                <c:pt idx="2">
                  <c:v>0.10000210891186594</c:v>
                </c:pt>
                <c:pt idx="3">
                  <c:v>7.6094512207959278E-2</c:v>
                </c:pt>
              </c:numCache>
            </c:numRef>
          </c:val>
          <c:extLst>
            <c:ext xmlns:c16="http://schemas.microsoft.com/office/drawing/2014/chart" uri="{C3380CC4-5D6E-409C-BE32-E72D297353CC}">
              <c16:uniqueId val="{00000003-15A1-784E-BA06-86B34301809A}"/>
            </c:ext>
          </c:extLst>
        </c:ser>
        <c:ser>
          <c:idx val="4"/>
          <c:order val="4"/>
          <c:tx>
            <c:strRef>
              <c:f>Sheet1!$F$1</c:f>
              <c:strCache>
                <c:ptCount val="1"/>
                <c:pt idx="0">
                  <c:v>Extremely dissatisfied</c:v>
                </c:pt>
              </c:strCache>
            </c:strRef>
          </c:tx>
          <c:spPr>
            <a:solidFill>
              <a:schemeClr val="accent5"/>
            </a:solidFill>
            <a:ln>
              <a:solidFill>
                <a:schemeClr val="accent5"/>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2011
(n=597)</c:v>
                </c:pt>
                <c:pt idx="1">
                  <c:v>2012
(n=630)</c:v>
                </c:pt>
                <c:pt idx="2">
                  <c:v>2013
(n=606)</c:v>
                </c:pt>
                <c:pt idx="3">
                  <c:v>2015
(n=1004)</c:v>
                </c:pt>
              </c:strCache>
            </c:strRef>
          </c:cat>
          <c:val>
            <c:numRef>
              <c:f>Sheet1!$F$2:$F$5</c:f>
              <c:numCache>
                <c:formatCode>0%</c:formatCode>
                <c:ptCount val="4"/>
                <c:pt idx="0">
                  <c:v>6.1071873512231117E-2</c:v>
                </c:pt>
                <c:pt idx="1">
                  <c:v>2.9953855807332678E-2</c:v>
                </c:pt>
                <c:pt idx="2">
                  <c:v>8.1118568833662488E-2</c:v>
                </c:pt>
                <c:pt idx="3">
                  <c:v>7.0429355327210161E-2</c:v>
                </c:pt>
              </c:numCache>
            </c:numRef>
          </c:val>
          <c:extLst>
            <c:ext xmlns:c16="http://schemas.microsoft.com/office/drawing/2014/chart" uri="{C3380CC4-5D6E-409C-BE32-E72D297353CC}">
              <c16:uniqueId val="{00000004-15A1-784E-BA06-86B34301809A}"/>
            </c:ext>
          </c:extLst>
        </c:ser>
        <c:ser>
          <c:idx val="5"/>
          <c:order val="5"/>
          <c:tx>
            <c:strRef>
              <c:f>Sheet1!$G$1</c:f>
              <c:strCache>
                <c:ptCount val="1"/>
                <c:pt idx="0">
                  <c:v>N/A-D/K</c:v>
                </c:pt>
              </c:strCache>
            </c:strRef>
          </c:tx>
          <c:spPr>
            <a:pattFill prst="dkDnDiag">
              <a:fgClr>
                <a:schemeClr val="bg1">
                  <a:lumMod val="85000"/>
                </a:schemeClr>
              </a:fgClr>
              <a:bgClr>
                <a:schemeClr val="bg1"/>
              </a:bgClr>
            </a:pattFill>
            <a:ln>
              <a:solidFill>
                <a:schemeClr val="bg1">
                  <a:lumMod val="85000"/>
                </a:schemeClr>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15A1-784E-BA06-86B34301809A}"/>
                </c:ext>
              </c:extLst>
            </c:dLbl>
            <c:dLbl>
              <c:idx val="1"/>
              <c:layout>
                <c:manualLayout>
                  <c:x val="0"/>
                  <c:y val="-3.11581509232135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A1-784E-BA06-86B34301809A}"/>
                </c:ext>
              </c:extLst>
            </c:dLbl>
            <c:dLbl>
              <c:idx val="3"/>
              <c:delete val="1"/>
              <c:extLst>
                <c:ext xmlns:c15="http://schemas.microsoft.com/office/drawing/2012/chart" uri="{CE6537A1-D6FC-4f65-9D91-7224C49458BB}"/>
                <c:ext xmlns:c16="http://schemas.microsoft.com/office/drawing/2014/chart" uri="{C3380CC4-5D6E-409C-BE32-E72D297353CC}">
                  <c16:uniqueId val="{00000007-15A1-784E-BA06-86B34301809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2011
(n=597)</c:v>
                </c:pt>
                <c:pt idx="1">
                  <c:v>2012
(n=630)</c:v>
                </c:pt>
                <c:pt idx="2">
                  <c:v>2013
(n=606)</c:v>
                </c:pt>
                <c:pt idx="3">
                  <c:v>2015
(n=1004)</c:v>
                </c:pt>
              </c:strCache>
            </c:strRef>
          </c:cat>
          <c:val>
            <c:numRef>
              <c:f>Sheet1!$G$2:$G$5</c:f>
              <c:numCache>
                <c:formatCode>0%</c:formatCode>
                <c:ptCount val="4"/>
                <c:pt idx="0">
                  <c:v>2.8681406587478734E-3</c:v>
                </c:pt>
                <c:pt idx="1">
                  <c:v>1.5946898112585633E-2</c:v>
                </c:pt>
                <c:pt idx="2">
                  <c:v>1.8332995269370825E-2</c:v>
                </c:pt>
                <c:pt idx="3">
                  <c:v>4.2486404568766543E-3</c:v>
                </c:pt>
              </c:numCache>
            </c:numRef>
          </c:val>
          <c:extLst>
            <c:ext xmlns:c16="http://schemas.microsoft.com/office/drawing/2014/chart" uri="{C3380CC4-5D6E-409C-BE32-E72D297353CC}">
              <c16:uniqueId val="{00000008-15A1-784E-BA06-86B34301809A}"/>
            </c:ext>
          </c:extLst>
        </c:ser>
        <c:dLbls>
          <c:dLblPos val="ctr"/>
          <c:showLegendKey val="0"/>
          <c:showVal val="1"/>
          <c:showCatName val="0"/>
          <c:showSerName val="0"/>
          <c:showPercent val="0"/>
          <c:showBubbleSize val="0"/>
        </c:dLbls>
        <c:gapWidth val="44"/>
        <c:overlap val="100"/>
        <c:axId val="232841088"/>
        <c:axId val="232843440"/>
      </c:barChart>
      <c:catAx>
        <c:axId val="232841088"/>
        <c:scaling>
          <c:orientation val="minMax"/>
        </c:scaling>
        <c:delete val="0"/>
        <c:axPos val="l"/>
        <c:numFmt formatCode="General" sourceLinked="1"/>
        <c:majorTickMark val="out"/>
        <c:minorTickMark val="none"/>
        <c:tickLblPos val="nextTo"/>
        <c:spPr>
          <a:ln>
            <a:noFill/>
          </a:ln>
        </c:spPr>
        <c:crossAx val="232843440"/>
        <c:crosses val="autoZero"/>
        <c:auto val="1"/>
        <c:lblAlgn val="ctr"/>
        <c:lblOffset val="100"/>
        <c:noMultiLvlLbl val="0"/>
      </c:catAx>
      <c:valAx>
        <c:axId val="232843440"/>
        <c:scaling>
          <c:orientation val="minMax"/>
        </c:scaling>
        <c:delete val="1"/>
        <c:axPos val="b"/>
        <c:numFmt formatCode="0%" sourceLinked="1"/>
        <c:majorTickMark val="out"/>
        <c:minorTickMark val="none"/>
        <c:tickLblPos val="none"/>
        <c:crossAx val="232841088"/>
        <c:crosses val="autoZero"/>
        <c:crossBetween val="between"/>
      </c:valAx>
    </c:plotArea>
    <c:legend>
      <c:legendPos val="b"/>
      <c:layout>
        <c:manualLayout>
          <c:xMode val="edge"/>
          <c:yMode val="edge"/>
          <c:x val="0"/>
          <c:y val="0.91713385427024696"/>
          <c:w val="1"/>
          <c:h val="7.4094386508481061E-2"/>
        </c:manualLayout>
      </c:layout>
      <c:overlay val="0"/>
    </c:legend>
    <c:plotVisOnly val="1"/>
    <c:dispBlanksAs val="gap"/>
    <c:showDLblsOverMax val="0"/>
  </c:chart>
  <c:spPr>
    <a:ln>
      <a:noFill/>
    </a:ln>
  </c:spPr>
  <c:txPr>
    <a:bodyPr/>
    <a:lstStyle/>
    <a:p>
      <a:pPr>
        <a:defRPr sz="1100">
          <a:solidFill>
            <a:schemeClr val="tx1"/>
          </a:solidFill>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24125370782834"/>
          <c:y val="6.1850073618846422E-3"/>
          <c:w val="0.81163044293737596"/>
          <c:h val="0.91296355654658212"/>
        </c:manualLayout>
      </c:layout>
      <c:barChart>
        <c:barDir val="bar"/>
        <c:grouping val="percentStacked"/>
        <c:varyColors val="0"/>
        <c:ser>
          <c:idx val="0"/>
          <c:order val="0"/>
          <c:tx>
            <c:strRef>
              <c:f>Sheet1!$B$1</c:f>
              <c:strCache>
                <c:ptCount val="1"/>
                <c:pt idx="0">
                  <c:v>Very easy</c:v>
                </c:pt>
              </c:strCache>
            </c:strRef>
          </c:tx>
          <c:spPr>
            <a:solidFill>
              <a:schemeClr val="accent6"/>
            </a:solidFill>
            <a:ln>
              <a:solidFill>
                <a:schemeClr val="accent6"/>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Clients</c:v>
                </c:pt>
                <c:pt idx="1">
                  <c:v>Legal Advice</c:v>
                </c:pt>
                <c:pt idx="2">
                  <c:v>Casework</c:v>
                </c:pt>
                <c:pt idx="3">
                  <c:v>Duty Law</c:v>
                </c:pt>
                <c:pt idx="4">
                  <c:v>Legal Help</c:v>
                </c:pt>
              </c:strCache>
            </c:strRef>
          </c:cat>
          <c:val>
            <c:numRef>
              <c:f>Sheet1!$B$2:$B$6</c:f>
              <c:numCache>
                <c:formatCode>0%</c:formatCode>
                <c:ptCount val="5"/>
                <c:pt idx="0">
                  <c:v>0.30470808601228205</c:v>
                </c:pt>
                <c:pt idx="1">
                  <c:v>0.28049149876191992</c:v>
                </c:pt>
                <c:pt idx="2">
                  <c:v>0.28444751482846864</c:v>
                </c:pt>
                <c:pt idx="3">
                  <c:v>0.29989508852287317</c:v>
                </c:pt>
                <c:pt idx="4">
                  <c:v>0.352112676056338</c:v>
                </c:pt>
              </c:numCache>
            </c:numRef>
          </c:val>
          <c:extLst>
            <c:ext xmlns:c16="http://schemas.microsoft.com/office/drawing/2014/chart" uri="{C3380CC4-5D6E-409C-BE32-E72D297353CC}">
              <c16:uniqueId val="{00000000-AED2-7E47-8450-FA4C0176664C}"/>
            </c:ext>
          </c:extLst>
        </c:ser>
        <c:ser>
          <c:idx val="1"/>
          <c:order val="1"/>
          <c:tx>
            <c:strRef>
              <c:f>Sheet1!$C$1</c:f>
              <c:strCache>
                <c:ptCount val="1"/>
                <c:pt idx="0">
                  <c:v>Easy</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Clients</c:v>
                </c:pt>
                <c:pt idx="1">
                  <c:v>Legal Advice</c:v>
                </c:pt>
                <c:pt idx="2">
                  <c:v>Casework</c:v>
                </c:pt>
                <c:pt idx="3">
                  <c:v>Duty Law</c:v>
                </c:pt>
                <c:pt idx="4">
                  <c:v>Legal Help</c:v>
                </c:pt>
              </c:strCache>
            </c:strRef>
          </c:cat>
          <c:val>
            <c:numRef>
              <c:f>Sheet1!$C$2:$C$6</c:f>
              <c:numCache>
                <c:formatCode>0%</c:formatCode>
                <c:ptCount val="5"/>
                <c:pt idx="0">
                  <c:v>0.4460672579118426</c:v>
                </c:pt>
                <c:pt idx="1">
                  <c:v>0.4162587491624396</c:v>
                </c:pt>
                <c:pt idx="2">
                  <c:v>0.46628615549346319</c:v>
                </c:pt>
                <c:pt idx="3">
                  <c:v>0.49498575416209867</c:v>
                </c:pt>
                <c:pt idx="4">
                  <c:v>0.40845070422535207</c:v>
                </c:pt>
              </c:numCache>
            </c:numRef>
          </c:val>
          <c:extLst>
            <c:ext xmlns:c16="http://schemas.microsoft.com/office/drawing/2014/chart" uri="{C3380CC4-5D6E-409C-BE32-E72D297353CC}">
              <c16:uniqueId val="{00000001-AED2-7E47-8450-FA4C0176664C}"/>
            </c:ext>
          </c:extLst>
        </c:ser>
        <c:ser>
          <c:idx val="2"/>
          <c:order val="2"/>
          <c:tx>
            <c:strRef>
              <c:f>Sheet1!$D$1</c:f>
              <c:strCache>
                <c:ptCount val="1"/>
                <c:pt idx="0">
                  <c:v>Neither easy nor difficult</c:v>
                </c:pt>
              </c:strCache>
            </c:strRef>
          </c:tx>
          <c:spPr>
            <a:solidFill>
              <a:schemeClr val="bg1">
                <a:lumMod val="75000"/>
              </a:schemeClr>
            </a:solidFill>
            <a:ln>
              <a:solidFill>
                <a:schemeClr val="bg1">
                  <a:lumMod val="7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Clients</c:v>
                </c:pt>
                <c:pt idx="1">
                  <c:v>Legal Advice</c:v>
                </c:pt>
                <c:pt idx="2">
                  <c:v>Casework</c:v>
                </c:pt>
                <c:pt idx="3">
                  <c:v>Duty Law</c:v>
                </c:pt>
                <c:pt idx="4">
                  <c:v>Legal Help</c:v>
                </c:pt>
              </c:strCache>
            </c:strRef>
          </c:cat>
          <c:val>
            <c:numRef>
              <c:f>Sheet1!$D$2:$D$6</c:f>
              <c:numCache>
                <c:formatCode>0%</c:formatCode>
                <c:ptCount val="5"/>
                <c:pt idx="0">
                  <c:v>0.15402525671358966</c:v>
                </c:pt>
                <c:pt idx="1">
                  <c:v>0.15455966292262238</c:v>
                </c:pt>
                <c:pt idx="2">
                  <c:v>0.13092401621648264</c:v>
                </c:pt>
                <c:pt idx="3">
                  <c:v>0.14627904632498376</c:v>
                </c:pt>
                <c:pt idx="4">
                  <c:v>0.15492957746478875</c:v>
                </c:pt>
              </c:numCache>
            </c:numRef>
          </c:val>
          <c:extLst>
            <c:ext xmlns:c16="http://schemas.microsoft.com/office/drawing/2014/chart" uri="{C3380CC4-5D6E-409C-BE32-E72D297353CC}">
              <c16:uniqueId val="{00000002-AED2-7E47-8450-FA4C0176664C}"/>
            </c:ext>
          </c:extLst>
        </c:ser>
        <c:ser>
          <c:idx val="3"/>
          <c:order val="3"/>
          <c:tx>
            <c:strRef>
              <c:f>Sheet1!$E$1</c:f>
              <c:strCache>
                <c:ptCount val="1"/>
                <c:pt idx="0">
                  <c:v>Difficult</c:v>
                </c:pt>
              </c:strCache>
            </c:strRef>
          </c:tx>
          <c:spPr>
            <a:solidFill>
              <a:schemeClr val="accent5">
                <a:lumMod val="40000"/>
                <a:lumOff val="60000"/>
              </a:schemeClr>
            </a:solidFill>
            <a:ln>
              <a:solidFill>
                <a:schemeClr val="accent5">
                  <a:lumMod val="40000"/>
                  <a:lumOff val="6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Clients</c:v>
                </c:pt>
                <c:pt idx="1">
                  <c:v>Legal Advice</c:v>
                </c:pt>
                <c:pt idx="2">
                  <c:v>Casework</c:v>
                </c:pt>
                <c:pt idx="3">
                  <c:v>Duty Law</c:v>
                </c:pt>
                <c:pt idx="4">
                  <c:v>Legal Help</c:v>
                </c:pt>
              </c:strCache>
            </c:strRef>
          </c:cat>
          <c:val>
            <c:numRef>
              <c:f>Sheet1!$E$2:$E$6</c:f>
              <c:numCache>
                <c:formatCode>0%</c:formatCode>
                <c:ptCount val="5"/>
                <c:pt idx="0">
                  <c:v>6.5987080347229887E-2</c:v>
                </c:pt>
                <c:pt idx="1">
                  <c:v>9.3833462083674976E-2</c:v>
                </c:pt>
                <c:pt idx="2">
                  <c:v>8.9432925228842011E-2</c:v>
                </c:pt>
                <c:pt idx="3">
                  <c:v>4.7782072297143513E-2</c:v>
                </c:pt>
                <c:pt idx="4">
                  <c:v>5.6338028169014079E-2</c:v>
                </c:pt>
              </c:numCache>
            </c:numRef>
          </c:val>
          <c:extLst>
            <c:ext xmlns:c16="http://schemas.microsoft.com/office/drawing/2014/chart" uri="{C3380CC4-5D6E-409C-BE32-E72D297353CC}">
              <c16:uniqueId val="{00000003-AED2-7E47-8450-FA4C0176664C}"/>
            </c:ext>
          </c:extLst>
        </c:ser>
        <c:ser>
          <c:idx val="4"/>
          <c:order val="4"/>
          <c:tx>
            <c:strRef>
              <c:f>Sheet1!$F$1</c:f>
              <c:strCache>
                <c:ptCount val="1"/>
                <c:pt idx="0">
                  <c:v>Very difficult</c:v>
                </c:pt>
              </c:strCache>
            </c:strRef>
          </c:tx>
          <c:spPr>
            <a:solidFill>
              <a:schemeClr val="accent5"/>
            </a:solidFill>
            <a:ln>
              <a:solidFill>
                <a:schemeClr val="accent5"/>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D2-7E47-8450-FA4C0176664C}"/>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Clients</c:v>
                </c:pt>
                <c:pt idx="1">
                  <c:v>Legal Advice</c:v>
                </c:pt>
                <c:pt idx="2">
                  <c:v>Casework</c:v>
                </c:pt>
                <c:pt idx="3">
                  <c:v>Duty Law</c:v>
                </c:pt>
                <c:pt idx="4">
                  <c:v>Legal Help</c:v>
                </c:pt>
              </c:strCache>
            </c:strRef>
          </c:cat>
          <c:val>
            <c:numRef>
              <c:f>Sheet1!$F$2:$F$6</c:f>
              <c:numCache>
                <c:formatCode>0%</c:formatCode>
                <c:ptCount val="5"/>
                <c:pt idx="0">
                  <c:v>2.5485535031775003E-2</c:v>
                </c:pt>
                <c:pt idx="1">
                  <c:v>4.8609137535706982E-2</c:v>
                </c:pt>
                <c:pt idx="2">
                  <c:v>2.189168911133494E-2</c:v>
                </c:pt>
                <c:pt idx="3">
                  <c:v>8.7781509996338585E-3</c:v>
                </c:pt>
                <c:pt idx="4">
                  <c:v>2.8169014084507039E-2</c:v>
                </c:pt>
              </c:numCache>
            </c:numRef>
          </c:val>
          <c:extLst>
            <c:ext xmlns:c16="http://schemas.microsoft.com/office/drawing/2014/chart" uri="{C3380CC4-5D6E-409C-BE32-E72D297353CC}">
              <c16:uniqueId val="{00000005-AED2-7E47-8450-FA4C0176664C}"/>
            </c:ext>
          </c:extLst>
        </c:ser>
        <c:ser>
          <c:idx val="5"/>
          <c:order val="5"/>
          <c:tx>
            <c:strRef>
              <c:f>Sheet1!$G$1</c:f>
              <c:strCache>
                <c:ptCount val="1"/>
                <c:pt idx="0">
                  <c:v>N/A - D/K</c:v>
                </c:pt>
              </c:strCache>
            </c:strRef>
          </c:tx>
          <c:spPr>
            <a:pattFill prst="dkDnDiag">
              <a:fgClr>
                <a:schemeClr val="bg1">
                  <a:lumMod val="85000"/>
                </a:schemeClr>
              </a:fgClr>
              <a:bgClr>
                <a:schemeClr val="bg1"/>
              </a:bgClr>
            </a:pattFill>
            <a:ln>
              <a:solidFill>
                <a:schemeClr val="bg1">
                  <a:lumMod val="85000"/>
                </a:schemeClr>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AED2-7E47-8450-FA4C0176664C}"/>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Clients</c:v>
                </c:pt>
                <c:pt idx="1">
                  <c:v>Legal Advice</c:v>
                </c:pt>
                <c:pt idx="2">
                  <c:v>Casework</c:v>
                </c:pt>
                <c:pt idx="3">
                  <c:v>Duty Law</c:v>
                </c:pt>
                <c:pt idx="4">
                  <c:v>Legal Help</c:v>
                </c:pt>
              </c:strCache>
            </c:strRef>
          </c:cat>
          <c:val>
            <c:numRef>
              <c:f>Sheet1!$G$2:$G$6</c:f>
              <c:numCache>
                <c:formatCode>0%</c:formatCode>
                <c:ptCount val="5"/>
                <c:pt idx="0">
                  <c:v>3.7267839832776923E-3</c:v>
                </c:pt>
                <c:pt idx="1">
                  <c:v>6.2474895336357694E-3</c:v>
                </c:pt>
                <c:pt idx="2">
                  <c:v>7.017699121408363E-3</c:v>
                </c:pt>
                <c:pt idx="3">
                  <c:v>2.2798876932693312E-3</c:v>
                </c:pt>
                <c:pt idx="4">
                  <c:v>0</c:v>
                </c:pt>
              </c:numCache>
            </c:numRef>
          </c:val>
          <c:extLst>
            <c:ext xmlns:c16="http://schemas.microsoft.com/office/drawing/2014/chart" uri="{C3380CC4-5D6E-409C-BE32-E72D297353CC}">
              <c16:uniqueId val="{00000007-AED2-7E47-8450-FA4C0176664C}"/>
            </c:ext>
          </c:extLst>
        </c:ser>
        <c:dLbls>
          <c:dLblPos val="ctr"/>
          <c:showLegendKey val="0"/>
          <c:showVal val="1"/>
          <c:showCatName val="0"/>
          <c:showSerName val="0"/>
          <c:showPercent val="0"/>
          <c:showBubbleSize val="0"/>
        </c:dLbls>
        <c:gapWidth val="44"/>
        <c:overlap val="100"/>
        <c:axId val="235945608"/>
        <c:axId val="236277320"/>
      </c:barChart>
      <c:catAx>
        <c:axId val="235945608"/>
        <c:scaling>
          <c:orientation val="maxMin"/>
        </c:scaling>
        <c:delete val="0"/>
        <c:axPos val="l"/>
        <c:numFmt formatCode="General" sourceLinked="1"/>
        <c:majorTickMark val="out"/>
        <c:minorTickMark val="none"/>
        <c:tickLblPos val="nextTo"/>
        <c:spPr>
          <a:ln>
            <a:noFill/>
          </a:ln>
        </c:spPr>
        <c:crossAx val="236277320"/>
        <c:crosses val="autoZero"/>
        <c:auto val="1"/>
        <c:lblAlgn val="ctr"/>
        <c:lblOffset val="100"/>
        <c:noMultiLvlLbl val="0"/>
      </c:catAx>
      <c:valAx>
        <c:axId val="236277320"/>
        <c:scaling>
          <c:orientation val="minMax"/>
        </c:scaling>
        <c:delete val="1"/>
        <c:axPos val="t"/>
        <c:numFmt formatCode="0%" sourceLinked="1"/>
        <c:majorTickMark val="out"/>
        <c:minorTickMark val="none"/>
        <c:tickLblPos val="none"/>
        <c:crossAx val="235945608"/>
        <c:crosses val="autoZero"/>
        <c:crossBetween val="between"/>
      </c:valAx>
    </c:plotArea>
    <c:legend>
      <c:legendPos val="b"/>
      <c:layout>
        <c:manualLayout>
          <c:xMode val="edge"/>
          <c:yMode val="edge"/>
          <c:x val="0"/>
          <c:y val="0.91472835807028541"/>
          <c:w val="1"/>
          <c:h val="7.6497572759157306E-2"/>
        </c:manualLayout>
      </c:layout>
      <c:overlay val="0"/>
    </c:legend>
    <c:plotVisOnly val="1"/>
    <c:dispBlanksAs val="gap"/>
    <c:showDLblsOverMax val="0"/>
  </c:chart>
  <c:spPr>
    <a:ln>
      <a:noFill/>
    </a:ln>
  </c:spPr>
  <c:txPr>
    <a:bodyPr/>
    <a:lstStyle/>
    <a:p>
      <a:pPr>
        <a:defRPr sz="1200">
          <a:solidFill>
            <a:schemeClr val="tx1"/>
          </a:solidFill>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24125370782834"/>
          <c:y val="6.1850073618846422E-3"/>
          <c:w val="0.81163044293737596"/>
          <c:h val="0.91296355654658212"/>
        </c:manualLayout>
      </c:layout>
      <c:barChart>
        <c:barDir val="bar"/>
        <c:grouping val="percentStacked"/>
        <c:varyColors val="0"/>
        <c:ser>
          <c:idx val="0"/>
          <c:order val="0"/>
          <c:tx>
            <c:strRef>
              <c:f>Sheet1!$B$1</c:f>
              <c:strCache>
                <c:ptCount val="1"/>
                <c:pt idx="0">
                  <c:v>Extremely satisfied</c:v>
                </c:pt>
              </c:strCache>
            </c:strRef>
          </c:tx>
          <c:spPr>
            <a:solidFill>
              <a:schemeClr val="accent6"/>
            </a:solidFill>
            <a:ln>
              <a:solidFill>
                <a:schemeClr val="accent6"/>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Clients</c:v>
                </c:pt>
                <c:pt idx="1">
                  <c:v>Legal Advice</c:v>
                </c:pt>
                <c:pt idx="2">
                  <c:v>Casework</c:v>
                </c:pt>
                <c:pt idx="3">
                  <c:v>Duty Law</c:v>
                </c:pt>
                <c:pt idx="4">
                  <c:v>Legal Help</c:v>
                </c:pt>
              </c:strCache>
            </c:strRef>
          </c:cat>
          <c:val>
            <c:numRef>
              <c:f>Sheet1!$B$2:$B$6</c:f>
              <c:numCache>
                <c:formatCode>0%</c:formatCode>
                <c:ptCount val="5"/>
                <c:pt idx="0">
                  <c:v>0.38980404445446359</c:v>
                </c:pt>
                <c:pt idx="1">
                  <c:v>0.36152698189608534</c:v>
                </c:pt>
                <c:pt idx="2">
                  <c:v>0.41418586523373013</c:v>
                </c:pt>
                <c:pt idx="3">
                  <c:v>0.40322302937450893</c:v>
                </c:pt>
                <c:pt idx="4">
                  <c:v>0.42253521126760563</c:v>
                </c:pt>
              </c:numCache>
            </c:numRef>
          </c:val>
          <c:extLst>
            <c:ext xmlns:c16="http://schemas.microsoft.com/office/drawing/2014/chart" uri="{C3380CC4-5D6E-409C-BE32-E72D297353CC}">
              <c16:uniqueId val="{00000000-EDFD-614C-AC16-70904B9206F2}"/>
            </c:ext>
          </c:extLst>
        </c:ser>
        <c:ser>
          <c:idx val="1"/>
          <c:order val="1"/>
          <c:tx>
            <c:strRef>
              <c:f>Sheet1!$C$1</c:f>
              <c:strCache>
                <c:ptCount val="1"/>
                <c:pt idx="0">
                  <c:v>Satisfied</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Clients</c:v>
                </c:pt>
                <c:pt idx="1">
                  <c:v>Legal Advice</c:v>
                </c:pt>
                <c:pt idx="2">
                  <c:v>Casework</c:v>
                </c:pt>
                <c:pt idx="3">
                  <c:v>Duty Law</c:v>
                </c:pt>
                <c:pt idx="4">
                  <c:v>Legal Help</c:v>
                </c:pt>
              </c:strCache>
            </c:strRef>
          </c:cat>
          <c:val>
            <c:numRef>
              <c:f>Sheet1!$C$2:$C$6</c:f>
              <c:numCache>
                <c:formatCode>0%</c:formatCode>
                <c:ptCount val="5"/>
                <c:pt idx="0">
                  <c:v>0.3967382585096888</c:v>
                </c:pt>
                <c:pt idx="1">
                  <c:v>0.38695708351176145</c:v>
                </c:pt>
                <c:pt idx="2">
                  <c:v>0.4028861240359784</c:v>
                </c:pt>
                <c:pt idx="3">
                  <c:v>0.3955476316490113</c:v>
                </c:pt>
                <c:pt idx="4">
                  <c:v>0.39436619718309857</c:v>
                </c:pt>
              </c:numCache>
            </c:numRef>
          </c:val>
          <c:extLst>
            <c:ext xmlns:c16="http://schemas.microsoft.com/office/drawing/2014/chart" uri="{C3380CC4-5D6E-409C-BE32-E72D297353CC}">
              <c16:uniqueId val="{00000001-EDFD-614C-AC16-70904B9206F2}"/>
            </c:ext>
          </c:extLst>
        </c:ser>
        <c:ser>
          <c:idx val="2"/>
          <c:order val="2"/>
          <c:tx>
            <c:strRef>
              <c:f>Sheet1!$D$1</c:f>
              <c:strCache>
                <c:ptCount val="1"/>
                <c:pt idx="0">
                  <c:v>Neutral</c:v>
                </c:pt>
              </c:strCache>
            </c:strRef>
          </c:tx>
          <c:spPr>
            <a:solidFill>
              <a:schemeClr val="bg1">
                <a:lumMod val="75000"/>
              </a:schemeClr>
            </a:solidFill>
            <a:ln>
              <a:solidFill>
                <a:schemeClr val="bg1">
                  <a:lumMod val="7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Clients</c:v>
                </c:pt>
                <c:pt idx="1">
                  <c:v>Legal Advice</c:v>
                </c:pt>
                <c:pt idx="2">
                  <c:v>Casework</c:v>
                </c:pt>
                <c:pt idx="3">
                  <c:v>Duty Law</c:v>
                </c:pt>
                <c:pt idx="4">
                  <c:v>Legal Help</c:v>
                </c:pt>
              </c:strCache>
            </c:strRef>
          </c:cat>
          <c:val>
            <c:numRef>
              <c:f>Sheet1!$D$2:$D$6</c:f>
              <c:numCache>
                <c:formatCode>0%</c:formatCode>
                <c:ptCount val="5"/>
                <c:pt idx="0">
                  <c:v>0.10368900759471728</c:v>
                </c:pt>
                <c:pt idx="1">
                  <c:v>0.12257720152914724</c:v>
                </c:pt>
                <c:pt idx="2">
                  <c:v>0.10770582387760498</c:v>
                </c:pt>
                <c:pt idx="3">
                  <c:v>9.4421364863034665E-2</c:v>
                </c:pt>
                <c:pt idx="4">
                  <c:v>7.0422535211267609E-2</c:v>
                </c:pt>
              </c:numCache>
            </c:numRef>
          </c:val>
          <c:extLst>
            <c:ext xmlns:c16="http://schemas.microsoft.com/office/drawing/2014/chart" uri="{C3380CC4-5D6E-409C-BE32-E72D297353CC}">
              <c16:uniqueId val="{00000002-EDFD-614C-AC16-70904B9206F2}"/>
            </c:ext>
          </c:extLst>
        </c:ser>
        <c:ser>
          <c:idx val="3"/>
          <c:order val="3"/>
          <c:tx>
            <c:strRef>
              <c:f>Sheet1!$E$1</c:f>
              <c:strCache>
                <c:ptCount val="1"/>
                <c:pt idx="0">
                  <c:v>Dissatisfied</c:v>
                </c:pt>
              </c:strCache>
            </c:strRef>
          </c:tx>
          <c:spPr>
            <a:solidFill>
              <a:schemeClr val="accent5">
                <a:lumMod val="40000"/>
                <a:lumOff val="60000"/>
              </a:schemeClr>
            </a:solidFill>
            <a:ln>
              <a:solidFill>
                <a:schemeClr val="accent5">
                  <a:lumMod val="40000"/>
                  <a:lumOff val="6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Clients</c:v>
                </c:pt>
                <c:pt idx="1">
                  <c:v>Legal Advice</c:v>
                </c:pt>
                <c:pt idx="2">
                  <c:v>Casework</c:v>
                </c:pt>
                <c:pt idx="3">
                  <c:v>Duty Law</c:v>
                </c:pt>
                <c:pt idx="4">
                  <c:v>Legal Help</c:v>
                </c:pt>
              </c:strCache>
            </c:strRef>
          </c:cat>
          <c:val>
            <c:numRef>
              <c:f>Sheet1!$E$2:$E$6</c:f>
              <c:numCache>
                <c:formatCode>0%</c:formatCode>
                <c:ptCount val="5"/>
                <c:pt idx="0">
                  <c:v>6.3348735032942513E-2</c:v>
                </c:pt>
                <c:pt idx="1">
                  <c:v>8.135450753616022E-2</c:v>
                </c:pt>
                <c:pt idx="2">
                  <c:v>4.0748794986454492E-2</c:v>
                </c:pt>
                <c:pt idx="3">
                  <c:v>5.1974762912445287E-2</c:v>
                </c:pt>
                <c:pt idx="4">
                  <c:v>7.0422535211267609E-2</c:v>
                </c:pt>
              </c:numCache>
            </c:numRef>
          </c:val>
          <c:extLst>
            <c:ext xmlns:c16="http://schemas.microsoft.com/office/drawing/2014/chart" uri="{C3380CC4-5D6E-409C-BE32-E72D297353CC}">
              <c16:uniqueId val="{00000003-EDFD-614C-AC16-70904B9206F2}"/>
            </c:ext>
          </c:extLst>
        </c:ser>
        <c:ser>
          <c:idx val="4"/>
          <c:order val="4"/>
          <c:tx>
            <c:strRef>
              <c:f>Sheet1!$F$1</c:f>
              <c:strCache>
                <c:ptCount val="1"/>
                <c:pt idx="0">
                  <c:v>Very dissatisfied</c:v>
                </c:pt>
              </c:strCache>
            </c:strRef>
          </c:tx>
          <c:spPr>
            <a:solidFill>
              <a:schemeClr val="accent5"/>
            </a:solidFill>
            <a:ln>
              <a:solidFill>
                <a:schemeClr val="accent5"/>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FD-614C-AC16-70904B9206F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Clients</c:v>
                </c:pt>
                <c:pt idx="1">
                  <c:v>Legal Advice</c:v>
                </c:pt>
                <c:pt idx="2">
                  <c:v>Casework</c:v>
                </c:pt>
                <c:pt idx="3">
                  <c:v>Duty Law</c:v>
                </c:pt>
                <c:pt idx="4">
                  <c:v>Legal Help</c:v>
                </c:pt>
              </c:strCache>
            </c:strRef>
          </c:cat>
          <c:val>
            <c:numRef>
              <c:f>Sheet1!$F$2:$F$6</c:f>
              <c:numCache>
                <c:formatCode>0%</c:formatCode>
                <c:ptCount val="5"/>
                <c:pt idx="0">
                  <c:v>4.5326180625632553E-2</c:v>
                </c:pt>
                <c:pt idx="1">
                  <c:v>4.7584225526845304E-2</c:v>
                </c:pt>
                <c:pt idx="2">
                  <c:v>2.887849171829035E-2</c:v>
                </c:pt>
                <c:pt idx="3">
                  <c:v>5.4833211201002083E-2</c:v>
                </c:pt>
                <c:pt idx="4">
                  <c:v>4.2253521126760563E-2</c:v>
                </c:pt>
              </c:numCache>
            </c:numRef>
          </c:val>
          <c:extLst>
            <c:ext xmlns:c16="http://schemas.microsoft.com/office/drawing/2014/chart" uri="{C3380CC4-5D6E-409C-BE32-E72D297353CC}">
              <c16:uniqueId val="{00000005-EDFD-614C-AC16-70904B9206F2}"/>
            </c:ext>
          </c:extLst>
        </c:ser>
        <c:ser>
          <c:idx val="5"/>
          <c:order val="5"/>
          <c:tx>
            <c:strRef>
              <c:f>Sheet1!$G$1</c:f>
              <c:strCache>
                <c:ptCount val="1"/>
                <c:pt idx="0">
                  <c:v>N/A - D/K</c:v>
                </c:pt>
              </c:strCache>
            </c:strRef>
          </c:tx>
          <c:spPr>
            <a:pattFill prst="dkDnDiag">
              <a:fgClr>
                <a:schemeClr val="bg1">
                  <a:lumMod val="85000"/>
                </a:schemeClr>
              </a:fgClr>
              <a:bgClr>
                <a:schemeClr val="bg1"/>
              </a:bgClr>
            </a:pattFill>
            <a:ln>
              <a:solidFill>
                <a:schemeClr val="bg1">
                  <a:lumMod val="85000"/>
                </a:schemeClr>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EDFD-614C-AC16-70904B9206F2}"/>
                </c:ext>
              </c:extLst>
            </c:dLbl>
            <c:dLbl>
              <c:idx val="1"/>
              <c:delete val="1"/>
              <c:extLst>
                <c:ext xmlns:c15="http://schemas.microsoft.com/office/drawing/2012/chart" uri="{CE6537A1-D6FC-4f65-9D91-7224C49458BB}"/>
                <c:ext xmlns:c16="http://schemas.microsoft.com/office/drawing/2014/chart" uri="{C3380CC4-5D6E-409C-BE32-E72D297353CC}">
                  <c16:uniqueId val="{00000007-EDFD-614C-AC16-70904B9206F2}"/>
                </c:ext>
              </c:extLst>
            </c:dLbl>
            <c:dLbl>
              <c:idx val="3"/>
              <c:delete val="1"/>
              <c:extLst>
                <c:ext xmlns:c15="http://schemas.microsoft.com/office/drawing/2012/chart" uri="{CE6537A1-D6FC-4f65-9D91-7224C49458BB}"/>
                <c:ext xmlns:c16="http://schemas.microsoft.com/office/drawing/2014/chart" uri="{C3380CC4-5D6E-409C-BE32-E72D297353CC}">
                  <c16:uniqueId val="{00000008-EDFD-614C-AC16-70904B9206F2}"/>
                </c:ext>
              </c:extLst>
            </c:dLbl>
            <c:dLbl>
              <c:idx val="4"/>
              <c:delete val="1"/>
              <c:extLst>
                <c:ext xmlns:c15="http://schemas.microsoft.com/office/drawing/2012/chart" uri="{CE6537A1-D6FC-4f65-9D91-7224C49458BB}"/>
                <c:ext xmlns:c16="http://schemas.microsoft.com/office/drawing/2014/chart" uri="{C3380CC4-5D6E-409C-BE32-E72D297353CC}">
                  <c16:uniqueId val="{00000009-EDFD-614C-AC16-70904B9206F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 Clients</c:v>
                </c:pt>
                <c:pt idx="1">
                  <c:v>Legal Advice</c:v>
                </c:pt>
                <c:pt idx="2">
                  <c:v>Casework</c:v>
                </c:pt>
                <c:pt idx="3">
                  <c:v>Duty Law</c:v>
                </c:pt>
                <c:pt idx="4">
                  <c:v>Legal Help</c:v>
                </c:pt>
              </c:strCache>
            </c:strRef>
          </c:cat>
          <c:val>
            <c:numRef>
              <c:f>Sheet1!$G$2:$G$6</c:f>
              <c:numCache>
                <c:formatCode>0%</c:formatCode>
                <c:ptCount val="5"/>
                <c:pt idx="0">
                  <c:v>1.0937737825530119E-3</c:v>
                </c:pt>
                <c:pt idx="1">
                  <c:v>0</c:v>
                </c:pt>
                <c:pt idx="2">
                  <c:v>5.5949001479419511E-3</c:v>
                </c:pt>
                <c:pt idx="3">
                  <c:v>0</c:v>
                </c:pt>
                <c:pt idx="4">
                  <c:v>0</c:v>
                </c:pt>
              </c:numCache>
            </c:numRef>
          </c:val>
          <c:extLst>
            <c:ext xmlns:c16="http://schemas.microsoft.com/office/drawing/2014/chart" uri="{C3380CC4-5D6E-409C-BE32-E72D297353CC}">
              <c16:uniqueId val="{0000000A-EDFD-614C-AC16-70904B9206F2}"/>
            </c:ext>
          </c:extLst>
        </c:ser>
        <c:dLbls>
          <c:dLblPos val="ctr"/>
          <c:showLegendKey val="0"/>
          <c:showVal val="1"/>
          <c:showCatName val="0"/>
          <c:showSerName val="0"/>
          <c:showPercent val="0"/>
          <c:showBubbleSize val="0"/>
        </c:dLbls>
        <c:gapWidth val="44"/>
        <c:overlap val="100"/>
        <c:axId val="236278104"/>
        <c:axId val="236278496"/>
      </c:barChart>
      <c:catAx>
        <c:axId val="236278104"/>
        <c:scaling>
          <c:orientation val="maxMin"/>
        </c:scaling>
        <c:delete val="0"/>
        <c:axPos val="l"/>
        <c:numFmt formatCode="General" sourceLinked="1"/>
        <c:majorTickMark val="out"/>
        <c:minorTickMark val="none"/>
        <c:tickLblPos val="nextTo"/>
        <c:spPr>
          <a:ln>
            <a:noFill/>
          </a:ln>
        </c:spPr>
        <c:txPr>
          <a:bodyPr/>
          <a:lstStyle/>
          <a:p>
            <a:pPr>
              <a:defRPr sz="1200"/>
            </a:pPr>
            <a:endParaRPr lang="en-US"/>
          </a:p>
        </c:txPr>
        <c:crossAx val="236278496"/>
        <c:crosses val="autoZero"/>
        <c:auto val="1"/>
        <c:lblAlgn val="ctr"/>
        <c:lblOffset val="100"/>
        <c:noMultiLvlLbl val="0"/>
      </c:catAx>
      <c:valAx>
        <c:axId val="236278496"/>
        <c:scaling>
          <c:orientation val="minMax"/>
        </c:scaling>
        <c:delete val="1"/>
        <c:axPos val="t"/>
        <c:numFmt formatCode="0%" sourceLinked="1"/>
        <c:majorTickMark val="out"/>
        <c:minorTickMark val="none"/>
        <c:tickLblPos val="none"/>
        <c:crossAx val="236278104"/>
        <c:crosses val="autoZero"/>
        <c:crossBetween val="between"/>
      </c:valAx>
    </c:plotArea>
    <c:legend>
      <c:legendPos val="b"/>
      <c:layout>
        <c:manualLayout>
          <c:xMode val="edge"/>
          <c:yMode val="edge"/>
          <c:x val="0"/>
          <c:y val="0.91472835807028541"/>
          <c:w val="1"/>
          <c:h val="7.6497572759157306E-2"/>
        </c:manualLayout>
      </c:layout>
      <c:overlay val="0"/>
      <c:txPr>
        <a:bodyPr/>
        <a:lstStyle/>
        <a:p>
          <a:pPr>
            <a:defRPr sz="1200"/>
          </a:pPr>
          <a:endParaRPr lang="en-US"/>
        </a:p>
      </c:txPr>
    </c:legend>
    <c:plotVisOnly val="1"/>
    <c:dispBlanksAs val="gap"/>
    <c:showDLblsOverMax val="0"/>
  </c:chart>
  <c:spPr>
    <a:ln>
      <a:noFill/>
    </a:ln>
  </c:spPr>
  <c:txPr>
    <a:bodyPr/>
    <a:lstStyle/>
    <a:p>
      <a:pPr>
        <a:defRPr sz="1100">
          <a:solidFill>
            <a:schemeClr val="tx1"/>
          </a:solidFill>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93821084864391"/>
          <c:y val="6.1848786492129885E-3"/>
          <c:w val="0.80922845581802272"/>
          <c:h val="0.81019814112924571"/>
        </c:manualLayout>
      </c:layout>
      <c:barChart>
        <c:barDir val="bar"/>
        <c:grouping val="percentStacked"/>
        <c:varyColors val="0"/>
        <c:ser>
          <c:idx val="0"/>
          <c:order val="0"/>
          <c:tx>
            <c:strRef>
              <c:f>Sheet1!$B$1</c:f>
              <c:strCache>
                <c:ptCount val="1"/>
                <c:pt idx="0">
                  <c:v>Yes</c:v>
                </c:pt>
              </c:strCache>
            </c:strRef>
          </c:tx>
          <c:spPr>
            <a:solidFill>
              <a:srgbClr val="50C9B5"/>
            </a:solidFill>
            <a:ln>
              <a:solidFill>
                <a:srgbClr val="50C9B5"/>
              </a:solidFill>
            </a:ln>
          </c:spPr>
          <c:invertIfNegative val="0"/>
          <c:dPt>
            <c:idx val="0"/>
            <c:invertIfNegative val="0"/>
            <c:bubble3D val="0"/>
            <c:extLst>
              <c:ext xmlns:c16="http://schemas.microsoft.com/office/drawing/2014/chart" uri="{C3380CC4-5D6E-409C-BE32-E72D297353CC}">
                <c16:uniqueId val="{00000000-AA44-1B43-B132-98C7744FC8F4}"/>
              </c:ext>
            </c:extLst>
          </c:dPt>
          <c:dPt>
            <c:idx val="1"/>
            <c:invertIfNegative val="0"/>
            <c:bubble3D val="0"/>
            <c:extLst>
              <c:ext xmlns:c16="http://schemas.microsoft.com/office/drawing/2014/chart" uri="{C3380CC4-5D6E-409C-BE32-E72D297353CC}">
                <c16:uniqueId val="{00000001-AA44-1B43-B132-98C7744FC8F4}"/>
              </c:ext>
            </c:extLst>
          </c:dPt>
          <c:dPt>
            <c:idx val="2"/>
            <c:invertIfNegative val="0"/>
            <c:bubble3D val="0"/>
            <c:extLst>
              <c:ext xmlns:c16="http://schemas.microsoft.com/office/drawing/2014/chart" uri="{C3380CC4-5D6E-409C-BE32-E72D297353CC}">
                <c16:uniqueId val="{00000002-AA44-1B43-B132-98C7744FC8F4}"/>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Sheet1!$B$2:$B$4</c:f>
              <c:numCache>
                <c:formatCode>0%</c:formatCode>
                <c:ptCount val="3"/>
                <c:pt idx="0">
                  <c:v>0.91979100760955379</c:v>
                </c:pt>
                <c:pt idx="1">
                  <c:v>0.81375891498468267</c:v>
                </c:pt>
                <c:pt idx="2">
                  <c:v>0.75185557721184404</c:v>
                </c:pt>
              </c:numCache>
            </c:numRef>
          </c:val>
          <c:extLst>
            <c:ext xmlns:c16="http://schemas.microsoft.com/office/drawing/2014/chart" uri="{C3380CC4-5D6E-409C-BE32-E72D297353CC}">
              <c16:uniqueId val="{00000003-AA44-1B43-B132-98C7744FC8F4}"/>
            </c:ext>
          </c:extLst>
        </c:ser>
        <c:ser>
          <c:idx val="1"/>
          <c:order val="1"/>
          <c:tx>
            <c:strRef>
              <c:f>Sheet1!$C$1</c:f>
              <c:strCache>
                <c:ptCount val="1"/>
                <c:pt idx="0">
                  <c:v>No</c:v>
                </c:pt>
              </c:strCache>
            </c:strRef>
          </c:tx>
          <c:spPr>
            <a:solidFill>
              <a:srgbClr val="EC4371"/>
            </a:solidFill>
            <a:ln>
              <a:solidFill>
                <a:srgbClr val="EC4371"/>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Sheet1!$C$2:$C$4</c:f>
              <c:numCache>
                <c:formatCode>0%</c:formatCode>
                <c:ptCount val="3"/>
                <c:pt idx="0">
                  <c:v>4.5042284188836247E-2</c:v>
                </c:pt>
                <c:pt idx="1">
                  <c:v>0.10931969157650213</c:v>
                </c:pt>
                <c:pt idx="2">
                  <c:v>0.12460045993624001</c:v>
                </c:pt>
              </c:numCache>
            </c:numRef>
          </c:val>
          <c:extLst>
            <c:ext xmlns:c16="http://schemas.microsoft.com/office/drawing/2014/chart" uri="{C3380CC4-5D6E-409C-BE32-E72D297353CC}">
              <c16:uniqueId val="{00000004-AA44-1B43-B132-98C7744FC8F4}"/>
            </c:ext>
          </c:extLst>
        </c:ser>
        <c:ser>
          <c:idx val="2"/>
          <c:order val="2"/>
          <c:tx>
            <c:strRef>
              <c:f>Sheet1!$D$1</c:f>
              <c:strCache>
                <c:ptCount val="1"/>
                <c:pt idx="0">
                  <c:v>Don't know</c:v>
                </c:pt>
              </c:strCache>
            </c:strRef>
          </c:tx>
          <c:spPr>
            <a:pattFill prst="ltDnDiag">
              <a:fgClr>
                <a:sysClr val="window" lastClr="FFFFFF">
                  <a:lumMod val="75000"/>
                </a:sysClr>
              </a:fgClr>
              <a:bgClr>
                <a:sysClr val="window" lastClr="FFFFFF"/>
              </a:bgClr>
            </a:pattFill>
            <a:ln>
              <a:solidFill>
                <a:sysClr val="window" lastClr="FFFFFF">
                  <a:lumMod val="85000"/>
                </a:sys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Sheet1!$D$2:$D$4</c:f>
              <c:numCache>
                <c:formatCode>0%</c:formatCode>
                <c:ptCount val="3"/>
                <c:pt idx="0">
                  <c:v>3.5166708201609859E-2</c:v>
                </c:pt>
                <c:pt idx="1">
                  <c:v>7.6921393438815419E-2</c:v>
                </c:pt>
                <c:pt idx="2">
                  <c:v>0.12354396285191623</c:v>
                </c:pt>
              </c:numCache>
            </c:numRef>
          </c:val>
          <c:extLst>
            <c:ext xmlns:c16="http://schemas.microsoft.com/office/drawing/2014/chart" uri="{C3380CC4-5D6E-409C-BE32-E72D297353CC}">
              <c16:uniqueId val="{00000005-AA44-1B43-B132-98C7744FC8F4}"/>
            </c:ext>
          </c:extLst>
        </c:ser>
        <c:dLbls>
          <c:showLegendKey val="0"/>
          <c:showVal val="0"/>
          <c:showCatName val="0"/>
          <c:showSerName val="0"/>
          <c:showPercent val="0"/>
          <c:showBubbleSize val="0"/>
        </c:dLbls>
        <c:gapWidth val="40"/>
        <c:overlap val="100"/>
        <c:axId val="236279672"/>
        <c:axId val="236280064"/>
      </c:barChart>
      <c:catAx>
        <c:axId val="236279672"/>
        <c:scaling>
          <c:orientation val="minMax"/>
        </c:scaling>
        <c:delete val="0"/>
        <c:axPos val="l"/>
        <c:numFmt formatCode="General" sourceLinked="0"/>
        <c:majorTickMark val="out"/>
        <c:minorTickMark val="none"/>
        <c:tickLblPos val="nextTo"/>
        <c:spPr>
          <a:ln>
            <a:noFill/>
          </a:ln>
        </c:spPr>
        <c:txPr>
          <a:bodyPr/>
          <a:lstStyle/>
          <a:p>
            <a:pPr>
              <a:defRPr sz="1200"/>
            </a:pPr>
            <a:endParaRPr lang="en-US"/>
          </a:p>
        </c:txPr>
        <c:crossAx val="236280064"/>
        <c:crosses val="autoZero"/>
        <c:auto val="1"/>
        <c:lblAlgn val="ctr"/>
        <c:lblOffset val="100"/>
        <c:noMultiLvlLbl val="0"/>
      </c:catAx>
      <c:valAx>
        <c:axId val="236280064"/>
        <c:scaling>
          <c:orientation val="minMax"/>
          <c:max val="1"/>
          <c:min val="0"/>
        </c:scaling>
        <c:delete val="1"/>
        <c:axPos val="b"/>
        <c:numFmt formatCode="0%" sourceLinked="1"/>
        <c:majorTickMark val="out"/>
        <c:minorTickMark val="none"/>
        <c:tickLblPos val="none"/>
        <c:crossAx val="236279672"/>
        <c:crosses val="autoZero"/>
        <c:crossBetween val="between"/>
      </c:valAx>
    </c:plotArea>
    <c:legend>
      <c:legendPos val="b"/>
      <c:layout>
        <c:manualLayout>
          <c:xMode val="edge"/>
          <c:yMode val="edge"/>
          <c:x val="0.35841699475065619"/>
          <c:y val="0.84305164738032878"/>
          <c:w val="0.24294364246135899"/>
          <c:h val="0.15351276090753277"/>
        </c:manualLayout>
      </c:layout>
      <c:overlay val="0"/>
      <c:txPr>
        <a:bodyPr/>
        <a:lstStyle/>
        <a:p>
          <a:pPr>
            <a:defRPr sz="1200"/>
          </a:pPr>
          <a:endParaRPr lang="en-US"/>
        </a:p>
      </c:txPr>
    </c:legend>
    <c:plotVisOnly val="1"/>
    <c:dispBlanksAs val="gap"/>
    <c:showDLblsOverMax val="0"/>
  </c:chart>
  <c:spPr>
    <a:ln>
      <a:noFill/>
    </a:ln>
  </c:spPr>
  <c:txPr>
    <a:bodyPr/>
    <a:lstStyle/>
    <a:p>
      <a:pPr>
        <a:defRPr sz="1100">
          <a:solidFill>
            <a:schemeClr val="tx1"/>
          </a:solidFill>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93821084864391"/>
          <c:y val="6.1848786492129885E-3"/>
          <c:w val="0.73515438174394865"/>
          <c:h val="0.83527459067616561"/>
        </c:manualLayout>
      </c:layout>
      <c:barChart>
        <c:barDir val="bar"/>
        <c:grouping val="percentStacked"/>
        <c:varyColors val="0"/>
        <c:ser>
          <c:idx val="0"/>
          <c:order val="0"/>
          <c:tx>
            <c:strRef>
              <c:f>Sheet1!$B$1</c:f>
              <c:strCache>
                <c:ptCount val="1"/>
                <c:pt idx="0">
                  <c:v>Extremely satisfied</c:v>
                </c:pt>
              </c:strCache>
            </c:strRef>
          </c:tx>
          <c:spPr>
            <a:solidFill>
              <a:schemeClr val="accent6"/>
            </a:solidFill>
            <a:ln>
              <a:solidFill>
                <a:schemeClr val="accent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Sheet1!$B$2:$B$4</c:f>
              <c:numCache>
                <c:formatCode>0%</c:formatCode>
                <c:ptCount val="3"/>
                <c:pt idx="0">
                  <c:v>0.39133957329832258</c:v>
                </c:pt>
                <c:pt idx="1">
                  <c:v>0.20417394338240125</c:v>
                </c:pt>
                <c:pt idx="2">
                  <c:v>0.2166074771732939</c:v>
                </c:pt>
              </c:numCache>
            </c:numRef>
          </c:val>
          <c:extLst>
            <c:ext xmlns:c16="http://schemas.microsoft.com/office/drawing/2014/chart" uri="{C3380CC4-5D6E-409C-BE32-E72D297353CC}">
              <c16:uniqueId val="{00000000-C4C8-7540-A684-F440B57AAAEA}"/>
            </c:ext>
          </c:extLst>
        </c:ser>
        <c:ser>
          <c:idx val="1"/>
          <c:order val="1"/>
          <c:tx>
            <c:strRef>
              <c:f>Sheet1!$C$1</c:f>
              <c:strCache>
                <c:ptCount val="1"/>
                <c:pt idx="0">
                  <c:v>Satisfied</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Sheet1!$C$2:$C$4</c:f>
              <c:numCache>
                <c:formatCode>0%</c:formatCode>
                <c:ptCount val="3"/>
                <c:pt idx="0">
                  <c:v>0.30503834573187355</c:v>
                </c:pt>
                <c:pt idx="1">
                  <c:v>0.17737458053983485</c:v>
                </c:pt>
                <c:pt idx="2">
                  <c:v>0.17687920013829139</c:v>
                </c:pt>
              </c:numCache>
            </c:numRef>
          </c:val>
          <c:extLst>
            <c:ext xmlns:c16="http://schemas.microsoft.com/office/drawing/2014/chart" uri="{C3380CC4-5D6E-409C-BE32-E72D297353CC}">
              <c16:uniqueId val="{00000001-C4C8-7540-A684-F440B57AAAEA}"/>
            </c:ext>
          </c:extLst>
        </c:ser>
        <c:ser>
          <c:idx val="2"/>
          <c:order val="2"/>
          <c:tx>
            <c:strRef>
              <c:f>Sheet1!$D$1</c:f>
              <c:strCache>
                <c:ptCount val="1"/>
                <c:pt idx="0">
                  <c:v>Neutral</c:v>
                </c:pt>
              </c:strCache>
            </c:strRef>
          </c:tx>
          <c:spPr>
            <a:solidFill>
              <a:schemeClr val="bg1">
                <a:lumMod val="75000"/>
              </a:schemeClr>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Sheet1!$D$2:$D$4</c:f>
              <c:numCache>
                <c:formatCode>0%</c:formatCode>
                <c:ptCount val="3"/>
                <c:pt idx="0">
                  <c:v>7.7667371288172748E-2</c:v>
                </c:pt>
                <c:pt idx="1">
                  <c:v>0.16955919923568849</c:v>
                </c:pt>
                <c:pt idx="2">
                  <c:v>0.14942682494936471</c:v>
                </c:pt>
              </c:numCache>
            </c:numRef>
          </c:val>
          <c:extLst>
            <c:ext xmlns:c16="http://schemas.microsoft.com/office/drawing/2014/chart" uri="{C3380CC4-5D6E-409C-BE32-E72D297353CC}">
              <c16:uniqueId val="{00000002-C4C8-7540-A684-F440B57AAAEA}"/>
            </c:ext>
          </c:extLst>
        </c:ser>
        <c:ser>
          <c:idx val="3"/>
          <c:order val="3"/>
          <c:tx>
            <c:strRef>
              <c:f>Sheet1!$E$1</c:f>
              <c:strCache>
                <c:ptCount val="1"/>
                <c:pt idx="0">
                  <c:v>Dissatisfied</c:v>
                </c:pt>
              </c:strCache>
            </c:strRef>
          </c:tx>
          <c:spPr>
            <a:solidFill>
              <a:schemeClr val="accent5">
                <a:lumMod val="40000"/>
                <a:lumOff val="60000"/>
              </a:schemeClr>
            </a:solidFill>
            <a:ln>
              <a:solidFill>
                <a:schemeClr val="accent5">
                  <a:lumMod val="40000"/>
                  <a:lumOff val="60000"/>
                </a:schemeClr>
              </a:solidFill>
            </a:ln>
          </c:spPr>
          <c:invertIfNegative val="0"/>
          <c:dLbls>
            <c:dLbl>
              <c:idx val="13"/>
              <c:layout>
                <c:manualLayout>
                  <c:x val="0"/>
                  <c:y val="-1.1618439469760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C8-7540-A684-F440B57AAAE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Sheet1!$E$2:$E$4</c:f>
              <c:numCache>
                <c:formatCode>0%</c:formatCode>
                <c:ptCount val="3"/>
                <c:pt idx="0">
                  <c:v>5.4440275672620352E-2</c:v>
                </c:pt>
                <c:pt idx="1">
                  <c:v>0.13849157925341191</c:v>
                </c:pt>
                <c:pt idx="2">
                  <c:v>0.11886689152343241</c:v>
                </c:pt>
              </c:numCache>
            </c:numRef>
          </c:val>
          <c:extLst>
            <c:ext xmlns:c16="http://schemas.microsoft.com/office/drawing/2014/chart" uri="{C3380CC4-5D6E-409C-BE32-E72D297353CC}">
              <c16:uniqueId val="{00000004-C4C8-7540-A684-F440B57AAAEA}"/>
            </c:ext>
          </c:extLst>
        </c:ser>
        <c:ser>
          <c:idx val="4"/>
          <c:order val="4"/>
          <c:tx>
            <c:strRef>
              <c:f>Sheet1!$F$1</c:f>
              <c:strCache>
                <c:ptCount val="1"/>
                <c:pt idx="0">
                  <c:v>Very dissatisfied</c:v>
                </c:pt>
              </c:strCache>
            </c:strRef>
          </c:tx>
          <c:spPr>
            <a:solidFill>
              <a:schemeClr val="accent5"/>
            </a:solidFill>
            <a:ln>
              <a:solidFill>
                <a:schemeClr val="accent5"/>
              </a:solidFill>
            </a:ln>
          </c:spPr>
          <c:invertIfNegative val="0"/>
          <c:dLbls>
            <c:dLbl>
              <c:idx val="6"/>
              <c:layout>
                <c:manualLayout>
                  <c:x val="0"/>
                  <c:y val="-9.95866240265152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C8-7540-A684-F440B57AAAEA}"/>
                </c:ext>
              </c:extLst>
            </c:dLbl>
            <c:dLbl>
              <c:idx val="8"/>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C8-7540-A684-F440B57AAAEA}"/>
                </c:ext>
              </c:extLst>
            </c:dLbl>
            <c:dLbl>
              <c:idx val="11"/>
              <c:layout>
                <c:manualLayout>
                  <c:x val="0"/>
                  <c:y val="-1.3278216536868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C8-7540-A684-F440B57AAAEA}"/>
                </c:ext>
              </c:extLst>
            </c:dLbl>
            <c:dLbl>
              <c:idx val="12"/>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4C8-7540-A684-F440B57AAAE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Sheet1!$F$2:$F$4</c:f>
              <c:numCache>
                <c:formatCode>0%</c:formatCode>
                <c:ptCount val="3"/>
                <c:pt idx="0">
                  <c:v>5.0582264428766913E-2</c:v>
                </c:pt>
                <c:pt idx="1">
                  <c:v>0.14888861130042291</c:v>
                </c:pt>
                <c:pt idx="2">
                  <c:v>0.13982958891737485</c:v>
                </c:pt>
              </c:numCache>
            </c:numRef>
          </c:val>
          <c:extLst>
            <c:ext xmlns:c16="http://schemas.microsoft.com/office/drawing/2014/chart" uri="{C3380CC4-5D6E-409C-BE32-E72D297353CC}">
              <c16:uniqueId val="{00000009-C4C8-7540-A684-F440B57AAAEA}"/>
            </c:ext>
          </c:extLst>
        </c:ser>
        <c:ser>
          <c:idx val="5"/>
          <c:order val="5"/>
          <c:tx>
            <c:strRef>
              <c:f>Sheet1!$G$1</c:f>
              <c:strCache>
                <c:ptCount val="1"/>
                <c:pt idx="0">
                  <c:v>N/A-D/K</c:v>
                </c:pt>
              </c:strCache>
            </c:strRef>
          </c:tx>
          <c:spPr>
            <a:pattFill prst="dkDnDiag">
              <a:fgClr>
                <a:schemeClr val="bg1">
                  <a:lumMod val="85000"/>
                </a:schemeClr>
              </a:fgClr>
              <a:bgClr>
                <a:schemeClr val="bg1"/>
              </a:bgClr>
            </a:pattFill>
            <a:ln>
              <a:solidFill>
                <a:schemeClr val="bg1">
                  <a:lumMod val="85000"/>
                </a:schemeClr>
              </a:solidFill>
            </a:ln>
          </c:spPr>
          <c:invertIfNegative val="0"/>
          <c:dLbls>
            <c:dLbl>
              <c:idx val="13"/>
              <c:layout>
                <c:manualLayout>
                  <c:x val="9.2592592592592813E-3"/>
                  <c:y val="-1.65977706710857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4C8-7540-A684-F440B57AAAE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Sheet1!$G$2:$G$4</c:f>
              <c:numCache>
                <c:formatCode>0%</c:formatCode>
                <c:ptCount val="3"/>
                <c:pt idx="0">
                  <c:v>0.12093216958024333</c:v>
                </c:pt>
                <c:pt idx="1">
                  <c:v>0.16151208628824179</c:v>
                </c:pt>
                <c:pt idx="2">
                  <c:v>0.19839001729824413</c:v>
                </c:pt>
              </c:numCache>
            </c:numRef>
          </c:val>
          <c:extLst>
            <c:ext xmlns:c16="http://schemas.microsoft.com/office/drawing/2014/chart" uri="{C3380CC4-5D6E-409C-BE32-E72D297353CC}">
              <c16:uniqueId val="{0000000B-C4C8-7540-A684-F440B57AAAEA}"/>
            </c:ext>
          </c:extLst>
        </c:ser>
        <c:dLbls>
          <c:showLegendKey val="0"/>
          <c:showVal val="0"/>
          <c:showCatName val="0"/>
          <c:showSerName val="0"/>
          <c:showPercent val="0"/>
          <c:showBubbleSize val="0"/>
        </c:dLbls>
        <c:gapWidth val="40"/>
        <c:overlap val="100"/>
        <c:axId val="236280848"/>
        <c:axId val="235140720"/>
      </c:barChart>
      <c:catAx>
        <c:axId val="236280848"/>
        <c:scaling>
          <c:orientation val="minMax"/>
        </c:scaling>
        <c:delete val="0"/>
        <c:axPos val="l"/>
        <c:numFmt formatCode="General" sourceLinked="0"/>
        <c:majorTickMark val="out"/>
        <c:minorTickMark val="none"/>
        <c:tickLblPos val="nextTo"/>
        <c:spPr>
          <a:ln>
            <a:noFill/>
          </a:ln>
        </c:spPr>
        <c:crossAx val="235140720"/>
        <c:crosses val="autoZero"/>
        <c:auto val="1"/>
        <c:lblAlgn val="ctr"/>
        <c:lblOffset val="100"/>
        <c:noMultiLvlLbl val="0"/>
      </c:catAx>
      <c:valAx>
        <c:axId val="235140720"/>
        <c:scaling>
          <c:orientation val="minMax"/>
        </c:scaling>
        <c:delete val="1"/>
        <c:axPos val="b"/>
        <c:numFmt formatCode="0%" sourceLinked="1"/>
        <c:majorTickMark val="out"/>
        <c:minorTickMark val="none"/>
        <c:tickLblPos val="none"/>
        <c:crossAx val="236280848"/>
        <c:crosses val="autoZero"/>
        <c:crossBetween val="between"/>
      </c:valAx>
    </c:plotArea>
    <c:legend>
      <c:legendPos val="b"/>
      <c:layout>
        <c:manualLayout>
          <c:xMode val="edge"/>
          <c:yMode val="edge"/>
          <c:x val="0"/>
          <c:y val="0.83696164845066012"/>
          <c:w val="0.83430701370661997"/>
          <c:h val="0.15283913947881692"/>
        </c:manualLayout>
      </c:layout>
      <c:overlay val="0"/>
    </c:legend>
    <c:plotVisOnly val="1"/>
    <c:dispBlanksAs val="gap"/>
    <c:showDLblsOverMax val="0"/>
  </c:chart>
  <c:spPr>
    <a:ln>
      <a:noFill/>
    </a:ln>
  </c:spPr>
  <c:txPr>
    <a:bodyPr/>
    <a:lstStyle/>
    <a:p>
      <a:pPr>
        <a:defRPr sz="1200">
          <a:solidFill>
            <a:schemeClr val="tx1"/>
          </a:solidFill>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151228492271798"/>
          <c:y val="6.1848786492129885E-3"/>
          <c:w val="0.73283956692913388"/>
          <c:h val="0.73202099737532811"/>
        </c:manualLayout>
      </c:layout>
      <c:barChart>
        <c:barDir val="bar"/>
        <c:grouping val="percentStacked"/>
        <c:varyColors val="0"/>
        <c:ser>
          <c:idx val="0"/>
          <c:order val="0"/>
          <c:tx>
            <c:strRef>
              <c:f>Sheet1!$B$1</c:f>
              <c:strCache>
                <c:ptCount val="1"/>
                <c:pt idx="0">
                  <c:v>Helped a lot</c:v>
                </c:pt>
              </c:strCache>
            </c:strRef>
          </c:tx>
          <c:spPr>
            <a:solidFill>
              <a:schemeClr val="accent6"/>
            </a:solidFill>
            <a:ln>
              <a:solidFill>
                <a:schemeClr val="accent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Sheet1!$B$2:$B$4</c:f>
              <c:numCache>
                <c:formatCode>0%</c:formatCode>
                <c:ptCount val="3"/>
                <c:pt idx="0">
                  <c:v>0.66952118118848214</c:v>
                </c:pt>
                <c:pt idx="1">
                  <c:v>0.40763675072131034</c:v>
                </c:pt>
                <c:pt idx="2">
                  <c:v>0.37175031865603819</c:v>
                </c:pt>
              </c:numCache>
            </c:numRef>
          </c:val>
          <c:extLst>
            <c:ext xmlns:c16="http://schemas.microsoft.com/office/drawing/2014/chart" uri="{C3380CC4-5D6E-409C-BE32-E72D297353CC}">
              <c16:uniqueId val="{00000000-D69E-434A-BCD4-5128361D8D9E}"/>
            </c:ext>
          </c:extLst>
        </c:ser>
        <c:ser>
          <c:idx val="1"/>
          <c:order val="1"/>
          <c:tx>
            <c:strRef>
              <c:f>Sheet1!$C$1</c:f>
              <c:strCache>
                <c:ptCount val="1"/>
                <c:pt idx="0">
                  <c:v>Helped a little</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Sheet1!$C$2:$C$4</c:f>
              <c:numCache>
                <c:formatCode>0%</c:formatCode>
                <c:ptCount val="3"/>
                <c:pt idx="0">
                  <c:v>0.13743574693128852</c:v>
                </c:pt>
                <c:pt idx="1">
                  <c:v>0.27899642278913783</c:v>
                </c:pt>
                <c:pt idx="2">
                  <c:v>0.30556423050046705</c:v>
                </c:pt>
              </c:numCache>
            </c:numRef>
          </c:val>
          <c:extLst>
            <c:ext xmlns:c16="http://schemas.microsoft.com/office/drawing/2014/chart" uri="{C3380CC4-5D6E-409C-BE32-E72D297353CC}">
              <c16:uniqueId val="{00000001-D69E-434A-BCD4-5128361D8D9E}"/>
            </c:ext>
          </c:extLst>
        </c:ser>
        <c:ser>
          <c:idx val="2"/>
          <c:order val="2"/>
          <c:tx>
            <c:strRef>
              <c:f>Sheet1!$D$1</c:f>
              <c:strCache>
                <c:ptCount val="1"/>
                <c:pt idx="0">
                  <c:v>Didn’t make any difference</c:v>
                </c:pt>
              </c:strCache>
            </c:strRef>
          </c:tx>
          <c:spPr>
            <a:solidFill>
              <a:schemeClr val="bg1">
                <a:lumMod val="75000"/>
              </a:schemeClr>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Sheet1!$D$2:$D$4</c:f>
              <c:numCache>
                <c:formatCode>0%</c:formatCode>
                <c:ptCount val="3"/>
                <c:pt idx="0">
                  <c:v>0.10343608800599849</c:v>
                </c:pt>
                <c:pt idx="1">
                  <c:v>0.15360772292373659</c:v>
                </c:pt>
                <c:pt idx="2">
                  <c:v>0.22779177817618998</c:v>
                </c:pt>
              </c:numCache>
            </c:numRef>
          </c:val>
          <c:extLst>
            <c:ext xmlns:c16="http://schemas.microsoft.com/office/drawing/2014/chart" uri="{C3380CC4-5D6E-409C-BE32-E72D297353CC}">
              <c16:uniqueId val="{00000002-D69E-434A-BCD4-5128361D8D9E}"/>
            </c:ext>
          </c:extLst>
        </c:ser>
        <c:ser>
          <c:idx val="3"/>
          <c:order val="3"/>
          <c:tx>
            <c:strRef>
              <c:f>Sheet1!$E$1</c:f>
              <c:strCache>
                <c:ptCount val="1"/>
                <c:pt idx="0">
                  <c:v>Made the problem a little worse</c:v>
                </c:pt>
              </c:strCache>
            </c:strRef>
          </c:tx>
          <c:spPr>
            <a:solidFill>
              <a:schemeClr val="accent5">
                <a:lumMod val="40000"/>
                <a:lumOff val="60000"/>
              </a:schemeClr>
            </a:solidFill>
            <a:ln>
              <a:solidFill>
                <a:schemeClr val="accent5">
                  <a:lumMod val="40000"/>
                  <a:lumOff val="60000"/>
                </a:schemeClr>
              </a:solidFill>
            </a:ln>
          </c:spPr>
          <c:invertIfNegative val="0"/>
          <c:dLbls>
            <c:dLbl>
              <c:idx val="13"/>
              <c:layout>
                <c:manualLayout>
                  <c:x val="0"/>
                  <c:y val="-1.1618439469760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9E-434A-BCD4-5128361D8D9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Sheet1!$E$2:$E$4</c:f>
              <c:numCache>
                <c:formatCode>0%</c:formatCode>
                <c:ptCount val="3"/>
                <c:pt idx="0">
                  <c:v>2.5291132214383456E-2</c:v>
                </c:pt>
                <c:pt idx="1">
                  <c:v>3.831461482587227E-2</c:v>
                </c:pt>
                <c:pt idx="2">
                  <c:v>7.5637267587360564E-3</c:v>
                </c:pt>
              </c:numCache>
            </c:numRef>
          </c:val>
          <c:extLst>
            <c:ext xmlns:c16="http://schemas.microsoft.com/office/drawing/2014/chart" uri="{C3380CC4-5D6E-409C-BE32-E72D297353CC}">
              <c16:uniqueId val="{00000004-D69E-434A-BCD4-5128361D8D9E}"/>
            </c:ext>
          </c:extLst>
        </c:ser>
        <c:ser>
          <c:idx val="4"/>
          <c:order val="4"/>
          <c:tx>
            <c:strRef>
              <c:f>Sheet1!$F$1</c:f>
              <c:strCache>
                <c:ptCount val="1"/>
                <c:pt idx="0">
                  <c:v>Made the problem a lot worse</c:v>
                </c:pt>
              </c:strCache>
            </c:strRef>
          </c:tx>
          <c:spPr>
            <a:solidFill>
              <a:schemeClr val="accent5"/>
            </a:solidFill>
            <a:ln>
              <a:solidFill>
                <a:schemeClr val="accent5"/>
              </a:solidFill>
            </a:ln>
          </c:spPr>
          <c:invertIfNegative val="0"/>
          <c:dLbls>
            <c:dLbl>
              <c:idx val="0"/>
              <c:layout>
                <c:manualLayout>
                  <c:x val="6.9444444444444441E-3"/>
                  <c:y val="-5.9523809523809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9E-434A-BCD4-5128361D8D9E}"/>
                </c:ext>
              </c:extLst>
            </c:dLbl>
            <c:dLbl>
              <c:idx val="6"/>
              <c:layout>
                <c:manualLayout>
                  <c:x val="0"/>
                  <c:y val="-9.95866240265152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9E-434A-BCD4-5128361D8D9E}"/>
                </c:ext>
              </c:extLst>
            </c:dLbl>
            <c:dLbl>
              <c:idx val="8"/>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9E-434A-BCD4-5128361D8D9E}"/>
                </c:ext>
              </c:extLst>
            </c:dLbl>
            <c:dLbl>
              <c:idx val="11"/>
              <c:layout>
                <c:manualLayout>
                  <c:x val="0"/>
                  <c:y val="-1.3278216536868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9E-434A-BCD4-5128361D8D9E}"/>
                </c:ext>
              </c:extLst>
            </c:dLbl>
            <c:dLbl>
              <c:idx val="12"/>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9E-434A-BCD4-5128361D8D9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Sheet1!$F$2:$F$4</c:f>
              <c:numCache>
                <c:formatCode>0%</c:formatCode>
                <c:ptCount val="3"/>
                <c:pt idx="0">
                  <c:v>1.2645566107191728E-2</c:v>
                </c:pt>
                <c:pt idx="1">
                  <c:v>6.5790619613533247E-2</c:v>
                </c:pt>
                <c:pt idx="2">
                  <c:v>4.0157169457922193E-2</c:v>
                </c:pt>
              </c:numCache>
            </c:numRef>
          </c:val>
          <c:extLst>
            <c:ext xmlns:c16="http://schemas.microsoft.com/office/drawing/2014/chart" uri="{C3380CC4-5D6E-409C-BE32-E72D297353CC}">
              <c16:uniqueId val="{0000000A-D69E-434A-BCD4-5128361D8D9E}"/>
            </c:ext>
          </c:extLst>
        </c:ser>
        <c:ser>
          <c:idx val="5"/>
          <c:order val="5"/>
          <c:tx>
            <c:strRef>
              <c:f>Sheet1!$G$1</c:f>
              <c:strCache>
                <c:ptCount val="1"/>
                <c:pt idx="0">
                  <c:v>Don't know or N/A</c:v>
                </c:pt>
              </c:strCache>
            </c:strRef>
          </c:tx>
          <c:spPr>
            <a:pattFill prst="dkDnDiag">
              <a:fgClr>
                <a:schemeClr val="bg1">
                  <a:lumMod val="85000"/>
                </a:schemeClr>
              </a:fgClr>
              <a:bgClr>
                <a:schemeClr val="bg1"/>
              </a:bgClr>
            </a:pattFill>
            <a:ln>
              <a:solidFill>
                <a:schemeClr val="bg1">
                  <a:lumMod val="85000"/>
                </a:schemeClr>
              </a:solidFill>
            </a:ln>
          </c:spPr>
          <c:invertIfNegative val="0"/>
          <c:dLbls>
            <c:dLbl>
              <c:idx val="0"/>
              <c:layout>
                <c:manualLayout>
                  <c:x val="0"/>
                  <c:y val="5.34171209368059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9E-434A-BCD4-5128361D8D9E}"/>
                </c:ext>
              </c:extLst>
            </c:dLbl>
            <c:dLbl>
              <c:idx val="13"/>
              <c:layout>
                <c:manualLayout>
                  <c:x val="9.2592592592592813E-3"/>
                  <c:y val="-1.65977706710857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69E-434A-BCD4-5128361D8D9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(n=93)</c:v>
                </c:pt>
                <c:pt idx="1">
                  <c:v>Civil law (n=115)</c:v>
                </c:pt>
                <c:pt idx="2">
                  <c:v>Family law (n=108)</c:v>
                </c:pt>
              </c:strCache>
            </c:strRef>
          </c:cat>
          <c:val>
            <c:numRef>
              <c:f>Sheet1!$G$2:$G$4</c:f>
              <c:numCache>
                <c:formatCode>0%</c:formatCode>
                <c:ptCount val="3"/>
                <c:pt idx="0">
                  <c:v>5.1670285552655022E-2</c:v>
                </c:pt>
                <c:pt idx="1">
                  <c:v>5.5653869126410883E-2</c:v>
                </c:pt>
                <c:pt idx="2">
                  <c:v>4.7172776450647901E-2</c:v>
                </c:pt>
              </c:numCache>
            </c:numRef>
          </c:val>
          <c:extLst>
            <c:ext xmlns:c16="http://schemas.microsoft.com/office/drawing/2014/chart" uri="{C3380CC4-5D6E-409C-BE32-E72D297353CC}">
              <c16:uniqueId val="{0000000D-D69E-434A-BCD4-5128361D8D9E}"/>
            </c:ext>
          </c:extLst>
        </c:ser>
        <c:dLbls>
          <c:showLegendKey val="0"/>
          <c:showVal val="0"/>
          <c:showCatName val="0"/>
          <c:showSerName val="0"/>
          <c:showPercent val="0"/>
          <c:showBubbleSize val="0"/>
        </c:dLbls>
        <c:gapWidth val="40"/>
        <c:overlap val="100"/>
        <c:axId val="235141504"/>
        <c:axId val="235141896"/>
      </c:barChart>
      <c:catAx>
        <c:axId val="235141504"/>
        <c:scaling>
          <c:orientation val="minMax"/>
        </c:scaling>
        <c:delete val="0"/>
        <c:axPos val="l"/>
        <c:numFmt formatCode="General" sourceLinked="0"/>
        <c:majorTickMark val="out"/>
        <c:minorTickMark val="none"/>
        <c:tickLblPos val="nextTo"/>
        <c:crossAx val="235141896"/>
        <c:crosses val="autoZero"/>
        <c:auto val="1"/>
        <c:lblAlgn val="ctr"/>
        <c:lblOffset val="100"/>
        <c:noMultiLvlLbl val="0"/>
      </c:catAx>
      <c:valAx>
        <c:axId val="235141896"/>
        <c:scaling>
          <c:orientation val="minMax"/>
        </c:scaling>
        <c:delete val="1"/>
        <c:axPos val="b"/>
        <c:numFmt formatCode="0%" sourceLinked="1"/>
        <c:majorTickMark val="out"/>
        <c:minorTickMark val="none"/>
        <c:tickLblPos val="none"/>
        <c:crossAx val="235141504"/>
        <c:crosses val="autoZero"/>
        <c:crossBetween val="between"/>
      </c:valAx>
    </c:plotArea>
    <c:legend>
      <c:legendPos val="b"/>
      <c:layout>
        <c:manualLayout>
          <c:xMode val="edge"/>
          <c:yMode val="edge"/>
          <c:x val="0"/>
          <c:y val="0.7573596584009088"/>
          <c:w val="0.95370370370370372"/>
          <c:h val="0.23386061816899753"/>
        </c:manualLayout>
      </c:layout>
      <c:overlay val="0"/>
    </c:legend>
    <c:plotVisOnly val="1"/>
    <c:dispBlanksAs val="gap"/>
    <c:showDLblsOverMax val="0"/>
  </c:chart>
  <c:spPr>
    <a:ln>
      <a:noFill/>
    </a:ln>
  </c:spPr>
  <c:txPr>
    <a:bodyPr/>
    <a:lstStyle/>
    <a:p>
      <a:pPr>
        <a:defRPr sz="1200">
          <a:solidFill>
            <a:schemeClr val="tx1"/>
          </a:solidFill>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3098245812471006"/>
          <c:y val="0"/>
          <c:w val="0.63159703637904574"/>
          <c:h val="0.87023467457092829"/>
        </c:manualLayout>
      </c:layout>
      <c:barChart>
        <c:barDir val="bar"/>
        <c:grouping val="stacked"/>
        <c:varyColors val="0"/>
        <c:ser>
          <c:idx val="0"/>
          <c:order val="0"/>
          <c:tx>
            <c:strRef>
              <c:f>Sheet1!$B$1</c:f>
              <c:strCache>
                <c:ptCount val="1"/>
                <c:pt idx="0">
                  <c:v>Extremely satisfied</c:v>
                </c:pt>
              </c:strCache>
            </c:strRef>
          </c:tx>
          <c:spPr>
            <a:solidFill>
              <a:schemeClr val="accent6"/>
            </a:solidFill>
            <a:ln>
              <a:solidFill>
                <a:schemeClr val="accent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VLA salaried (n=170)</c:v>
                </c:pt>
                <c:pt idx="1">
                  <c:v>Private (n=169)</c:v>
                </c:pt>
                <c:pt idx="2">
                  <c:v>VLA salaried (n=50)</c:v>
                </c:pt>
                <c:pt idx="3">
                  <c:v>Private (n=71)</c:v>
                </c:pt>
                <c:pt idx="4">
                  <c:v>VLA salaried (n=75)</c:v>
                </c:pt>
                <c:pt idx="5">
                  <c:v>Private (n=32)</c:v>
                </c:pt>
                <c:pt idx="6">
                  <c:v>VLA salaried (n=45)</c:v>
                </c:pt>
                <c:pt idx="7">
                  <c:v>Private (n=70)</c:v>
                </c:pt>
              </c:strCache>
            </c:strRef>
          </c:cat>
          <c:val>
            <c:numRef>
              <c:f>Sheet1!$B$2:$B$9</c:f>
              <c:numCache>
                <c:formatCode>0%</c:formatCode>
                <c:ptCount val="8"/>
                <c:pt idx="0">
                  <c:v>0.53836986201512993</c:v>
                </c:pt>
                <c:pt idx="1">
                  <c:v>0.44467929799362649</c:v>
                </c:pt>
                <c:pt idx="2">
                  <c:v>0.44953658012705461</c:v>
                </c:pt>
                <c:pt idx="3">
                  <c:v>0.34030782426325856</c:v>
                </c:pt>
                <c:pt idx="4">
                  <c:v>0.62164040264052656</c:v>
                </c:pt>
                <c:pt idx="5">
                  <c:v>0.5849097286754078</c:v>
                </c:pt>
                <c:pt idx="6">
                  <c:v>0.5542423866452546</c:v>
                </c:pt>
                <c:pt idx="7">
                  <c:v>0.58755026611644723</c:v>
                </c:pt>
              </c:numCache>
            </c:numRef>
          </c:val>
          <c:extLst>
            <c:ext xmlns:c16="http://schemas.microsoft.com/office/drawing/2014/chart" uri="{C3380CC4-5D6E-409C-BE32-E72D297353CC}">
              <c16:uniqueId val="{00000000-40B7-EB42-A46E-8631894943E4}"/>
            </c:ext>
          </c:extLst>
        </c:ser>
        <c:ser>
          <c:idx val="1"/>
          <c:order val="1"/>
          <c:tx>
            <c:strRef>
              <c:f>Sheet1!$C$1</c:f>
              <c:strCache>
                <c:ptCount val="1"/>
                <c:pt idx="0">
                  <c:v>Satisfied</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VLA salaried (n=170)</c:v>
                </c:pt>
                <c:pt idx="1">
                  <c:v>Private (n=169)</c:v>
                </c:pt>
                <c:pt idx="2">
                  <c:v>VLA salaried (n=50)</c:v>
                </c:pt>
                <c:pt idx="3">
                  <c:v>Private (n=71)</c:v>
                </c:pt>
                <c:pt idx="4">
                  <c:v>VLA salaried (n=75)</c:v>
                </c:pt>
                <c:pt idx="5">
                  <c:v>Private (n=32)</c:v>
                </c:pt>
                <c:pt idx="6">
                  <c:v>VLA salaried (n=45)</c:v>
                </c:pt>
                <c:pt idx="7">
                  <c:v>Private (n=70)</c:v>
                </c:pt>
              </c:strCache>
            </c:strRef>
          </c:cat>
          <c:val>
            <c:numRef>
              <c:f>Sheet1!$C$2:$C$9</c:f>
              <c:numCache>
                <c:formatCode>0%</c:formatCode>
                <c:ptCount val="8"/>
                <c:pt idx="0">
                  <c:v>0.32478258654491354</c:v>
                </c:pt>
                <c:pt idx="1">
                  <c:v>0.39197026672174223</c:v>
                </c:pt>
                <c:pt idx="2">
                  <c:v>0.32262330754649332</c:v>
                </c:pt>
                <c:pt idx="3">
                  <c:v>0.44584937684480763</c:v>
                </c:pt>
                <c:pt idx="4">
                  <c:v>0.27175116004475902</c:v>
                </c:pt>
                <c:pt idx="5">
                  <c:v>0.22795764392582865</c:v>
                </c:pt>
                <c:pt idx="6">
                  <c:v>0.36939389976637832</c:v>
                </c:pt>
                <c:pt idx="7">
                  <c:v>0.32101529193956552</c:v>
                </c:pt>
              </c:numCache>
            </c:numRef>
          </c:val>
          <c:extLst>
            <c:ext xmlns:c16="http://schemas.microsoft.com/office/drawing/2014/chart" uri="{C3380CC4-5D6E-409C-BE32-E72D297353CC}">
              <c16:uniqueId val="{00000001-40B7-EB42-A46E-8631894943E4}"/>
            </c:ext>
          </c:extLst>
        </c:ser>
        <c:ser>
          <c:idx val="2"/>
          <c:order val="2"/>
          <c:tx>
            <c:strRef>
              <c:f>Sheet1!$D$1</c:f>
              <c:strCache>
                <c:ptCount val="1"/>
                <c:pt idx="0">
                  <c:v>Neither satisfied nor dissatisfied</c:v>
                </c:pt>
              </c:strCache>
            </c:strRef>
          </c:tx>
          <c:spPr>
            <a:solidFill>
              <a:schemeClr val="bg1">
                <a:lumMod val="75000"/>
              </a:schemeClr>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VLA salaried (n=170)</c:v>
                </c:pt>
                <c:pt idx="1">
                  <c:v>Private (n=169)</c:v>
                </c:pt>
                <c:pt idx="2">
                  <c:v>VLA salaried (n=50)</c:v>
                </c:pt>
                <c:pt idx="3">
                  <c:v>Private (n=71)</c:v>
                </c:pt>
                <c:pt idx="4">
                  <c:v>VLA salaried (n=75)</c:v>
                </c:pt>
                <c:pt idx="5">
                  <c:v>Private (n=32)</c:v>
                </c:pt>
                <c:pt idx="6">
                  <c:v>VLA salaried (n=45)</c:v>
                </c:pt>
                <c:pt idx="7">
                  <c:v>Private (n=70)</c:v>
                </c:pt>
              </c:strCache>
            </c:strRef>
          </c:cat>
          <c:val>
            <c:numRef>
              <c:f>Sheet1!$D$2:$D$9</c:f>
              <c:numCache>
                <c:formatCode>0%</c:formatCode>
                <c:ptCount val="8"/>
                <c:pt idx="0">
                  <c:v>3.2897289737479476E-2</c:v>
                </c:pt>
                <c:pt idx="1">
                  <c:v>7.4309088802378714E-2</c:v>
                </c:pt>
                <c:pt idx="2">
                  <c:v>6.1162602208105044E-2</c:v>
                </c:pt>
                <c:pt idx="3">
                  <c:v>0.1110969808392864</c:v>
                </c:pt>
                <c:pt idx="4">
                  <c:v>2.3299972535414805E-2</c:v>
                </c:pt>
                <c:pt idx="5">
                  <c:v>5.6989410981457149E-2</c:v>
                </c:pt>
                <c:pt idx="6">
                  <c:v>1.4272906412400777E-2</c:v>
                </c:pt>
                <c:pt idx="7">
                  <c:v>2.6124126269710377E-2</c:v>
                </c:pt>
              </c:numCache>
            </c:numRef>
          </c:val>
          <c:extLst>
            <c:ext xmlns:c16="http://schemas.microsoft.com/office/drawing/2014/chart" uri="{C3380CC4-5D6E-409C-BE32-E72D297353CC}">
              <c16:uniqueId val="{00000002-40B7-EB42-A46E-8631894943E4}"/>
            </c:ext>
          </c:extLst>
        </c:ser>
        <c:ser>
          <c:idx val="3"/>
          <c:order val="3"/>
          <c:tx>
            <c:strRef>
              <c:f>Sheet1!$E$1</c:f>
              <c:strCache>
                <c:ptCount val="1"/>
                <c:pt idx="0">
                  <c:v>Dissatisfied</c:v>
                </c:pt>
              </c:strCache>
            </c:strRef>
          </c:tx>
          <c:spPr>
            <a:solidFill>
              <a:schemeClr val="accent5">
                <a:lumMod val="40000"/>
                <a:lumOff val="60000"/>
              </a:schemeClr>
            </a:solidFill>
            <a:ln>
              <a:solidFill>
                <a:schemeClr val="accent5">
                  <a:lumMod val="40000"/>
                  <a:lumOff val="6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VLA salaried (n=170)</c:v>
                </c:pt>
                <c:pt idx="1">
                  <c:v>Private (n=169)</c:v>
                </c:pt>
                <c:pt idx="2">
                  <c:v>VLA salaried (n=50)</c:v>
                </c:pt>
                <c:pt idx="3">
                  <c:v>Private (n=71)</c:v>
                </c:pt>
                <c:pt idx="4">
                  <c:v>VLA salaried (n=75)</c:v>
                </c:pt>
                <c:pt idx="5">
                  <c:v>Private (n=32)</c:v>
                </c:pt>
                <c:pt idx="6">
                  <c:v>VLA salaried (n=45)</c:v>
                </c:pt>
                <c:pt idx="7">
                  <c:v>Private (n=70)</c:v>
                </c:pt>
              </c:strCache>
            </c:strRef>
          </c:cat>
          <c:val>
            <c:numRef>
              <c:f>Sheet1!$E$2:$E$9</c:f>
              <c:numCache>
                <c:formatCode>0%</c:formatCode>
                <c:ptCount val="8"/>
                <c:pt idx="0">
                  <c:v>4.445172915691515E-2</c:v>
                </c:pt>
                <c:pt idx="1">
                  <c:v>4.6120045323762612E-2</c:v>
                </c:pt>
                <c:pt idx="2">
                  <c:v>3.8986449357036636E-2</c:v>
                </c:pt>
                <c:pt idx="3">
                  <c:v>6.1789079598036034E-2</c:v>
                </c:pt>
                <c:pt idx="4">
                  <c:v>4.659994507082961E-2</c:v>
                </c:pt>
                <c:pt idx="5">
                  <c:v>7.3153805435849595E-2</c:v>
                </c:pt>
                <c:pt idx="6">
                  <c:v>4.7817900763565201E-2</c:v>
                </c:pt>
                <c:pt idx="7">
                  <c:v>2.6124126269710377E-2</c:v>
                </c:pt>
              </c:numCache>
            </c:numRef>
          </c:val>
          <c:extLst>
            <c:ext xmlns:c16="http://schemas.microsoft.com/office/drawing/2014/chart" uri="{C3380CC4-5D6E-409C-BE32-E72D297353CC}">
              <c16:uniqueId val="{00000003-40B7-EB42-A46E-8631894943E4}"/>
            </c:ext>
          </c:extLst>
        </c:ser>
        <c:ser>
          <c:idx val="4"/>
          <c:order val="4"/>
          <c:tx>
            <c:strRef>
              <c:f>Sheet1!$F$1</c:f>
              <c:strCache>
                <c:ptCount val="1"/>
                <c:pt idx="0">
                  <c:v>Extremely dissatisfied</c:v>
                </c:pt>
              </c:strCache>
            </c:strRef>
          </c:tx>
          <c:spPr>
            <a:solidFill>
              <a:schemeClr val="accent5"/>
            </a:solidFill>
            <a:ln>
              <a:solidFill>
                <a:schemeClr val="accent5"/>
              </a:solidFill>
            </a:ln>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4-40B7-EB42-A46E-8631894943E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VLA salaried (n=170)</c:v>
                </c:pt>
                <c:pt idx="1">
                  <c:v>Private (n=169)</c:v>
                </c:pt>
                <c:pt idx="2">
                  <c:v>VLA salaried (n=50)</c:v>
                </c:pt>
                <c:pt idx="3">
                  <c:v>Private (n=71)</c:v>
                </c:pt>
                <c:pt idx="4">
                  <c:v>VLA salaried (n=75)</c:v>
                </c:pt>
                <c:pt idx="5">
                  <c:v>Private (n=32)</c:v>
                </c:pt>
                <c:pt idx="6">
                  <c:v>VLA salaried (n=45)</c:v>
                </c:pt>
                <c:pt idx="7">
                  <c:v>Private (n=70)</c:v>
                </c:pt>
              </c:strCache>
            </c:strRef>
          </c:cat>
          <c:val>
            <c:numRef>
              <c:f>Sheet1!$F$2:$F$9</c:f>
              <c:numCache>
                <c:formatCode>0%</c:formatCode>
                <c:ptCount val="8"/>
                <c:pt idx="0">
                  <c:v>5.427983312796765E-2</c:v>
                </c:pt>
                <c:pt idx="1">
                  <c:v>4.0782458059686846E-2</c:v>
                </c:pt>
                <c:pt idx="2">
                  <c:v>0.12769106076131023</c:v>
                </c:pt>
                <c:pt idx="3">
                  <c:v>4.0956738454609586E-2</c:v>
                </c:pt>
                <c:pt idx="4">
                  <c:v>3.6708519708470833E-2</c:v>
                </c:pt>
                <c:pt idx="5">
                  <c:v>2.8494705490728574E-2</c:v>
                </c:pt>
                <c:pt idx="6">
                  <c:v>0</c:v>
                </c:pt>
                <c:pt idx="7">
                  <c:v>3.9186189404565565E-2</c:v>
                </c:pt>
              </c:numCache>
            </c:numRef>
          </c:val>
          <c:extLst>
            <c:ext xmlns:c16="http://schemas.microsoft.com/office/drawing/2014/chart" uri="{C3380CC4-5D6E-409C-BE32-E72D297353CC}">
              <c16:uniqueId val="{00000005-40B7-EB42-A46E-8631894943E4}"/>
            </c:ext>
          </c:extLst>
        </c:ser>
        <c:ser>
          <c:idx val="5"/>
          <c:order val="5"/>
          <c:tx>
            <c:strRef>
              <c:f>Sheet1!$G$1</c:f>
              <c:strCache>
                <c:ptCount val="1"/>
                <c:pt idx="0">
                  <c:v>Not applicable or don't know</c:v>
                </c:pt>
              </c:strCache>
            </c:strRef>
          </c:tx>
          <c:spPr>
            <a:pattFill prst="dkDnDiag">
              <a:fgClr>
                <a:schemeClr val="bg1">
                  <a:lumMod val="85000"/>
                </a:schemeClr>
              </a:fgClr>
              <a:bgClr>
                <a:schemeClr val="bg1"/>
              </a:bgClr>
            </a:pattFill>
            <a:ln>
              <a:solidFill>
                <a:schemeClr val="bg1">
                  <a:lumMod val="85000"/>
                </a:schemeClr>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40B7-EB42-A46E-8631894943E4}"/>
                </c:ext>
              </c:extLst>
            </c:dLbl>
            <c:dLbl>
              <c:idx val="2"/>
              <c:delete val="1"/>
              <c:extLst>
                <c:ext xmlns:c15="http://schemas.microsoft.com/office/drawing/2012/chart" uri="{CE6537A1-D6FC-4f65-9D91-7224C49458BB}"/>
                <c:ext xmlns:c16="http://schemas.microsoft.com/office/drawing/2014/chart" uri="{C3380CC4-5D6E-409C-BE32-E72D297353CC}">
                  <c16:uniqueId val="{00000007-40B7-EB42-A46E-8631894943E4}"/>
                </c:ext>
              </c:extLst>
            </c:dLbl>
            <c:dLbl>
              <c:idx val="3"/>
              <c:delete val="1"/>
              <c:extLst>
                <c:ext xmlns:c15="http://schemas.microsoft.com/office/drawing/2012/chart" uri="{CE6537A1-D6FC-4f65-9D91-7224C49458BB}"/>
                <c:ext xmlns:c16="http://schemas.microsoft.com/office/drawing/2014/chart" uri="{C3380CC4-5D6E-409C-BE32-E72D297353CC}">
                  <c16:uniqueId val="{00000008-40B7-EB42-A46E-8631894943E4}"/>
                </c:ext>
              </c:extLst>
            </c:dLbl>
            <c:dLbl>
              <c:idx val="7"/>
              <c:delete val="1"/>
              <c:extLst>
                <c:ext xmlns:c15="http://schemas.microsoft.com/office/drawing/2012/chart" uri="{CE6537A1-D6FC-4f65-9D91-7224C49458BB}"/>
                <c:ext xmlns:c16="http://schemas.microsoft.com/office/drawing/2014/chart" uri="{C3380CC4-5D6E-409C-BE32-E72D297353CC}">
                  <c16:uniqueId val="{00000009-40B7-EB42-A46E-8631894943E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VLA salaried (n=170)</c:v>
                </c:pt>
                <c:pt idx="1">
                  <c:v>Private (n=169)</c:v>
                </c:pt>
                <c:pt idx="2">
                  <c:v>VLA salaried (n=50)</c:v>
                </c:pt>
                <c:pt idx="3">
                  <c:v>Private (n=71)</c:v>
                </c:pt>
                <c:pt idx="4">
                  <c:v>VLA salaried (n=75)</c:v>
                </c:pt>
                <c:pt idx="5">
                  <c:v>Private (n=32)</c:v>
                </c:pt>
                <c:pt idx="6">
                  <c:v>VLA salaried (n=45)</c:v>
                </c:pt>
                <c:pt idx="7">
                  <c:v>Private (n=70)</c:v>
                </c:pt>
              </c:strCache>
            </c:strRef>
          </c:cat>
          <c:val>
            <c:numRef>
              <c:f>Sheet1!$G$2:$G$9</c:f>
              <c:numCache>
                <c:formatCode>0%</c:formatCode>
                <c:ptCount val="8"/>
                <c:pt idx="0">
                  <c:v>5.2186994175938721E-3</c:v>
                </c:pt>
                <c:pt idx="1">
                  <c:v>2.1388430988002818E-3</c:v>
                </c:pt>
                <c:pt idx="2">
                  <c:v>0</c:v>
                </c:pt>
                <c:pt idx="3">
                  <c:v>0</c:v>
                </c:pt>
                <c:pt idx="4">
                  <c:v>0</c:v>
                </c:pt>
                <c:pt idx="5">
                  <c:v>2.8494705490728574E-2</c:v>
                </c:pt>
                <c:pt idx="6">
                  <c:v>1.4272906412400777E-2</c:v>
                </c:pt>
                <c:pt idx="7">
                  <c:v>0</c:v>
                </c:pt>
              </c:numCache>
            </c:numRef>
          </c:val>
          <c:extLst>
            <c:ext xmlns:c16="http://schemas.microsoft.com/office/drawing/2014/chart" uri="{C3380CC4-5D6E-409C-BE32-E72D297353CC}">
              <c16:uniqueId val="{0000000A-40B7-EB42-A46E-8631894943E4}"/>
            </c:ext>
          </c:extLst>
        </c:ser>
        <c:dLbls>
          <c:showLegendKey val="0"/>
          <c:showVal val="0"/>
          <c:showCatName val="0"/>
          <c:showSerName val="0"/>
          <c:showPercent val="0"/>
          <c:showBubbleSize val="0"/>
        </c:dLbls>
        <c:gapWidth val="50"/>
        <c:overlap val="100"/>
        <c:axId val="201278424"/>
        <c:axId val="201278032"/>
      </c:barChart>
      <c:catAx>
        <c:axId val="201278424"/>
        <c:scaling>
          <c:orientation val="maxMin"/>
        </c:scaling>
        <c:delete val="0"/>
        <c:axPos val="l"/>
        <c:numFmt formatCode="General" sourceLinked="0"/>
        <c:majorTickMark val="out"/>
        <c:minorTickMark val="none"/>
        <c:tickLblPos val="nextTo"/>
        <c:spPr>
          <a:ln>
            <a:noFill/>
          </a:ln>
        </c:spPr>
        <c:crossAx val="201278032"/>
        <c:crosses val="autoZero"/>
        <c:auto val="1"/>
        <c:lblAlgn val="ctr"/>
        <c:lblOffset val="100"/>
        <c:noMultiLvlLbl val="0"/>
      </c:catAx>
      <c:valAx>
        <c:axId val="201278032"/>
        <c:scaling>
          <c:orientation val="minMax"/>
          <c:max val="1"/>
          <c:min val="0"/>
        </c:scaling>
        <c:delete val="1"/>
        <c:axPos val="t"/>
        <c:numFmt formatCode="0%" sourceLinked="1"/>
        <c:majorTickMark val="none"/>
        <c:minorTickMark val="none"/>
        <c:tickLblPos val="none"/>
        <c:crossAx val="201278424"/>
        <c:crosses val="autoZero"/>
        <c:crossBetween val="between"/>
      </c:valAx>
    </c:plotArea>
    <c:legend>
      <c:legendPos val="b"/>
      <c:layout>
        <c:manualLayout>
          <c:xMode val="edge"/>
          <c:yMode val="edge"/>
          <c:x val="0"/>
          <c:y val="0.90296947516643644"/>
          <c:w val="1"/>
          <c:h val="9.7030524833563545E-2"/>
        </c:manualLayout>
      </c:layout>
      <c:overlay val="0"/>
    </c:legend>
    <c:plotVisOnly val="1"/>
    <c:dispBlanksAs val="gap"/>
    <c:showDLblsOverMax val="0"/>
  </c:chart>
  <c:spPr>
    <a:ln>
      <a:noFill/>
    </a:ln>
  </c:spPr>
  <c:txPr>
    <a:bodyPr/>
    <a:lstStyle/>
    <a:p>
      <a:pPr>
        <a:defRPr sz="1100">
          <a:solidFill>
            <a:schemeClr val="tx1"/>
          </a:solidFill>
          <a:latin typeface="Arial" pitchFamily="34" charset="0"/>
          <a:cs typeface="Arial"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93821084864391"/>
          <c:y val="6.1848786492129885E-3"/>
          <c:w val="0.83006178915135609"/>
          <c:h val="0.89025565047051092"/>
        </c:manualLayout>
      </c:layout>
      <c:barChart>
        <c:barDir val="bar"/>
        <c:grouping val="percentStacked"/>
        <c:varyColors val="0"/>
        <c:ser>
          <c:idx val="0"/>
          <c:order val="0"/>
          <c:tx>
            <c:strRef>
              <c:f>Sheet1!$B$1</c:f>
              <c:strCache>
                <c:ptCount val="1"/>
                <c:pt idx="0">
                  <c:v>Yes</c:v>
                </c:pt>
              </c:strCache>
            </c:strRef>
          </c:tx>
          <c:spPr>
            <a:solidFill>
              <a:srgbClr val="50C9B5"/>
            </a:solidFill>
            <a:ln>
              <a:solidFill>
                <a:srgbClr val="50C9B5"/>
              </a:solidFill>
            </a:ln>
          </c:spPr>
          <c:invertIfNegative val="0"/>
          <c:dPt>
            <c:idx val="0"/>
            <c:invertIfNegative val="0"/>
            <c:bubble3D val="0"/>
            <c:extLst>
              <c:ext xmlns:c16="http://schemas.microsoft.com/office/drawing/2014/chart" uri="{C3380CC4-5D6E-409C-BE32-E72D297353CC}">
                <c16:uniqueId val="{00000000-5148-E347-9438-665CB5B7FCFB}"/>
              </c:ext>
            </c:extLst>
          </c:dPt>
          <c:dPt>
            <c:idx val="1"/>
            <c:invertIfNegative val="0"/>
            <c:bubble3D val="0"/>
            <c:extLst>
              <c:ext xmlns:c16="http://schemas.microsoft.com/office/drawing/2014/chart" uri="{C3380CC4-5D6E-409C-BE32-E72D297353CC}">
                <c16:uniqueId val="{00000001-5148-E347-9438-665CB5B7FCFB}"/>
              </c:ext>
            </c:extLst>
          </c:dPt>
          <c:dPt>
            <c:idx val="2"/>
            <c:invertIfNegative val="0"/>
            <c:bubble3D val="0"/>
            <c:extLst>
              <c:ext xmlns:c16="http://schemas.microsoft.com/office/drawing/2014/chart" uri="{C3380CC4-5D6E-409C-BE32-E72D297353CC}">
                <c16:uniqueId val="{00000002-5148-E347-9438-665CB5B7FCF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(n=108)</c:v>
                </c:pt>
                <c:pt idx="1">
                  <c:v>Civil Law (n=106)</c:v>
                </c:pt>
                <c:pt idx="2">
                  <c:v>Family Law (n=111)</c:v>
                </c:pt>
              </c:strCache>
            </c:strRef>
          </c:cat>
          <c:val>
            <c:numRef>
              <c:f>Sheet1!$B$2:$B$4</c:f>
              <c:numCache>
                <c:formatCode>0%</c:formatCode>
                <c:ptCount val="3"/>
                <c:pt idx="0">
                  <c:v>0.95399839538036002</c:v>
                </c:pt>
                <c:pt idx="1">
                  <c:v>0.958127758488728</c:v>
                </c:pt>
                <c:pt idx="2">
                  <c:v>0.83826050840492217</c:v>
                </c:pt>
              </c:numCache>
            </c:numRef>
          </c:val>
          <c:extLst>
            <c:ext xmlns:c16="http://schemas.microsoft.com/office/drawing/2014/chart" uri="{C3380CC4-5D6E-409C-BE32-E72D297353CC}">
              <c16:uniqueId val="{00000003-5148-E347-9438-665CB5B7FCFB}"/>
            </c:ext>
          </c:extLst>
        </c:ser>
        <c:ser>
          <c:idx val="1"/>
          <c:order val="1"/>
          <c:tx>
            <c:strRef>
              <c:f>Sheet1!$C$1</c:f>
              <c:strCache>
                <c:ptCount val="1"/>
                <c:pt idx="0">
                  <c:v>No</c:v>
                </c:pt>
              </c:strCache>
            </c:strRef>
          </c:tx>
          <c:spPr>
            <a:solidFill>
              <a:srgbClr val="EC4371"/>
            </a:solidFill>
            <a:ln>
              <a:solidFill>
                <a:srgbClr val="EC437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(n=108)</c:v>
                </c:pt>
                <c:pt idx="1">
                  <c:v>Civil Law (n=106)</c:v>
                </c:pt>
                <c:pt idx="2">
                  <c:v>Family Law (n=111)</c:v>
                </c:pt>
              </c:strCache>
            </c:strRef>
          </c:cat>
          <c:val>
            <c:numRef>
              <c:f>Sheet1!$C$2:$C$4</c:f>
              <c:numCache>
                <c:formatCode>0%</c:formatCode>
                <c:ptCount val="3"/>
                <c:pt idx="0">
                  <c:v>7.2440543077490717E-3</c:v>
                </c:pt>
                <c:pt idx="1">
                  <c:v>4.1872241511271807E-2</c:v>
                </c:pt>
                <c:pt idx="2">
                  <c:v>0.10515302670746435</c:v>
                </c:pt>
              </c:numCache>
            </c:numRef>
          </c:val>
          <c:extLst>
            <c:ext xmlns:c16="http://schemas.microsoft.com/office/drawing/2014/chart" uri="{C3380CC4-5D6E-409C-BE32-E72D297353CC}">
              <c16:uniqueId val="{00000004-5148-E347-9438-665CB5B7FCFB}"/>
            </c:ext>
          </c:extLst>
        </c:ser>
        <c:ser>
          <c:idx val="2"/>
          <c:order val="2"/>
          <c:tx>
            <c:strRef>
              <c:f>Sheet1!$D$1</c:f>
              <c:strCache>
                <c:ptCount val="1"/>
                <c:pt idx="0">
                  <c:v>Don't know</c:v>
                </c:pt>
              </c:strCache>
            </c:strRef>
          </c:tx>
          <c:spPr>
            <a:pattFill prst="ltDnDiag">
              <a:fgClr>
                <a:sysClr val="window" lastClr="FFFFFF">
                  <a:lumMod val="75000"/>
                </a:sysClr>
              </a:fgClr>
              <a:bgClr>
                <a:sysClr val="window" lastClr="FFFFFF"/>
              </a:bgClr>
            </a:pattFill>
            <a:ln>
              <a:solidFill>
                <a:sysClr val="window" lastClr="FFFFFF">
                  <a:lumMod val="85000"/>
                </a:sysClr>
              </a:solidFill>
            </a:ln>
          </c:spPr>
          <c:invertIfNegative val="0"/>
          <c:dLbls>
            <c:dLbl>
              <c:idx val="0"/>
              <c:layout>
                <c:manualLayout>
                  <c:x val="6.944444444444444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48-E347-9438-665CB5B7FCFB}"/>
                </c:ext>
              </c:extLst>
            </c:dLbl>
            <c:dLbl>
              <c:idx val="1"/>
              <c:delete val="1"/>
              <c:extLst>
                <c:ext xmlns:c15="http://schemas.microsoft.com/office/drawing/2012/chart" uri="{CE6537A1-D6FC-4f65-9D91-7224C49458BB}"/>
                <c:ext xmlns:c16="http://schemas.microsoft.com/office/drawing/2014/chart" uri="{C3380CC4-5D6E-409C-BE32-E72D297353CC}">
                  <c16:uniqueId val="{00000006-5148-E347-9438-665CB5B7FCF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(n=108)</c:v>
                </c:pt>
                <c:pt idx="1">
                  <c:v>Civil Law (n=106)</c:v>
                </c:pt>
                <c:pt idx="2">
                  <c:v>Family Law (n=111)</c:v>
                </c:pt>
              </c:strCache>
            </c:strRef>
          </c:cat>
          <c:val>
            <c:numRef>
              <c:f>Sheet1!$D$2:$D$4</c:f>
              <c:numCache>
                <c:formatCode>0%</c:formatCode>
                <c:ptCount val="3"/>
                <c:pt idx="0">
                  <c:v>3.8757550311890279E-2</c:v>
                </c:pt>
                <c:pt idx="1">
                  <c:v>0</c:v>
                </c:pt>
                <c:pt idx="2">
                  <c:v>5.6586464887612688E-2</c:v>
                </c:pt>
              </c:numCache>
            </c:numRef>
          </c:val>
          <c:extLst>
            <c:ext xmlns:c16="http://schemas.microsoft.com/office/drawing/2014/chart" uri="{C3380CC4-5D6E-409C-BE32-E72D297353CC}">
              <c16:uniqueId val="{00000007-5148-E347-9438-665CB5B7FCFB}"/>
            </c:ext>
          </c:extLst>
        </c:ser>
        <c:dLbls>
          <c:showLegendKey val="0"/>
          <c:showVal val="0"/>
          <c:showCatName val="0"/>
          <c:showSerName val="0"/>
          <c:showPercent val="0"/>
          <c:showBubbleSize val="0"/>
        </c:dLbls>
        <c:gapWidth val="40"/>
        <c:overlap val="100"/>
        <c:axId val="235142680"/>
        <c:axId val="235143072"/>
      </c:barChart>
      <c:catAx>
        <c:axId val="235142680"/>
        <c:scaling>
          <c:orientation val="minMax"/>
        </c:scaling>
        <c:delete val="0"/>
        <c:axPos val="l"/>
        <c:numFmt formatCode="General" sourceLinked="0"/>
        <c:majorTickMark val="out"/>
        <c:minorTickMark val="none"/>
        <c:tickLblPos val="nextTo"/>
        <c:spPr>
          <a:ln>
            <a:noFill/>
          </a:ln>
        </c:spPr>
        <c:crossAx val="235143072"/>
        <c:crosses val="autoZero"/>
        <c:auto val="1"/>
        <c:lblAlgn val="ctr"/>
        <c:lblOffset val="100"/>
        <c:noMultiLvlLbl val="0"/>
      </c:catAx>
      <c:valAx>
        <c:axId val="235143072"/>
        <c:scaling>
          <c:orientation val="minMax"/>
          <c:max val="1.2"/>
          <c:min val="0"/>
        </c:scaling>
        <c:delete val="1"/>
        <c:axPos val="b"/>
        <c:numFmt formatCode="0%" sourceLinked="1"/>
        <c:majorTickMark val="out"/>
        <c:minorTickMark val="none"/>
        <c:tickLblPos val="none"/>
        <c:crossAx val="235142680"/>
        <c:crosses val="autoZero"/>
        <c:crossBetween val="between"/>
      </c:valAx>
    </c:plotArea>
    <c:legend>
      <c:legendPos val="b"/>
      <c:layout>
        <c:manualLayout>
          <c:xMode val="edge"/>
          <c:yMode val="edge"/>
          <c:x val="0.39137321376494605"/>
          <c:y val="0.89181288362576727"/>
          <c:w val="0.21262376057159521"/>
          <c:h val="0.10818713812812279"/>
        </c:manualLayout>
      </c:layout>
      <c:overlay val="0"/>
    </c:legend>
    <c:plotVisOnly val="1"/>
    <c:dispBlanksAs val="gap"/>
    <c:showDLblsOverMax val="0"/>
  </c:chart>
  <c:spPr>
    <a:ln>
      <a:noFill/>
    </a:ln>
  </c:spPr>
  <c:txPr>
    <a:bodyPr/>
    <a:lstStyle/>
    <a:p>
      <a:pPr>
        <a:defRPr sz="1200">
          <a:solidFill>
            <a:schemeClr val="tx1"/>
          </a:solidFill>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077154418197723"/>
          <c:y val="6.1848786492129885E-3"/>
          <c:w val="0.70274697433654132"/>
          <c:h val="0.73202099737532811"/>
        </c:manualLayout>
      </c:layout>
      <c:barChart>
        <c:barDir val="bar"/>
        <c:grouping val="percentStacked"/>
        <c:varyColors val="0"/>
        <c:ser>
          <c:idx val="0"/>
          <c:order val="0"/>
          <c:tx>
            <c:strRef>
              <c:f>Sheet1!$B$1</c:f>
              <c:strCache>
                <c:ptCount val="1"/>
                <c:pt idx="0">
                  <c:v>Extremely satisfied</c:v>
                </c:pt>
              </c:strCache>
            </c:strRef>
          </c:tx>
          <c:spPr>
            <a:solidFill>
              <a:schemeClr val="accent6"/>
            </a:solidFill>
            <a:ln>
              <a:solidFill>
                <a:schemeClr val="accent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(n=108)</c:v>
                </c:pt>
                <c:pt idx="1">
                  <c:v>Civil Law (n=106)</c:v>
                </c:pt>
                <c:pt idx="2">
                  <c:v>Family Law (n=111)</c:v>
                </c:pt>
              </c:strCache>
            </c:strRef>
          </c:cat>
          <c:val>
            <c:numRef>
              <c:f>Sheet1!$B$2:$B$4</c:f>
              <c:numCache>
                <c:formatCode>0%</c:formatCode>
                <c:ptCount val="3"/>
                <c:pt idx="0">
                  <c:v>0.50617147263685491</c:v>
                </c:pt>
                <c:pt idx="1">
                  <c:v>0.59822224535956536</c:v>
                </c:pt>
                <c:pt idx="2">
                  <c:v>0.33914086830223672</c:v>
                </c:pt>
              </c:numCache>
            </c:numRef>
          </c:val>
          <c:extLst>
            <c:ext xmlns:c16="http://schemas.microsoft.com/office/drawing/2014/chart" uri="{C3380CC4-5D6E-409C-BE32-E72D297353CC}">
              <c16:uniqueId val="{00000000-C8BD-824E-839B-736EC4AC28C4}"/>
            </c:ext>
          </c:extLst>
        </c:ser>
        <c:ser>
          <c:idx val="1"/>
          <c:order val="1"/>
          <c:tx>
            <c:strRef>
              <c:f>Sheet1!$C$1</c:f>
              <c:strCache>
                <c:ptCount val="1"/>
                <c:pt idx="0">
                  <c:v>Satisfied</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(n=108)</c:v>
                </c:pt>
                <c:pt idx="1">
                  <c:v>Civil Law (n=106)</c:v>
                </c:pt>
                <c:pt idx="2">
                  <c:v>Family Law (n=111)</c:v>
                </c:pt>
              </c:strCache>
            </c:strRef>
          </c:cat>
          <c:val>
            <c:numRef>
              <c:f>Sheet1!$C$2:$C$4</c:f>
              <c:numCache>
                <c:formatCode>0%</c:formatCode>
                <c:ptCount val="3"/>
                <c:pt idx="0">
                  <c:v>0.22620853588296966</c:v>
                </c:pt>
                <c:pt idx="1">
                  <c:v>0.20468109534127371</c:v>
                </c:pt>
                <c:pt idx="2">
                  <c:v>0.26796183871157614</c:v>
                </c:pt>
              </c:numCache>
            </c:numRef>
          </c:val>
          <c:extLst>
            <c:ext xmlns:c16="http://schemas.microsoft.com/office/drawing/2014/chart" uri="{C3380CC4-5D6E-409C-BE32-E72D297353CC}">
              <c16:uniqueId val="{00000001-C8BD-824E-839B-736EC4AC28C4}"/>
            </c:ext>
          </c:extLst>
        </c:ser>
        <c:ser>
          <c:idx val="2"/>
          <c:order val="2"/>
          <c:tx>
            <c:strRef>
              <c:f>Sheet1!$D$1</c:f>
              <c:strCache>
                <c:ptCount val="1"/>
                <c:pt idx="0">
                  <c:v>Neutral</c:v>
                </c:pt>
              </c:strCache>
            </c:strRef>
          </c:tx>
          <c:spPr>
            <a:solidFill>
              <a:schemeClr val="bg1">
                <a:lumMod val="75000"/>
              </a:schemeClr>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(n=108)</c:v>
                </c:pt>
                <c:pt idx="1">
                  <c:v>Civil Law (n=106)</c:v>
                </c:pt>
                <c:pt idx="2">
                  <c:v>Family Law (n=111)</c:v>
                </c:pt>
              </c:strCache>
            </c:strRef>
          </c:cat>
          <c:val>
            <c:numRef>
              <c:f>Sheet1!$D$2:$D$4</c:f>
              <c:numCache>
                <c:formatCode>0%</c:formatCode>
                <c:ptCount val="3"/>
                <c:pt idx="0">
                  <c:v>0.10088368494528592</c:v>
                </c:pt>
                <c:pt idx="1">
                  <c:v>7.98254229737691E-2</c:v>
                </c:pt>
                <c:pt idx="2">
                  <c:v>0.13471607713699951</c:v>
                </c:pt>
              </c:numCache>
            </c:numRef>
          </c:val>
          <c:extLst>
            <c:ext xmlns:c16="http://schemas.microsoft.com/office/drawing/2014/chart" uri="{C3380CC4-5D6E-409C-BE32-E72D297353CC}">
              <c16:uniqueId val="{00000002-C8BD-824E-839B-736EC4AC28C4}"/>
            </c:ext>
          </c:extLst>
        </c:ser>
        <c:ser>
          <c:idx val="3"/>
          <c:order val="3"/>
          <c:tx>
            <c:strRef>
              <c:f>Sheet1!$E$1</c:f>
              <c:strCache>
                <c:ptCount val="1"/>
                <c:pt idx="0">
                  <c:v>Dissatisfied</c:v>
                </c:pt>
              </c:strCache>
            </c:strRef>
          </c:tx>
          <c:spPr>
            <a:solidFill>
              <a:schemeClr val="accent5">
                <a:lumMod val="40000"/>
                <a:lumOff val="60000"/>
              </a:schemeClr>
            </a:solidFill>
            <a:ln>
              <a:solidFill>
                <a:schemeClr val="accent5">
                  <a:lumMod val="40000"/>
                  <a:lumOff val="6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(n=108)</c:v>
                </c:pt>
                <c:pt idx="1">
                  <c:v>Civil Law (n=106)</c:v>
                </c:pt>
                <c:pt idx="2">
                  <c:v>Family Law (n=111)</c:v>
                </c:pt>
              </c:strCache>
            </c:strRef>
          </c:cat>
          <c:val>
            <c:numRef>
              <c:f>Sheet1!$E$2:$E$4</c:f>
              <c:numCache>
                <c:formatCode>0%</c:formatCode>
                <c:ptCount val="3"/>
                <c:pt idx="0">
                  <c:v>5.9055780497049619E-2</c:v>
                </c:pt>
                <c:pt idx="1">
                  <c:v>4.4991308226564185E-2</c:v>
                </c:pt>
                <c:pt idx="2">
                  <c:v>8.6335426761969897E-2</c:v>
                </c:pt>
              </c:numCache>
            </c:numRef>
          </c:val>
          <c:extLst>
            <c:ext xmlns:c16="http://schemas.microsoft.com/office/drawing/2014/chart" uri="{C3380CC4-5D6E-409C-BE32-E72D297353CC}">
              <c16:uniqueId val="{00000003-C8BD-824E-839B-736EC4AC28C4}"/>
            </c:ext>
          </c:extLst>
        </c:ser>
        <c:ser>
          <c:idx val="4"/>
          <c:order val="4"/>
          <c:tx>
            <c:strRef>
              <c:f>Sheet1!$F$1</c:f>
              <c:strCache>
                <c:ptCount val="1"/>
                <c:pt idx="0">
                  <c:v>Very dissatisfied</c:v>
                </c:pt>
              </c:strCache>
            </c:strRef>
          </c:tx>
          <c:spPr>
            <a:solidFill>
              <a:schemeClr val="accent5"/>
            </a:solidFill>
            <a:ln>
              <a:solidFill>
                <a:schemeClr val="accent5"/>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(n=108)</c:v>
                </c:pt>
                <c:pt idx="1">
                  <c:v>Civil Law (n=106)</c:v>
                </c:pt>
                <c:pt idx="2">
                  <c:v>Family Law (n=111)</c:v>
                </c:pt>
              </c:strCache>
            </c:strRef>
          </c:cat>
          <c:val>
            <c:numRef>
              <c:f>Sheet1!$F$2:$F$4</c:f>
              <c:numCache>
                <c:formatCode>0%</c:formatCode>
                <c:ptCount val="3"/>
                <c:pt idx="0">
                  <c:v>6.9370188941144717E-2</c:v>
                </c:pt>
                <c:pt idx="1">
                  <c:v>3.8499490740542527E-2</c:v>
                </c:pt>
                <c:pt idx="2">
                  <c:v>8.9409722937944969E-2</c:v>
                </c:pt>
              </c:numCache>
            </c:numRef>
          </c:val>
          <c:extLst>
            <c:ext xmlns:c16="http://schemas.microsoft.com/office/drawing/2014/chart" uri="{C3380CC4-5D6E-409C-BE32-E72D297353CC}">
              <c16:uniqueId val="{00000004-C8BD-824E-839B-736EC4AC28C4}"/>
            </c:ext>
          </c:extLst>
        </c:ser>
        <c:ser>
          <c:idx val="5"/>
          <c:order val="5"/>
          <c:tx>
            <c:strRef>
              <c:f>Sheet1!$G$1</c:f>
              <c:strCache>
                <c:ptCount val="1"/>
                <c:pt idx="0">
                  <c:v>N/A-D/K</c:v>
                </c:pt>
              </c:strCache>
            </c:strRef>
          </c:tx>
          <c:spPr>
            <a:pattFill prst="dkDnDiag">
              <a:fgClr>
                <a:schemeClr val="bg1">
                  <a:lumMod val="85000"/>
                </a:schemeClr>
              </a:fgClr>
              <a:bgClr>
                <a:schemeClr val="bg1"/>
              </a:bgClr>
            </a:pattFill>
            <a:ln>
              <a:solidFill>
                <a:schemeClr val="bg1">
                  <a:lumMod val="8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(n=108)</c:v>
                </c:pt>
                <c:pt idx="1">
                  <c:v>Civil Law (n=106)</c:v>
                </c:pt>
                <c:pt idx="2">
                  <c:v>Family Law (n=111)</c:v>
                </c:pt>
              </c:strCache>
            </c:strRef>
          </c:cat>
          <c:val>
            <c:numRef>
              <c:f>Sheet1!$G$2:$G$4</c:f>
              <c:numCache>
                <c:formatCode>0%</c:formatCode>
                <c:ptCount val="3"/>
                <c:pt idx="0">
                  <c:v>3.8310337096692106E-2</c:v>
                </c:pt>
                <c:pt idx="1">
                  <c:v>3.3780437358285849E-2</c:v>
                </c:pt>
                <c:pt idx="2">
                  <c:v>8.2436066149269974E-2</c:v>
                </c:pt>
              </c:numCache>
            </c:numRef>
          </c:val>
          <c:extLst>
            <c:ext xmlns:c16="http://schemas.microsoft.com/office/drawing/2014/chart" uri="{C3380CC4-5D6E-409C-BE32-E72D297353CC}">
              <c16:uniqueId val="{00000005-C8BD-824E-839B-736EC4AC28C4}"/>
            </c:ext>
          </c:extLst>
        </c:ser>
        <c:dLbls>
          <c:showLegendKey val="0"/>
          <c:showVal val="0"/>
          <c:showCatName val="0"/>
          <c:showSerName val="0"/>
          <c:showPercent val="0"/>
          <c:showBubbleSize val="0"/>
        </c:dLbls>
        <c:gapWidth val="40"/>
        <c:overlap val="100"/>
        <c:axId val="235143856"/>
        <c:axId val="235144248"/>
      </c:barChart>
      <c:catAx>
        <c:axId val="235143856"/>
        <c:scaling>
          <c:orientation val="minMax"/>
        </c:scaling>
        <c:delete val="0"/>
        <c:axPos val="l"/>
        <c:numFmt formatCode="General" sourceLinked="0"/>
        <c:majorTickMark val="out"/>
        <c:minorTickMark val="none"/>
        <c:tickLblPos val="nextTo"/>
        <c:spPr>
          <a:ln>
            <a:noFill/>
          </a:ln>
        </c:spPr>
        <c:crossAx val="235144248"/>
        <c:crosses val="autoZero"/>
        <c:auto val="1"/>
        <c:lblAlgn val="ctr"/>
        <c:lblOffset val="100"/>
        <c:noMultiLvlLbl val="0"/>
      </c:catAx>
      <c:valAx>
        <c:axId val="235144248"/>
        <c:scaling>
          <c:orientation val="minMax"/>
        </c:scaling>
        <c:delete val="1"/>
        <c:axPos val="b"/>
        <c:numFmt formatCode="0%" sourceLinked="1"/>
        <c:majorTickMark val="out"/>
        <c:minorTickMark val="none"/>
        <c:tickLblPos val="none"/>
        <c:crossAx val="235143856"/>
        <c:crosses val="autoZero"/>
        <c:crossBetween val="between"/>
      </c:valAx>
    </c:plotArea>
    <c:legend>
      <c:legendPos val="b"/>
      <c:layout>
        <c:manualLayout>
          <c:xMode val="edge"/>
          <c:yMode val="edge"/>
          <c:x val="2.5462962962962962E-2"/>
          <c:y val="0.76402188567201923"/>
          <c:w val="0.89351851851851849"/>
          <c:h val="0.23386061816899753"/>
        </c:manualLayout>
      </c:layout>
      <c:overlay val="0"/>
    </c:legend>
    <c:plotVisOnly val="1"/>
    <c:dispBlanksAs val="gap"/>
    <c:showDLblsOverMax val="0"/>
  </c:chart>
  <c:spPr>
    <a:ln>
      <a:noFill/>
    </a:ln>
  </c:spPr>
  <c:txPr>
    <a:bodyPr/>
    <a:lstStyle/>
    <a:p>
      <a:pPr>
        <a:defRPr sz="1200">
          <a:solidFill>
            <a:schemeClr val="tx1"/>
          </a:solidFill>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225302566345871"/>
          <c:y val="6.1848786492129885E-3"/>
          <c:w val="0.70274697433654132"/>
          <c:h val="0.73202099737532811"/>
        </c:manualLayout>
      </c:layout>
      <c:barChart>
        <c:barDir val="bar"/>
        <c:grouping val="percentStacked"/>
        <c:varyColors val="0"/>
        <c:ser>
          <c:idx val="0"/>
          <c:order val="0"/>
          <c:tx>
            <c:strRef>
              <c:f>Sheet1!$B$1</c:f>
              <c:strCache>
                <c:ptCount val="1"/>
                <c:pt idx="0">
                  <c:v>Helped a lot</c:v>
                </c:pt>
              </c:strCache>
            </c:strRef>
          </c:tx>
          <c:spPr>
            <a:solidFill>
              <a:schemeClr val="accent6"/>
            </a:solidFill>
            <a:ln>
              <a:solidFill>
                <a:schemeClr val="accent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Criminla Law (n=116)</c:v>
                </c:pt>
                <c:pt idx="1">
                  <c:v>Civil Law (n=109)</c:v>
                </c:pt>
                <c:pt idx="2">
                  <c:v>Family Law (n=114)</c:v>
                </c:pt>
              </c:strCache>
            </c:strRef>
          </c:cat>
          <c:val>
            <c:numRef>
              <c:f>Sheet1!$B$2:$B$4</c:f>
              <c:numCache>
                <c:formatCode>0%</c:formatCode>
                <c:ptCount val="3"/>
                <c:pt idx="0">
                  <c:v>0.74189369321872034</c:v>
                </c:pt>
                <c:pt idx="1">
                  <c:v>0.76914122057849488</c:v>
                </c:pt>
                <c:pt idx="2">
                  <c:v>0.54842377708108403</c:v>
                </c:pt>
              </c:numCache>
            </c:numRef>
          </c:val>
          <c:extLst>
            <c:ext xmlns:c16="http://schemas.microsoft.com/office/drawing/2014/chart" uri="{C3380CC4-5D6E-409C-BE32-E72D297353CC}">
              <c16:uniqueId val="{00000000-F76D-994C-9551-417F9AE29E61}"/>
            </c:ext>
          </c:extLst>
        </c:ser>
        <c:ser>
          <c:idx val="1"/>
          <c:order val="1"/>
          <c:tx>
            <c:strRef>
              <c:f>Sheet1!$C$1</c:f>
              <c:strCache>
                <c:ptCount val="1"/>
                <c:pt idx="0">
                  <c:v>Helped a little</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Criminla Law (n=116)</c:v>
                </c:pt>
                <c:pt idx="1">
                  <c:v>Civil Law (n=109)</c:v>
                </c:pt>
                <c:pt idx="2">
                  <c:v>Family Law (n=114)</c:v>
                </c:pt>
              </c:strCache>
            </c:strRef>
          </c:cat>
          <c:val>
            <c:numRef>
              <c:f>Sheet1!$C$2:$C$4</c:f>
              <c:numCache>
                <c:formatCode>0%</c:formatCode>
                <c:ptCount val="3"/>
                <c:pt idx="0">
                  <c:v>0.14525755337221338</c:v>
                </c:pt>
                <c:pt idx="1">
                  <c:v>8.5802647775361326E-2</c:v>
                </c:pt>
                <c:pt idx="2">
                  <c:v>0.18781616437348414</c:v>
                </c:pt>
              </c:numCache>
            </c:numRef>
          </c:val>
          <c:extLst>
            <c:ext xmlns:c16="http://schemas.microsoft.com/office/drawing/2014/chart" uri="{C3380CC4-5D6E-409C-BE32-E72D297353CC}">
              <c16:uniqueId val="{00000001-F76D-994C-9551-417F9AE29E61}"/>
            </c:ext>
          </c:extLst>
        </c:ser>
        <c:ser>
          <c:idx val="2"/>
          <c:order val="2"/>
          <c:tx>
            <c:strRef>
              <c:f>Sheet1!$D$1</c:f>
              <c:strCache>
                <c:ptCount val="1"/>
                <c:pt idx="0">
                  <c:v>Didn't make any difference</c:v>
                </c:pt>
              </c:strCache>
            </c:strRef>
          </c:tx>
          <c:spPr>
            <a:solidFill>
              <a:schemeClr val="bg1">
                <a:lumMod val="75000"/>
              </a:schemeClr>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Criminla Law (n=116)</c:v>
                </c:pt>
                <c:pt idx="1">
                  <c:v>Civil Law (n=109)</c:v>
                </c:pt>
                <c:pt idx="2">
                  <c:v>Family Law (n=114)</c:v>
                </c:pt>
              </c:strCache>
            </c:strRef>
          </c:cat>
          <c:val>
            <c:numRef>
              <c:f>Sheet1!$D$2:$D$4</c:f>
              <c:numCache>
                <c:formatCode>0%</c:formatCode>
                <c:ptCount val="3"/>
                <c:pt idx="0">
                  <c:v>5.3514144394757171E-2</c:v>
                </c:pt>
                <c:pt idx="1">
                  <c:v>5.9754876339739728E-2</c:v>
                </c:pt>
                <c:pt idx="2">
                  <c:v>8.0415142704486589E-2</c:v>
                </c:pt>
              </c:numCache>
            </c:numRef>
          </c:val>
          <c:extLst>
            <c:ext xmlns:c16="http://schemas.microsoft.com/office/drawing/2014/chart" uri="{C3380CC4-5D6E-409C-BE32-E72D297353CC}">
              <c16:uniqueId val="{00000002-F76D-994C-9551-417F9AE29E61}"/>
            </c:ext>
          </c:extLst>
        </c:ser>
        <c:ser>
          <c:idx val="3"/>
          <c:order val="3"/>
          <c:tx>
            <c:strRef>
              <c:f>Sheet1!$E$1</c:f>
              <c:strCache>
                <c:ptCount val="1"/>
                <c:pt idx="0">
                  <c:v>Made the problem a little worse</c:v>
                </c:pt>
              </c:strCache>
            </c:strRef>
          </c:tx>
          <c:spPr>
            <a:solidFill>
              <a:schemeClr val="accent5">
                <a:lumMod val="40000"/>
                <a:lumOff val="60000"/>
              </a:schemeClr>
            </a:solidFill>
            <a:ln>
              <a:solidFill>
                <a:schemeClr val="accent5">
                  <a:lumMod val="40000"/>
                  <a:lumOff val="60000"/>
                </a:schemeClr>
              </a:solidFill>
            </a:ln>
          </c:spPr>
          <c:invertIfNegative val="0"/>
          <c:dLbls>
            <c:dLbl>
              <c:idx val="1"/>
              <c:layout>
                <c:manualLayout>
                  <c:x val="0"/>
                  <c:y val="-3.5733559326993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6D-994C-9551-417F9AE29E6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Criminla Law (n=116)</c:v>
                </c:pt>
                <c:pt idx="1">
                  <c:v>Civil Law (n=109)</c:v>
                </c:pt>
                <c:pt idx="2">
                  <c:v>Family Law (n=114)</c:v>
                </c:pt>
              </c:strCache>
            </c:strRef>
          </c:cat>
          <c:val>
            <c:numRef>
              <c:f>Sheet1!$E$2:$E$4</c:f>
              <c:numCache>
                <c:formatCode>0%</c:formatCode>
                <c:ptCount val="3"/>
                <c:pt idx="0">
                  <c:v>6.6470838358994987E-3</c:v>
                </c:pt>
                <c:pt idx="1">
                  <c:v>5.4566765738897341E-3</c:v>
                </c:pt>
                <c:pt idx="2">
                  <c:v>1.8173394539919702E-2</c:v>
                </c:pt>
              </c:numCache>
            </c:numRef>
          </c:val>
          <c:extLst>
            <c:ext xmlns:c16="http://schemas.microsoft.com/office/drawing/2014/chart" uri="{C3380CC4-5D6E-409C-BE32-E72D297353CC}">
              <c16:uniqueId val="{00000004-F76D-994C-9551-417F9AE29E61}"/>
            </c:ext>
          </c:extLst>
        </c:ser>
        <c:ser>
          <c:idx val="4"/>
          <c:order val="4"/>
          <c:tx>
            <c:strRef>
              <c:f>Sheet1!$F$1</c:f>
              <c:strCache>
                <c:ptCount val="1"/>
                <c:pt idx="0">
                  <c:v>Made the problem a lot worse</c:v>
                </c:pt>
              </c:strCache>
            </c:strRef>
          </c:tx>
          <c:spPr>
            <a:solidFill>
              <a:schemeClr val="accent5"/>
            </a:solidFill>
            <a:ln>
              <a:solidFill>
                <a:schemeClr val="accent5"/>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F76D-994C-9551-417F9AE29E61}"/>
                </c:ext>
              </c:extLst>
            </c:dLbl>
            <c:dLbl>
              <c:idx val="6"/>
              <c:layout>
                <c:manualLayout>
                  <c:x val="0"/>
                  <c:y val="-9.95866240265152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6D-994C-9551-417F9AE29E61}"/>
                </c:ext>
              </c:extLst>
            </c:dLbl>
            <c:dLbl>
              <c:idx val="8"/>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6D-994C-9551-417F9AE29E61}"/>
                </c:ext>
              </c:extLst>
            </c:dLbl>
            <c:dLbl>
              <c:idx val="11"/>
              <c:layout>
                <c:manualLayout>
                  <c:x val="0"/>
                  <c:y val="-1.3278216536868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6D-994C-9551-417F9AE29E61}"/>
                </c:ext>
              </c:extLst>
            </c:dLbl>
            <c:dLbl>
              <c:idx val="12"/>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6D-994C-9551-417F9AE29E6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Criminla Law (n=116)</c:v>
                </c:pt>
                <c:pt idx="1">
                  <c:v>Civil Law (n=109)</c:v>
                </c:pt>
                <c:pt idx="2">
                  <c:v>Family Law (n=114)</c:v>
                </c:pt>
              </c:strCache>
            </c:strRef>
          </c:cat>
          <c:val>
            <c:numRef>
              <c:f>Sheet1!$F$2:$F$4</c:f>
              <c:numCache>
                <c:formatCode>0%</c:formatCode>
                <c:ptCount val="3"/>
                <c:pt idx="0">
                  <c:v>2.3771003986989996E-2</c:v>
                </c:pt>
                <c:pt idx="1">
                  <c:v>3.100305554055325E-2</c:v>
                </c:pt>
                <c:pt idx="2">
                  <c:v>4.3288277781703154E-2</c:v>
                </c:pt>
              </c:numCache>
            </c:numRef>
          </c:val>
          <c:extLst>
            <c:ext xmlns:c16="http://schemas.microsoft.com/office/drawing/2014/chart" uri="{C3380CC4-5D6E-409C-BE32-E72D297353CC}">
              <c16:uniqueId val="{0000000A-F76D-994C-9551-417F9AE29E61}"/>
            </c:ext>
          </c:extLst>
        </c:ser>
        <c:ser>
          <c:idx val="5"/>
          <c:order val="5"/>
          <c:tx>
            <c:strRef>
              <c:f>Sheet1!$G$1</c:f>
              <c:strCache>
                <c:ptCount val="1"/>
                <c:pt idx="0">
                  <c:v>N/A-D/K</c:v>
                </c:pt>
              </c:strCache>
            </c:strRef>
          </c:tx>
          <c:spPr>
            <a:pattFill prst="dkDnDiag">
              <a:fgClr>
                <a:schemeClr val="bg1">
                  <a:lumMod val="85000"/>
                </a:schemeClr>
              </a:fgClr>
              <a:bgClr>
                <a:schemeClr val="bg1"/>
              </a:bgClr>
            </a:pattFill>
            <a:ln>
              <a:solidFill>
                <a:schemeClr val="bg1">
                  <a:lumMod val="8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Criminla Law (n=116)</c:v>
                </c:pt>
                <c:pt idx="1">
                  <c:v>Civil Law (n=109)</c:v>
                </c:pt>
                <c:pt idx="2">
                  <c:v>Family Law (n=114)</c:v>
                </c:pt>
              </c:strCache>
            </c:strRef>
          </c:cat>
          <c:val>
            <c:numRef>
              <c:f>Sheet1!$G$2:$G$4</c:f>
              <c:numCache>
                <c:formatCode>0%</c:formatCode>
                <c:ptCount val="3"/>
                <c:pt idx="0">
                  <c:v>2.8916521191418222E-2</c:v>
                </c:pt>
                <c:pt idx="1">
                  <c:v>4.8841523191960265E-2</c:v>
                </c:pt>
                <c:pt idx="2">
                  <c:v>0.12188324351932031</c:v>
                </c:pt>
              </c:numCache>
            </c:numRef>
          </c:val>
          <c:extLst>
            <c:ext xmlns:c16="http://schemas.microsoft.com/office/drawing/2014/chart" uri="{C3380CC4-5D6E-409C-BE32-E72D297353CC}">
              <c16:uniqueId val="{0000000B-F76D-994C-9551-417F9AE29E61}"/>
            </c:ext>
          </c:extLst>
        </c:ser>
        <c:dLbls>
          <c:showLegendKey val="0"/>
          <c:showVal val="0"/>
          <c:showCatName val="0"/>
          <c:showSerName val="0"/>
          <c:showPercent val="0"/>
          <c:showBubbleSize val="0"/>
        </c:dLbls>
        <c:gapWidth val="40"/>
        <c:overlap val="100"/>
        <c:axId val="232843048"/>
        <c:axId val="235230248"/>
      </c:barChart>
      <c:catAx>
        <c:axId val="232843048"/>
        <c:scaling>
          <c:orientation val="minMax"/>
        </c:scaling>
        <c:delete val="0"/>
        <c:axPos val="l"/>
        <c:numFmt formatCode="General" sourceLinked="0"/>
        <c:majorTickMark val="out"/>
        <c:minorTickMark val="none"/>
        <c:tickLblPos val="nextTo"/>
        <c:spPr>
          <a:ln>
            <a:noFill/>
          </a:ln>
        </c:spPr>
        <c:crossAx val="235230248"/>
        <c:crosses val="autoZero"/>
        <c:auto val="1"/>
        <c:lblAlgn val="ctr"/>
        <c:lblOffset val="100"/>
        <c:noMultiLvlLbl val="0"/>
      </c:catAx>
      <c:valAx>
        <c:axId val="235230248"/>
        <c:scaling>
          <c:orientation val="minMax"/>
        </c:scaling>
        <c:delete val="1"/>
        <c:axPos val="b"/>
        <c:numFmt formatCode="0%" sourceLinked="1"/>
        <c:majorTickMark val="out"/>
        <c:minorTickMark val="none"/>
        <c:tickLblPos val="none"/>
        <c:crossAx val="232843048"/>
        <c:crosses val="autoZero"/>
        <c:crossBetween val="between"/>
      </c:valAx>
    </c:plotArea>
    <c:legend>
      <c:legendPos val="b"/>
      <c:layout>
        <c:manualLayout>
          <c:xMode val="edge"/>
          <c:yMode val="edge"/>
          <c:x val="0"/>
          <c:y val="0.7573596584009088"/>
          <c:w val="0.8842592592592593"/>
          <c:h val="0.23386061816899753"/>
        </c:manualLayout>
      </c:layout>
      <c:overlay val="0"/>
    </c:legend>
    <c:plotVisOnly val="1"/>
    <c:dispBlanksAs val="gap"/>
    <c:showDLblsOverMax val="0"/>
  </c:chart>
  <c:spPr>
    <a:ln>
      <a:noFill/>
    </a:ln>
  </c:spPr>
  <c:txPr>
    <a:bodyPr/>
    <a:lstStyle/>
    <a:p>
      <a:pPr>
        <a:defRPr sz="1200">
          <a:solidFill>
            <a:schemeClr val="tx1"/>
          </a:solidFill>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93821084864391"/>
          <c:y val="6.1848786492129885E-3"/>
          <c:w val="0.83006178915135609"/>
          <c:h val="0.85481040612059067"/>
        </c:manualLayout>
      </c:layout>
      <c:barChart>
        <c:barDir val="bar"/>
        <c:grouping val="percentStacked"/>
        <c:varyColors val="0"/>
        <c:ser>
          <c:idx val="0"/>
          <c:order val="0"/>
          <c:tx>
            <c:strRef>
              <c:f>Sheet1!$B$1</c:f>
              <c:strCache>
                <c:ptCount val="1"/>
                <c:pt idx="0">
                  <c:v>Yes</c:v>
                </c:pt>
              </c:strCache>
            </c:strRef>
          </c:tx>
          <c:spPr>
            <a:solidFill>
              <a:srgbClr val="50C9B5"/>
            </a:solidFill>
            <a:ln>
              <a:solidFill>
                <a:srgbClr val="50C9B5"/>
              </a:solidFill>
            </a:ln>
          </c:spPr>
          <c:invertIfNegative val="0"/>
          <c:dPt>
            <c:idx val="0"/>
            <c:invertIfNegative val="0"/>
            <c:bubble3D val="0"/>
            <c:extLst>
              <c:ext xmlns:c16="http://schemas.microsoft.com/office/drawing/2014/chart" uri="{C3380CC4-5D6E-409C-BE32-E72D297353CC}">
                <c16:uniqueId val="{00000000-BDCB-D640-9DD0-4998FF9D0044}"/>
              </c:ext>
            </c:extLst>
          </c:dPt>
          <c:dPt>
            <c:idx val="1"/>
            <c:invertIfNegative val="0"/>
            <c:bubble3D val="0"/>
            <c:extLst>
              <c:ext xmlns:c16="http://schemas.microsoft.com/office/drawing/2014/chart" uri="{C3380CC4-5D6E-409C-BE32-E72D297353CC}">
                <c16:uniqueId val="{00000001-BDCB-D640-9DD0-4998FF9D0044}"/>
              </c:ext>
            </c:extLst>
          </c:dPt>
          <c:dPt>
            <c:idx val="2"/>
            <c:invertIfNegative val="0"/>
            <c:bubble3D val="0"/>
            <c:extLst>
              <c:ext xmlns:c16="http://schemas.microsoft.com/office/drawing/2014/chart" uri="{C3380CC4-5D6E-409C-BE32-E72D297353CC}">
                <c16:uniqueId val="{00000002-BDCB-D640-9DD0-4998FF9D004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(n=108)</c:v>
                </c:pt>
                <c:pt idx="1">
                  <c:v>Civil Law (n=106)</c:v>
                </c:pt>
                <c:pt idx="2">
                  <c:v>Family Law (n=111)</c:v>
                </c:pt>
              </c:strCache>
            </c:strRef>
          </c:cat>
          <c:val>
            <c:numRef>
              <c:f>Sheet1!$B$2:$B$4</c:f>
              <c:numCache>
                <c:formatCode>0%</c:formatCode>
                <c:ptCount val="3"/>
                <c:pt idx="0">
                  <c:v>0.74839301909112477</c:v>
                </c:pt>
                <c:pt idx="1">
                  <c:v>0.75104181730672726</c:v>
                </c:pt>
                <c:pt idx="2">
                  <c:v>0.67649184454610056</c:v>
                </c:pt>
              </c:numCache>
            </c:numRef>
          </c:val>
          <c:extLst>
            <c:ext xmlns:c16="http://schemas.microsoft.com/office/drawing/2014/chart" uri="{C3380CC4-5D6E-409C-BE32-E72D297353CC}">
              <c16:uniqueId val="{00000003-BDCB-D640-9DD0-4998FF9D0044}"/>
            </c:ext>
          </c:extLst>
        </c:ser>
        <c:ser>
          <c:idx val="1"/>
          <c:order val="1"/>
          <c:tx>
            <c:strRef>
              <c:f>Sheet1!$C$1</c:f>
              <c:strCache>
                <c:ptCount val="1"/>
                <c:pt idx="0">
                  <c:v>No</c:v>
                </c:pt>
              </c:strCache>
            </c:strRef>
          </c:tx>
          <c:spPr>
            <a:solidFill>
              <a:srgbClr val="EC4371"/>
            </a:solidFill>
            <a:ln>
              <a:solidFill>
                <a:srgbClr val="EC437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(n=108)</c:v>
                </c:pt>
                <c:pt idx="1">
                  <c:v>Civil Law (n=106)</c:v>
                </c:pt>
                <c:pt idx="2">
                  <c:v>Family Law (n=111)</c:v>
                </c:pt>
              </c:strCache>
            </c:strRef>
          </c:cat>
          <c:val>
            <c:numRef>
              <c:f>Sheet1!$C$2:$C$4</c:f>
              <c:numCache>
                <c:formatCode>0%</c:formatCode>
                <c:ptCount val="3"/>
                <c:pt idx="0">
                  <c:v>0.13800112057682043</c:v>
                </c:pt>
                <c:pt idx="1">
                  <c:v>0.1816716283655827</c:v>
                </c:pt>
                <c:pt idx="2">
                  <c:v>0.23986910384446386</c:v>
                </c:pt>
              </c:numCache>
            </c:numRef>
          </c:val>
          <c:extLst>
            <c:ext xmlns:c16="http://schemas.microsoft.com/office/drawing/2014/chart" uri="{C3380CC4-5D6E-409C-BE32-E72D297353CC}">
              <c16:uniqueId val="{00000004-BDCB-D640-9DD0-4998FF9D0044}"/>
            </c:ext>
          </c:extLst>
        </c:ser>
        <c:ser>
          <c:idx val="2"/>
          <c:order val="2"/>
          <c:tx>
            <c:strRef>
              <c:f>Sheet1!$D$1</c:f>
              <c:strCache>
                <c:ptCount val="1"/>
                <c:pt idx="0">
                  <c:v>Don't know</c:v>
                </c:pt>
              </c:strCache>
            </c:strRef>
          </c:tx>
          <c:spPr>
            <a:pattFill prst="ltDnDiag">
              <a:fgClr>
                <a:sysClr val="window" lastClr="FFFFFF">
                  <a:lumMod val="75000"/>
                </a:sysClr>
              </a:fgClr>
              <a:bgClr>
                <a:sysClr val="window" lastClr="FFFFFF"/>
              </a:bgClr>
            </a:pattFill>
            <a:ln>
              <a:solidFill>
                <a:sysClr val="window" lastClr="FFFFFF">
                  <a:lumMod val="85000"/>
                </a:sysClr>
              </a:solidFill>
            </a:ln>
          </c:spPr>
          <c:invertIfNegative val="0"/>
          <c:dLbls>
            <c:dLbl>
              <c:idx val="0"/>
              <c:layout>
                <c:manualLayout>
                  <c:x val="6.944444444444444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CB-D640-9DD0-4998FF9D004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(n=108)</c:v>
                </c:pt>
                <c:pt idx="1">
                  <c:v>Civil Law (n=106)</c:v>
                </c:pt>
                <c:pt idx="2">
                  <c:v>Family Law (n=111)</c:v>
                </c:pt>
              </c:strCache>
            </c:strRef>
          </c:cat>
          <c:val>
            <c:numRef>
              <c:f>Sheet1!$D$2:$D$4</c:f>
              <c:numCache>
                <c:formatCode>0%</c:formatCode>
                <c:ptCount val="3"/>
                <c:pt idx="0">
                  <c:v>0.11360586033205491</c:v>
                </c:pt>
                <c:pt idx="1">
                  <c:v>6.7286554327688389E-2</c:v>
                </c:pt>
                <c:pt idx="2">
                  <c:v>8.363905160943412E-2</c:v>
                </c:pt>
              </c:numCache>
            </c:numRef>
          </c:val>
          <c:extLst>
            <c:ext xmlns:c16="http://schemas.microsoft.com/office/drawing/2014/chart" uri="{C3380CC4-5D6E-409C-BE32-E72D297353CC}">
              <c16:uniqueId val="{00000006-BDCB-D640-9DD0-4998FF9D0044}"/>
            </c:ext>
          </c:extLst>
        </c:ser>
        <c:dLbls>
          <c:showLegendKey val="0"/>
          <c:showVal val="0"/>
          <c:showCatName val="0"/>
          <c:showSerName val="0"/>
          <c:showPercent val="0"/>
          <c:showBubbleSize val="0"/>
        </c:dLbls>
        <c:gapWidth val="40"/>
        <c:overlap val="100"/>
        <c:axId val="235231032"/>
        <c:axId val="235231424"/>
      </c:barChart>
      <c:catAx>
        <c:axId val="235231032"/>
        <c:scaling>
          <c:orientation val="minMax"/>
        </c:scaling>
        <c:delete val="0"/>
        <c:axPos val="l"/>
        <c:numFmt formatCode="General" sourceLinked="0"/>
        <c:majorTickMark val="out"/>
        <c:minorTickMark val="none"/>
        <c:tickLblPos val="nextTo"/>
        <c:spPr>
          <a:ln>
            <a:noFill/>
          </a:ln>
        </c:spPr>
        <c:crossAx val="235231424"/>
        <c:crosses val="autoZero"/>
        <c:auto val="1"/>
        <c:lblAlgn val="ctr"/>
        <c:lblOffset val="100"/>
        <c:noMultiLvlLbl val="0"/>
      </c:catAx>
      <c:valAx>
        <c:axId val="235231424"/>
        <c:scaling>
          <c:orientation val="minMax"/>
          <c:max val="1.2"/>
          <c:min val="0"/>
        </c:scaling>
        <c:delete val="1"/>
        <c:axPos val="b"/>
        <c:numFmt formatCode="0%" sourceLinked="1"/>
        <c:majorTickMark val="out"/>
        <c:minorTickMark val="none"/>
        <c:tickLblPos val="none"/>
        <c:crossAx val="235231032"/>
        <c:crosses val="autoZero"/>
        <c:crossBetween val="between"/>
      </c:valAx>
    </c:plotArea>
    <c:legend>
      <c:legendPos val="b"/>
      <c:layout>
        <c:manualLayout>
          <c:xMode val="edge"/>
          <c:yMode val="edge"/>
          <c:x val="0.39137321376494605"/>
          <c:y val="0.89181288362576727"/>
          <c:w val="0.21262376057159521"/>
          <c:h val="0.10818713812812279"/>
        </c:manualLayout>
      </c:layout>
      <c:overlay val="0"/>
    </c:legend>
    <c:plotVisOnly val="1"/>
    <c:dispBlanksAs val="gap"/>
    <c:showDLblsOverMax val="0"/>
  </c:chart>
  <c:spPr>
    <a:ln>
      <a:noFill/>
    </a:ln>
  </c:spPr>
  <c:txPr>
    <a:bodyPr/>
    <a:lstStyle/>
    <a:p>
      <a:pPr>
        <a:defRPr sz="1200">
          <a:solidFill>
            <a:schemeClr val="tx1"/>
          </a:solidFill>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24146981627296"/>
          <c:y val="6.1848786492129885E-3"/>
          <c:w val="0.76988334791484403"/>
          <c:h val="0.91241677277951982"/>
        </c:manualLayout>
      </c:layout>
      <c:barChart>
        <c:barDir val="bar"/>
        <c:grouping val="percentStacked"/>
        <c:varyColors val="0"/>
        <c:ser>
          <c:idx val="0"/>
          <c:order val="0"/>
          <c:tx>
            <c:strRef>
              <c:f>Sheet1!$B$1</c:f>
              <c:strCache>
                <c:ptCount val="1"/>
                <c:pt idx="0">
                  <c:v>Extremely satisfied</c:v>
                </c:pt>
              </c:strCache>
            </c:strRef>
          </c:tx>
          <c:spPr>
            <a:solidFill>
              <a:srgbClr val="50C9B5"/>
            </a:solidFill>
            <a:ln>
              <a:solidFill>
                <a:schemeClr val="accent6"/>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Criminal Law 2011 (n=237)</c:v>
                </c:pt>
                <c:pt idx="1">
                  <c:v>Criminal Law 2012 (n=630)*</c:v>
                </c:pt>
                <c:pt idx="2">
                  <c:v>Criminal Law 2015 (n=288)</c:v>
                </c:pt>
                <c:pt idx="3">
                  <c:v>Civil Law 2011 (n=142)</c:v>
                </c:pt>
                <c:pt idx="4">
                  <c:v>Civil Law 2013 (n=220)</c:v>
                </c:pt>
                <c:pt idx="5">
                  <c:v>Civil Law 2015 (n=301)</c:v>
                </c:pt>
                <c:pt idx="6">
                  <c:v>Family Law 2011 (n=185)</c:v>
                </c:pt>
                <c:pt idx="7">
                  <c:v>Family Law 2013 (n=266)</c:v>
                </c:pt>
                <c:pt idx="8">
                  <c:v>Family Law 2015 (n=335)</c:v>
                </c:pt>
              </c:strCache>
            </c:strRef>
          </c:cat>
          <c:val>
            <c:numRef>
              <c:f>Sheet1!$B$2:$B$10</c:f>
              <c:numCache>
                <c:formatCode>0%</c:formatCode>
                <c:ptCount val="9"/>
                <c:pt idx="0">
                  <c:v>0.51</c:v>
                </c:pt>
                <c:pt idx="1">
                  <c:v>0.4</c:v>
                </c:pt>
                <c:pt idx="2">
                  <c:v>0.44281808767974984</c:v>
                </c:pt>
                <c:pt idx="3">
                  <c:v>0.40302625888389237</c:v>
                </c:pt>
                <c:pt idx="4">
                  <c:v>0.37050240990610744</c:v>
                </c:pt>
                <c:pt idx="5">
                  <c:v>0.43151076769258467</c:v>
                </c:pt>
                <c:pt idx="6">
                  <c:v>0.39601411478986148</c:v>
                </c:pt>
                <c:pt idx="7">
                  <c:v>0.30317786724488088</c:v>
                </c:pt>
                <c:pt idx="8">
                  <c:v>0.30184953732144615</c:v>
                </c:pt>
              </c:numCache>
            </c:numRef>
          </c:val>
          <c:extLst>
            <c:ext xmlns:c16="http://schemas.microsoft.com/office/drawing/2014/chart" uri="{C3380CC4-5D6E-409C-BE32-E72D297353CC}">
              <c16:uniqueId val="{00000000-667F-B34D-A2E5-412FBB1F41E9}"/>
            </c:ext>
          </c:extLst>
        </c:ser>
        <c:ser>
          <c:idx val="1"/>
          <c:order val="1"/>
          <c:tx>
            <c:strRef>
              <c:f>Sheet1!$C$1</c:f>
              <c:strCache>
                <c:ptCount val="1"/>
                <c:pt idx="0">
                  <c:v>Satisfied</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Criminal Law 2011 (n=237)</c:v>
                </c:pt>
                <c:pt idx="1">
                  <c:v>Criminal Law 2012 (n=630)*</c:v>
                </c:pt>
                <c:pt idx="2">
                  <c:v>Criminal Law 2015 (n=288)</c:v>
                </c:pt>
                <c:pt idx="3">
                  <c:v>Civil Law 2011 (n=142)</c:v>
                </c:pt>
                <c:pt idx="4">
                  <c:v>Civil Law 2013 (n=220)</c:v>
                </c:pt>
                <c:pt idx="5">
                  <c:v>Civil Law 2015 (n=301)</c:v>
                </c:pt>
                <c:pt idx="6">
                  <c:v>Family Law 2011 (n=185)</c:v>
                </c:pt>
                <c:pt idx="7">
                  <c:v>Family Law 2013 (n=266)</c:v>
                </c:pt>
                <c:pt idx="8">
                  <c:v>Family Law 2015 (n=335)</c:v>
                </c:pt>
              </c:strCache>
            </c:strRef>
          </c:cat>
          <c:val>
            <c:numRef>
              <c:f>Sheet1!$C$2:$C$10</c:f>
              <c:numCache>
                <c:formatCode>0%</c:formatCode>
                <c:ptCount val="9"/>
                <c:pt idx="0">
                  <c:v>0.38</c:v>
                </c:pt>
                <c:pt idx="1">
                  <c:v>0.47</c:v>
                </c:pt>
                <c:pt idx="2">
                  <c:v>0.36744524806405293</c:v>
                </c:pt>
                <c:pt idx="3">
                  <c:v>0.44385376682246064</c:v>
                </c:pt>
                <c:pt idx="4">
                  <c:v>0.39503815949763982</c:v>
                </c:pt>
                <c:pt idx="5">
                  <c:v>0.2973291517877682</c:v>
                </c:pt>
                <c:pt idx="6">
                  <c:v>0.41771993336419938</c:v>
                </c:pt>
                <c:pt idx="7">
                  <c:v>0.3879334539524914</c:v>
                </c:pt>
                <c:pt idx="8">
                  <c:v>0.41438434936529184</c:v>
                </c:pt>
              </c:numCache>
            </c:numRef>
          </c:val>
          <c:extLst>
            <c:ext xmlns:c16="http://schemas.microsoft.com/office/drawing/2014/chart" uri="{C3380CC4-5D6E-409C-BE32-E72D297353CC}">
              <c16:uniqueId val="{00000001-667F-B34D-A2E5-412FBB1F41E9}"/>
            </c:ext>
          </c:extLst>
        </c:ser>
        <c:ser>
          <c:idx val="2"/>
          <c:order val="2"/>
          <c:tx>
            <c:strRef>
              <c:f>Sheet1!$D$1</c:f>
              <c:strCache>
                <c:ptCount val="1"/>
                <c:pt idx="0">
                  <c:v>Neither satisfied nor dissatisfied</c:v>
                </c:pt>
              </c:strCache>
            </c:strRef>
          </c:tx>
          <c:spPr>
            <a:solidFill>
              <a:schemeClr val="bg1">
                <a:lumMod val="75000"/>
              </a:schemeClr>
            </a:solidFill>
            <a:ln>
              <a:solidFill>
                <a:schemeClr val="bg1">
                  <a:lumMod val="7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Criminal Law 2011 (n=237)</c:v>
                </c:pt>
                <c:pt idx="1">
                  <c:v>Criminal Law 2012 (n=630)*</c:v>
                </c:pt>
                <c:pt idx="2">
                  <c:v>Criminal Law 2015 (n=288)</c:v>
                </c:pt>
                <c:pt idx="3">
                  <c:v>Civil Law 2011 (n=142)</c:v>
                </c:pt>
                <c:pt idx="4">
                  <c:v>Civil Law 2013 (n=220)</c:v>
                </c:pt>
                <c:pt idx="5">
                  <c:v>Civil Law 2015 (n=301)</c:v>
                </c:pt>
                <c:pt idx="6">
                  <c:v>Family Law 2011 (n=185)</c:v>
                </c:pt>
                <c:pt idx="7">
                  <c:v>Family Law 2013 (n=266)</c:v>
                </c:pt>
                <c:pt idx="8">
                  <c:v>Family Law 2015 (n=335)</c:v>
                </c:pt>
              </c:strCache>
            </c:strRef>
          </c:cat>
          <c:val>
            <c:numRef>
              <c:f>Sheet1!$D$2:$D$10</c:f>
              <c:numCache>
                <c:formatCode>0%</c:formatCode>
                <c:ptCount val="9"/>
                <c:pt idx="0">
                  <c:v>0.02</c:v>
                </c:pt>
                <c:pt idx="1">
                  <c:v>0.05</c:v>
                </c:pt>
                <c:pt idx="2">
                  <c:v>7.233461245458539E-2</c:v>
                </c:pt>
                <c:pt idx="3">
                  <c:v>6.2815282682801232E-2</c:v>
                </c:pt>
                <c:pt idx="4">
                  <c:v>3.8254809284311214E-2</c:v>
                </c:pt>
                <c:pt idx="5">
                  <c:v>0.1148556141440972</c:v>
                </c:pt>
                <c:pt idx="6">
                  <c:v>2.1201547805631871E-2</c:v>
                </c:pt>
                <c:pt idx="7">
                  <c:v>7.788087471025737E-2</c:v>
                </c:pt>
                <c:pt idx="8">
                  <c:v>9.7772594586537892E-2</c:v>
                </c:pt>
              </c:numCache>
            </c:numRef>
          </c:val>
          <c:extLst>
            <c:ext xmlns:c16="http://schemas.microsoft.com/office/drawing/2014/chart" uri="{C3380CC4-5D6E-409C-BE32-E72D297353CC}">
              <c16:uniqueId val="{00000002-667F-B34D-A2E5-412FBB1F41E9}"/>
            </c:ext>
          </c:extLst>
        </c:ser>
        <c:ser>
          <c:idx val="3"/>
          <c:order val="3"/>
          <c:tx>
            <c:strRef>
              <c:f>Sheet1!$E$1</c:f>
              <c:strCache>
                <c:ptCount val="1"/>
                <c:pt idx="0">
                  <c:v>Dissatisfied</c:v>
                </c:pt>
              </c:strCache>
            </c:strRef>
          </c:tx>
          <c:spPr>
            <a:solidFill>
              <a:schemeClr val="accent5">
                <a:lumMod val="40000"/>
                <a:lumOff val="60000"/>
              </a:schemeClr>
            </a:solidFill>
            <a:ln>
              <a:solidFill>
                <a:schemeClr val="accent5">
                  <a:lumMod val="40000"/>
                  <a:lumOff val="6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Criminal Law 2011 (n=237)</c:v>
                </c:pt>
                <c:pt idx="1">
                  <c:v>Criminal Law 2012 (n=630)*</c:v>
                </c:pt>
                <c:pt idx="2">
                  <c:v>Criminal Law 2015 (n=288)</c:v>
                </c:pt>
                <c:pt idx="3">
                  <c:v>Civil Law 2011 (n=142)</c:v>
                </c:pt>
                <c:pt idx="4">
                  <c:v>Civil Law 2013 (n=220)</c:v>
                </c:pt>
                <c:pt idx="5">
                  <c:v>Civil Law 2015 (n=301)</c:v>
                </c:pt>
                <c:pt idx="6">
                  <c:v>Family Law 2011 (n=185)</c:v>
                </c:pt>
                <c:pt idx="7">
                  <c:v>Family Law 2013 (n=266)</c:v>
                </c:pt>
                <c:pt idx="8">
                  <c:v>Family Law 2015 (n=335)</c:v>
                </c:pt>
              </c:strCache>
            </c:strRef>
          </c:cat>
          <c:val>
            <c:numRef>
              <c:f>Sheet1!$E$2:$E$10</c:f>
              <c:numCache>
                <c:formatCode>0%</c:formatCode>
                <c:ptCount val="9"/>
                <c:pt idx="0">
                  <c:v>0.04</c:v>
                </c:pt>
                <c:pt idx="1">
                  <c:v>0.03</c:v>
                </c:pt>
                <c:pt idx="2">
                  <c:v>7.2044896592765362E-2</c:v>
                </c:pt>
                <c:pt idx="3">
                  <c:v>2.4610668889073227E-2</c:v>
                </c:pt>
                <c:pt idx="4">
                  <c:v>9.1547226676595359E-2</c:v>
                </c:pt>
                <c:pt idx="5">
                  <c:v>6.8894595701339018E-2</c:v>
                </c:pt>
                <c:pt idx="6">
                  <c:v>6.6075275227793689E-2</c:v>
                </c:pt>
                <c:pt idx="7">
                  <c:v>0.1048117358051851</c:v>
                </c:pt>
                <c:pt idx="8">
                  <c:v>0.10198825104252934</c:v>
                </c:pt>
              </c:numCache>
            </c:numRef>
          </c:val>
          <c:extLst>
            <c:ext xmlns:c16="http://schemas.microsoft.com/office/drawing/2014/chart" uri="{C3380CC4-5D6E-409C-BE32-E72D297353CC}">
              <c16:uniqueId val="{00000003-667F-B34D-A2E5-412FBB1F41E9}"/>
            </c:ext>
          </c:extLst>
        </c:ser>
        <c:ser>
          <c:idx val="4"/>
          <c:order val="4"/>
          <c:tx>
            <c:strRef>
              <c:f>Sheet1!$F$1</c:f>
              <c:strCache>
                <c:ptCount val="1"/>
                <c:pt idx="0">
                  <c:v>Extremely dissatisfied</c:v>
                </c:pt>
              </c:strCache>
            </c:strRef>
          </c:tx>
          <c:spPr>
            <a:solidFill>
              <a:schemeClr val="accent5"/>
            </a:solidFill>
            <a:ln>
              <a:solidFill>
                <a:schemeClr val="accent5"/>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Criminal Law 2011 (n=237)</c:v>
                </c:pt>
                <c:pt idx="1">
                  <c:v>Criminal Law 2012 (n=630)*</c:v>
                </c:pt>
                <c:pt idx="2">
                  <c:v>Criminal Law 2015 (n=288)</c:v>
                </c:pt>
                <c:pt idx="3">
                  <c:v>Civil Law 2011 (n=142)</c:v>
                </c:pt>
                <c:pt idx="4">
                  <c:v>Civil Law 2013 (n=220)</c:v>
                </c:pt>
                <c:pt idx="5">
                  <c:v>Civil Law 2015 (n=301)</c:v>
                </c:pt>
                <c:pt idx="6">
                  <c:v>Family Law 2011 (n=185)</c:v>
                </c:pt>
                <c:pt idx="7">
                  <c:v>Family Law 2013 (n=266)</c:v>
                </c:pt>
                <c:pt idx="8">
                  <c:v>Family Law 2015 (n=335)</c:v>
                </c:pt>
              </c:strCache>
            </c:strRef>
          </c:cat>
          <c:val>
            <c:numRef>
              <c:f>Sheet1!$F$2:$F$10</c:f>
              <c:numCache>
                <c:formatCode>0%</c:formatCode>
                <c:ptCount val="9"/>
                <c:pt idx="0">
                  <c:v>0.05</c:v>
                </c:pt>
                <c:pt idx="1">
                  <c:v>0.03</c:v>
                </c:pt>
                <c:pt idx="2">
                  <c:v>4.1359853278305693E-2</c:v>
                </c:pt>
                <c:pt idx="3">
                  <c:v>6.5694022721770287E-2</c:v>
                </c:pt>
                <c:pt idx="4">
                  <c:v>0.10465739463534167</c:v>
                </c:pt>
                <c:pt idx="5">
                  <c:v>8.0287509933034448E-2</c:v>
                </c:pt>
                <c:pt idx="6">
                  <c:v>8.7739441378448746E-2</c:v>
                </c:pt>
                <c:pt idx="7">
                  <c:v>9.397808033421505E-2</c:v>
                </c:pt>
                <c:pt idx="8">
                  <c:v>8.4005267684200136E-2</c:v>
                </c:pt>
              </c:numCache>
            </c:numRef>
          </c:val>
          <c:extLst>
            <c:ext xmlns:c16="http://schemas.microsoft.com/office/drawing/2014/chart" uri="{C3380CC4-5D6E-409C-BE32-E72D297353CC}">
              <c16:uniqueId val="{00000004-667F-B34D-A2E5-412FBB1F41E9}"/>
            </c:ext>
          </c:extLst>
        </c:ser>
        <c:ser>
          <c:idx val="5"/>
          <c:order val="5"/>
          <c:tx>
            <c:strRef>
              <c:f>Sheet1!$G$1</c:f>
              <c:strCache>
                <c:ptCount val="1"/>
                <c:pt idx="0">
                  <c:v>N/A-D/K</c:v>
                </c:pt>
              </c:strCache>
            </c:strRef>
          </c:tx>
          <c:spPr>
            <a:pattFill prst="dkDnDiag">
              <a:fgClr>
                <a:schemeClr val="bg1">
                  <a:lumMod val="85000"/>
                </a:schemeClr>
              </a:fgClr>
              <a:bgClr>
                <a:schemeClr val="bg1"/>
              </a:bgClr>
            </a:pattFill>
            <a:ln>
              <a:solidFill>
                <a:schemeClr val="bg1">
                  <a:lumMod val="85000"/>
                </a:schemeClr>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667F-B34D-A2E5-412FBB1F41E9}"/>
                </c:ext>
              </c:extLst>
            </c:dLbl>
            <c:dLbl>
              <c:idx val="2"/>
              <c:delete val="1"/>
              <c:extLst>
                <c:ext xmlns:c15="http://schemas.microsoft.com/office/drawing/2012/chart" uri="{CE6537A1-D6FC-4f65-9D91-7224C49458BB}"/>
                <c:ext xmlns:c16="http://schemas.microsoft.com/office/drawing/2014/chart" uri="{C3380CC4-5D6E-409C-BE32-E72D297353CC}">
                  <c16:uniqueId val="{00000006-667F-B34D-A2E5-412FBB1F41E9}"/>
                </c:ext>
              </c:extLst>
            </c:dLbl>
            <c:dLbl>
              <c:idx val="3"/>
              <c:delete val="1"/>
              <c:extLst>
                <c:ext xmlns:c15="http://schemas.microsoft.com/office/drawing/2012/chart" uri="{CE6537A1-D6FC-4f65-9D91-7224C49458BB}"/>
                <c:ext xmlns:c16="http://schemas.microsoft.com/office/drawing/2014/chart" uri="{C3380CC4-5D6E-409C-BE32-E72D297353CC}">
                  <c16:uniqueId val="{00000007-667F-B34D-A2E5-412FBB1F41E9}"/>
                </c:ext>
              </c:extLst>
            </c:dLbl>
            <c:dLbl>
              <c:idx val="4"/>
              <c:delete val="1"/>
              <c:extLst>
                <c:ext xmlns:c15="http://schemas.microsoft.com/office/drawing/2012/chart" uri="{CE6537A1-D6FC-4f65-9D91-7224C49458BB}"/>
                <c:ext xmlns:c16="http://schemas.microsoft.com/office/drawing/2014/chart" uri="{C3380CC4-5D6E-409C-BE32-E72D297353CC}">
                  <c16:uniqueId val="{00000008-667F-B34D-A2E5-412FBB1F41E9}"/>
                </c:ext>
              </c:extLst>
            </c:dLbl>
            <c:dLbl>
              <c:idx val="8"/>
              <c:delete val="1"/>
              <c:extLst>
                <c:ext xmlns:c15="http://schemas.microsoft.com/office/drawing/2012/chart" uri="{CE6537A1-D6FC-4f65-9D91-7224C49458BB}"/>
                <c:ext xmlns:c16="http://schemas.microsoft.com/office/drawing/2014/chart" uri="{C3380CC4-5D6E-409C-BE32-E72D297353CC}">
                  <c16:uniqueId val="{00000009-667F-B34D-A2E5-412FBB1F41E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Criminal Law 2011 (n=237)</c:v>
                </c:pt>
                <c:pt idx="1">
                  <c:v>Criminal Law 2012 (n=630)*</c:v>
                </c:pt>
                <c:pt idx="2">
                  <c:v>Criminal Law 2015 (n=288)</c:v>
                </c:pt>
                <c:pt idx="3">
                  <c:v>Civil Law 2011 (n=142)</c:v>
                </c:pt>
                <c:pt idx="4">
                  <c:v>Civil Law 2013 (n=220)</c:v>
                </c:pt>
                <c:pt idx="5">
                  <c:v>Civil Law 2015 (n=301)</c:v>
                </c:pt>
                <c:pt idx="6">
                  <c:v>Family Law 2011 (n=185)</c:v>
                </c:pt>
                <c:pt idx="7">
                  <c:v>Family Law 2013 (n=266)</c:v>
                </c:pt>
                <c:pt idx="8">
                  <c:v>Family Law 2015 (n=335)</c:v>
                </c:pt>
              </c:strCache>
            </c:strRef>
          </c:cat>
          <c:val>
            <c:numRef>
              <c:f>Sheet1!$G$2:$G$10</c:f>
              <c:numCache>
                <c:formatCode>0%</c:formatCode>
                <c:ptCount val="9"/>
                <c:pt idx="0">
                  <c:v>0</c:v>
                </c:pt>
                <c:pt idx="1">
                  <c:v>0.02</c:v>
                </c:pt>
                <c:pt idx="2">
                  <c:v>3.9973019305397303E-3</c:v>
                </c:pt>
                <c:pt idx="3">
                  <c:v>0</c:v>
                </c:pt>
                <c:pt idx="4">
                  <c:v>0</c:v>
                </c:pt>
                <c:pt idx="5">
                  <c:v>7.1223607411740296E-3</c:v>
                </c:pt>
                <c:pt idx="6">
                  <c:v>1.1249687434064081E-2</c:v>
                </c:pt>
                <c:pt idx="7">
                  <c:v>3.2217987952970706E-2</c:v>
                </c:pt>
                <c:pt idx="8">
                  <c:v>0</c:v>
                </c:pt>
              </c:numCache>
            </c:numRef>
          </c:val>
          <c:extLst>
            <c:ext xmlns:c16="http://schemas.microsoft.com/office/drawing/2014/chart" uri="{C3380CC4-5D6E-409C-BE32-E72D297353CC}">
              <c16:uniqueId val="{0000000A-667F-B34D-A2E5-412FBB1F41E9}"/>
            </c:ext>
          </c:extLst>
        </c:ser>
        <c:dLbls>
          <c:dLblPos val="ctr"/>
          <c:showLegendKey val="0"/>
          <c:showVal val="1"/>
          <c:showCatName val="0"/>
          <c:showSerName val="0"/>
          <c:showPercent val="0"/>
          <c:showBubbleSize val="0"/>
        </c:dLbls>
        <c:gapWidth val="44"/>
        <c:overlap val="100"/>
        <c:axId val="232842656"/>
        <c:axId val="232844224"/>
      </c:barChart>
      <c:catAx>
        <c:axId val="232842656"/>
        <c:scaling>
          <c:orientation val="minMax"/>
        </c:scaling>
        <c:delete val="0"/>
        <c:axPos val="l"/>
        <c:numFmt formatCode="General" sourceLinked="1"/>
        <c:majorTickMark val="out"/>
        <c:minorTickMark val="none"/>
        <c:tickLblPos val="nextTo"/>
        <c:spPr>
          <a:ln>
            <a:noFill/>
          </a:ln>
        </c:spPr>
        <c:crossAx val="232844224"/>
        <c:crosses val="autoZero"/>
        <c:auto val="1"/>
        <c:lblAlgn val="ctr"/>
        <c:lblOffset val="100"/>
        <c:noMultiLvlLbl val="0"/>
      </c:catAx>
      <c:valAx>
        <c:axId val="232844224"/>
        <c:scaling>
          <c:orientation val="minMax"/>
        </c:scaling>
        <c:delete val="1"/>
        <c:axPos val="b"/>
        <c:numFmt formatCode="0%" sourceLinked="1"/>
        <c:majorTickMark val="out"/>
        <c:minorTickMark val="none"/>
        <c:tickLblPos val="none"/>
        <c:crossAx val="232842656"/>
        <c:crosses val="autoZero"/>
        <c:crossBetween val="between"/>
      </c:valAx>
    </c:plotArea>
    <c:legend>
      <c:legendPos val="b"/>
      <c:layout>
        <c:manualLayout>
          <c:xMode val="edge"/>
          <c:yMode val="edge"/>
          <c:x val="0"/>
          <c:y val="0.91713385427024696"/>
          <c:w val="1"/>
          <c:h val="7.4094386508481061E-2"/>
        </c:manualLayout>
      </c:layout>
      <c:overlay val="0"/>
    </c:legend>
    <c:plotVisOnly val="1"/>
    <c:dispBlanksAs val="gap"/>
    <c:showDLblsOverMax val="0"/>
  </c:chart>
  <c:spPr>
    <a:ln>
      <a:noFill/>
    </a:ln>
  </c:spPr>
  <c:txPr>
    <a:bodyPr/>
    <a:lstStyle/>
    <a:p>
      <a:pPr>
        <a:defRPr sz="1000">
          <a:solidFill>
            <a:schemeClr val="tx1"/>
          </a:solidFill>
          <a:latin typeface="Arial" pitchFamily="34" charset="0"/>
          <a:cs typeface="Arial"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0308034412365"/>
          <c:y val="6.1848786492129885E-3"/>
          <c:w val="0.79996919655876353"/>
          <c:h val="0.81144261127568218"/>
        </c:manualLayout>
      </c:layout>
      <c:barChart>
        <c:barDir val="bar"/>
        <c:grouping val="percentStacked"/>
        <c:varyColors val="0"/>
        <c:ser>
          <c:idx val="0"/>
          <c:order val="0"/>
          <c:tx>
            <c:strRef>
              <c:f>Sheet1!$B$1</c:f>
              <c:strCache>
                <c:ptCount val="1"/>
                <c:pt idx="0">
                  <c:v>Yes</c:v>
                </c:pt>
              </c:strCache>
            </c:strRef>
          </c:tx>
          <c:spPr>
            <a:solidFill>
              <a:srgbClr val="50C9B5"/>
            </a:solidFill>
            <a:ln>
              <a:solidFill>
                <a:srgbClr val="50C9B5"/>
              </a:solidFill>
            </a:ln>
          </c:spPr>
          <c:invertIfNegative val="0"/>
          <c:dPt>
            <c:idx val="0"/>
            <c:invertIfNegative val="0"/>
            <c:bubble3D val="0"/>
            <c:extLst>
              <c:ext xmlns:c16="http://schemas.microsoft.com/office/drawing/2014/chart" uri="{C3380CC4-5D6E-409C-BE32-E72D297353CC}">
                <c16:uniqueId val="{00000000-C036-C848-8727-A2B4671EBB4C}"/>
              </c:ext>
            </c:extLst>
          </c:dPt>
          <c:dPt>
            <c:idx val="1"/>
            <c:invertIfNegative val="0"/>
            <c:bubble3D val="0"/>
            <c:extLst>
              <c:ext xmlns:c16="http://schemas.microsoft.com/office/drawing/2014/chart" uri="{C3380CC4-5D6E-409C-BE32-E72D297353CC}">
                <c16:uniqueId val="{00000001-C036-C848-8727-A2B4671EBB4C}"/>
              </c:ext>
            </c:extLst>
          </c:dPt>
          <c:dPt>
            <c:idx val="2"/>
            <c:invertIfNegative val="0"/>
            <c:bubble3D val="0"/>
            <c:extLst>
              <c:ext xmlns:c16="http://schemas.microsoft.com/office/drawing/2014/chart" uri="{C3380CC4-5D6E-409C-BE32-E72D297353CC}">
                <c16:uniqueId val="{00000002-C036-C848-8727-A2B4671EBB4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Sheet1!$B$2:$B$4</c:f>
              <c:numCache>
                <c:formatCode>0%</c:formatCode>
                <c:ptCount val="3"/>
                <c:pt idx="0">
                  <c:v>0.8733401144721572</c:v>
                </c:pt>
                <c:pt idx="1">
                  <c:v>0.91378760914075907</c:v>
                </c:pt>
                <c:pt idx="2">
                  <c:v>0.7676823200360442</c:v>
                </c:pt>
              </c:numCache>
            </c:numRef>
          </c:val>
          <c:extLst>
            <c:ext xmlns:c16="http://schemas.microsoft.com/office/drawing/2014/chart" uri="{C3380CC4-5D6E-409C-BE32-E72D297353CC}">
              <c16:uniqueId val="{00000003-C036-C848-8727-A2B4671EBB4C}"/>
            </c:ext>
          </c:extLst>
        </c:ser>
        <c:ser>
          <c:idx val="1"/>
          <c:order val="1"/>
          <c:tx>
            <c:strRef>
              <c:f>Sheet1!$C$1</c:f>
              <c:strCache>
                <c:ptCount val="1"/>
                <c:pt idx="0">
                  <c:v>No</c:v>
                </c:pt>
              </c:strCache>
            </c:strRef>
          </c:tx>
          <c:spPr>
            <a:solidFill>
              <a:srgbClr val="EC4371"/>
            </a:solidFill>
            <a:ln>
              <a:solidFill>
                <a:srgbClr val="EC437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Sheet1!$C$2:$C$4</c:f>
              <c:numCache>
                <c:formatCode>0%</c:formatCode>
                <c:ptCount val="3"/>
                <c:pt idx="0">
                  <c:v>3.166497138196072E-2</c:v>
                </c:pt>
                <c:pt idx="1">
                  <c:v>3.5950661536838173E-2</c:v>
                </c:pt>
                <c:pt idx="2">
                  <c:v>8.7284242810083124E-2</c:v>
                </c:pt>
              </c:numCache>
            </c:numRef>
          </c:val>
          <c:extLst>
            <c:ext xmlns:c16="http://schemas.microsoft.com/office/drawing/2014/chart" uri="{C3380CC4-5D6E-409C-BE32-E72D297353CC}">
              <c16:uniqueId val="{00000004-C036-C848-8727-A2B4671EBB4C}"/>
            </c:ext>
          </c:extLst>
        </c:ser>
        <c:ser>
          <c:idx val="2"/>
          <c:order val="2"/>
          <c:tx>
            <c:strRef>
              <c:f>Sheet1!$D$1</c:f>
              <c:strCache>
                <c:ptCount val="1"/>
                <c:pt idx="0">
                  <c:v>Don’t know</c:v>
                </c:pt>
              </c:strCache>
            </c:strRef>
          </c:tx>
          <c:spPr>
            <a:pattFill prst="ltDnDiag">
              <a:fgClr>
                <a:sysClr val="window" lastClr="FFFFFF">
                  <a:lumMod val="75000"/>
                </a:sysClr>
              </a:fgClr>
              <a:bgClr>
                <a:sysClr val="window" lastClr="FFFFFF"/>
              </a:bgClr>
            </a:pattFill>
            <a:ln>
              <a:solidFill>
                <a:sysClr val="window" lastClr="FFFFFF">
                  <a:lumMod val="85000"/>
                </a:sys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Sheet1!$D$2:$D$4</c:f>
              <c:numCache>
                <c:formatCode>0%</c:formatCode>
                <c:ptCount val="3"/>
                <c:pt idx="0">
                  <c:v>9.4994914145882167E-2</c:v>
                </c:pt>
                <c:pt idx="1">
                  <c:v>5.0261729322402679E-2</c:v>
                </c:pt>
                <c:pt idx="2">
                  <c:v>0.14503343715387287</c:v>
                </c:pt>
              </c:numCache>
            </c:numRef>
          </c:val>
          <c:extLst>
            <c:ext xmlns:c16="http://schemas.microsoft.com/office/drawing/2014/chart" uri="{C3380CC4-5D6E-409C-BE32-E72D297353CC}">
              <c16:uniqueId val="{00000005-C036-C848-8727-A2B4671EBB4C}"/>
            </c:ext>
          </c:extLst>
        </c:ser>
        <c:dLbls>
          <c:showLegendKey val="0"/>
          <c:showVal val="0"/>
          <c:showCatName val="0"/>
          <c:showSerName val="0"/>
          <c:showPercent val="0"/>
          <c:showBubbleSize val="0"/>
        </c:dLbls>
        <c:gapWidth val="40"/>
        <c:overlap val="100"/>
        <c:axId val="235232208"/>
        <c:axId val="235232600"/>
      </c:barChart>
      <c:catAx>
        <c:axId val="235232208"/>
        <c:scaling>
          <c:orientation val="minMax"/>
        </c:scaling>
        <c:delete val="0"/>
        <c:axPos val="l"/>
        <c:numFmt formatCode="General" sourceLinked="0"/>
        <c:majorTickMark val="out"/>
        <c:minorTickMark val="none"/>
        <c:tickLblPos val="nextTo"/>
        <c:crossAx val="235232600"/>
        <c:crosses val="autoZero"/>
        <c:auto val="1"/>
        <c:lblAlgn val="ctr"/>
        <c:lblOffset val="100"/>
        <c:noMultiLvlLbl val="0"/>
      </c:catAx>
      <c:valAx>
        <c:axId val="235232600"/>
        <c:scaling>
          <c:orientation val="minMax"/>
          <c:max val="1.2"/>
          <c:min val="0"/>
        </c:scaling>
        <c:delete val="1"/>
        <c:axPos val="b"/>
        <c:numFmt formatCode="0%" sourceLinked="1"/>
        <c:majorTickMark val="out"/>
        <c:minorTickMark val="none"/>
        <c:tickLblPos val="none"/>
        <c:crossAx val="235232208"/>
        <c:crosses val="autoZero"/>
        <c:crossBetween val="between"/>
      </c:valAx>
    </c:plotArea>
    <c:legend>
      <c:legendPos val="b"/>
      <c:layout>
        <c:manualLayout>
          <c:xMode val="edge"/>
          <c:yMode val="edge"/>
          <c:x val="0.37818113881598131"/>
          <c:y val="0.88791788908606128"/>
          <c:w val="0.24363772236803732"/>
          <c:h val="0.11208209013340657"/>
        </c:manualLayout>
      </c:layout>
      <c:overlay val="0"/>
    </c:legend>
    <c:plotVisOnly val="1"/>
    <c:dispBlanksAs val="gap"/>
    <c:showDLblsOverMax val="0"/>
  </c:chart>
  <c:spPr>
    <a:ln>
      <a:noFill/>
    </a:ln>
  </c:spPr>
  <c:txPr>
    <a:bodyPr/>
    <a:lstStyle/>
    <a:p>
      <a:pPr>
        <a:defRPr sz="1200">
          <a:solidFill>
            <a:schemeClr val="tx1"/>
          </a:solidFill>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16048775153106"/>
          <c:y val="6.1848786492129885E-3"/>
          <c:w val="0.71663586322543016"/>
          <c:h val="0.7887609218560474"/>
        </c:manualLayout>
      </c:layout>
      <c:barChart>
        <c:barDir val="bar"/>
        <c:grouping val="percentStacked"/>
        <c:varyColors val="0"/>
        <c:ser>
          <c:idx val="0"/>
          <c:order val="0"/>
          <c:tx>
            <c:strRef>
              <c:f>Sheet1!$B$1</c:f>
              <c:strCache>
                <c:ptCount val="1"/>
                <c:pt idx="0">
                  <c:v>Extremely satisfied</c:v>
                </c:pt>
              </c:strCache>
            </c:strRef>
          </c:tx>
          <c:spPr>
            <a:solidFill>
              <a:schemeClr val="accent6"/>
            </a:solidFill>
            <a:ln>
              <a:solidFill>
                <a:schemeClr val="accent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Sheet1!$B$2:$B$4</c:f>
              <c:numCache>
                <c:formatCode>0%</c:formatCode>
                <c:ptCount val="3"/>
                <c:pt idx="0">
                  <c:v>0.35615516006081477</c:v>
                </c:pt>
                <c:pt idx="1">
                  <c:v>0.45651105082806737</c:v>
                </c:pt>
                <c:pt idx="2">
                  <c:v>0.21284709570186131</c:v>
                </c:pt>
              </c:numCache>
            </c:numRef>
          </c:val>
          <c:extLst>
            <c:ext xmlns:c16="http://schemas.microsoft.com/office/drawing/2014/chart" uri="{C3380CC4-5D6E-409C-BE32-E72D297353CC}">
              <c16:uniqueId val="{00000000-073D-DA43-ADBF-68F7E11D5541}"/>
            </c:ext>
          </c:extLst>
        </c:ser>
        <c:ser>
          <c:idx val="1"/>
          <c:order val="1"/>
          <c:tx>
            <c:strRef>
              <c:f>Sheet1!$C$1</c:f>
              <c:strCache>
                <c:ptCount val="1"/>
                <c:pt idx="0">
                  <c:v>Satisfied</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Sheet1!$C$2:$C$4</c:f>
              <c:numCache>
                <c:formatCode>0%</c:formatCode>
                <c:ptCount val="3"/>
                <c:pt idx="0">
                  <c:v>0.3144069811630662</c:v>
                </c:pt>
                <c:pt idx="1">
                  <c:v>0.31594342669213854</c:v>
                </c:pt>
                <c:pt idx="2">
                  <c:v>0.30495490512693824</c:v>
                </c:pt>
              </c:numCache>
            </c:numRef>
          </c:val>
          <c:extLst>
            <c:ext xmlns:c16="http://schemas.microsoft.com/office/drawing/2014/chart" uri="{C3380CC4-5D6E-409C-BE32-E72D297353CC}">
              <c16:uniqueId val="{00000001-073D-DA43-ADBF-68F7E11D5541}"/>
            </c:ext>
          </c:extLst>
        </c:ser>
        <c:ser>
          <c:idx val="2"/>
          <c:order val="2"/>
          <c:tx>
            <c:strRef>
              <c:f>Sheet1!$D$1</c:f>
              <c:strCache>
                <c:ptCount val="1"/>
                <c:pt idx="0">
                  <c:v>Neutral</c:v>
                </c:pt>
              </c:strCache>
            </c:strRef>
          </c:tx>
          <c:spPr>
            <a:solidFill>
              <a:schemeClr val="bg1">
                <a:lumMod val="75000"/>
              </a:schemeClr>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Sheet1!$D$2:$D$4</c:f>
              <c:numCache>
                <c:formatCode>0%</c:formatCode>
                <c:ptCount val="3"/>
                <c:pt idx="0">
                  <c:v>9.6517577636120802E-2</c:v>
                </c:pt>
                <c:pt idx="1">
                  <c:v>3.3536651560422938E-2</c:v>
                </c:pt>
                <c:pt idx="2">
                  <c:v>0.16705015022314981</c:v>
                </c:pt>
              </c:numCache>
            </c:numRef>
          </c:val>
          <c:extLst>
            <c:ext xmlns:c16="http://schemas.microsoft.com/office/drawing/2014/chart" uri="{C3380CC4-5D6E-409C-BE32-E72D297353CC}">
              <c16:uniqueId val="{00000002-073D-DA43-ADBF-68F7E11D5541}"/>
            </c:ext>
          </c:extLst>
        </c:ser>
        <c:ser>
          <c:idx val="3"/>
          <c:order val="3"/>
          <c:tx>
            <c:strRef>
              <c:f>Sheet1!$E$1</c:f>
              <c:strCache>
                <c:ptCount val="1"/>
                <c:pt idx="0">
                  <c:v>Dissatisfied</c:v>
                </c:pt>
              </c:strCache>
            </c:strRef>
          </c:tx>
          <c:spPr>
            <a:solidFill>
              <a:schemeClr val="accent5">
                <a:lumMod val="40000"/>
                <a:lumOff val="60000"/>
              </a:schemeClr>
            </a:solidFill>
            <a:ln>
              <a:solidFill>
                <a:schemeClr val="accent5">
                  <a:lumMod val="40000"/>
                  <a:lumOff val="60000"/>
                </a:schemeClr>
              </a:solidFill>
            </a:ln>
          </c:spPr>
          <c:invertIfNegative val="0"/>
          <c:dLbls>
            <c:dLbl>
              <c:idx val="13"/>
              <c:layout>
                <c:manualLayout>
                  <c:x val="0"/>
                  <c:y val="-1.1618439469760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3D-DA43-ADBF-68F7E11D55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Sheet1!$E$2:$E$4</c:f>
              <c:numCache>
                <c:formatCode>0%</c:formatCode>
                <c:ptCount val="3"/>
                <c:pt idx="0">
                  <c:v>6.9053871644218126E-2</c:v>
                </c:pt>
                <c:pt idx="1">
                  <c:v>5.7503759251648391E-2</c:v>
                </c:pt>
                <c:pt idx="2">
                  <c:v>0.14434650405726007</c:v>
                </c:pt>
              </c:numCache>
            </c:numRef>
          </c:val>
          <c:extLst>
            <c:ext xmlns:c16="http://schemas.microsoft.com/office/drawing/2014/chart" uri="{C3380CC4-5D6E-409C-BE32-E72D297353CC}">
              <c16:uniqueId val="{00000004-073D-DA43-ADBF-68F7E11D5541}"/>
            </c:ext>
          </c:extLst>
        </c:ser>
        <c:ser>
          <c:idx val="4"/>
          <c:order val="4"/>
          <c:tx>
            <c:strRef>
              <c:f>Sheet1!$F$1</c:f>
              <c:strCache>
                <c:ptCount val="1"/>
                <c:pt idx="0">
                  <c:v>Very dissatisfied</c:v>
                </c:pt>
              </c:strCache>
            </c:strRef>
          </c:tx>
          <c:spPr>
            <a:solidFill>
              <a:schemeClr val="accent5"/>
            </a:solidFill>
            <a:ln>
              <a:solidFill>
                <a:schemeClr val="accent5"/>
              </a:solidFill>
            </a:ln>
          </c:spPr>
          <c:invertIfNegative val="0"/>
          <c:dLbls>
            <c:dLbl>
              <c:idx val="6"/>
              <c:layout>
                <c:manualLayout>
                  <c:x val="0"/>
                  <c:y val="-9.95866240265152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3D-DA43-ADBF-68F7E11D5541}"/>
                </c:ext>
              </c:extLst>
            </c:dLbl>
            <c:dLbl>
              <c:idx val="8"/>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3D-DA43-ADBF-68F7E11D5541}"/>
                </c:ext>
              </c:extLst>
            </c:dLbl>
            <c:dLbl>
              <c:idx val="11"/>
              <c:layout>
                <c:manualLayout>
                  <c:x val="0"/>
                  <c:y val="-1.3278216536868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3D-DA43-ADBF-68F7E11D5541}"/>
                </c:ext>
              </c:extLst>
            </c:dLbl>
            <c:dLbl>
              <c:idx val="12"/>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3D-DA43-ADBF-68F7E11D55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Sheet1!$F$2:$F$4</c:f>
              <c:numCache>
                <c:formatCode>0%</c:formatCode>
                <c:ptCount val="3"/>
                <c:pt idx="0">
                  <c:v>0.10301030178049253</c:v>
                </c:pt>
                <c:pt idx="1">
                  <c:v>0.11495201395291231</c:v>
                </c:pt>
                <c:pt idx="2">
                  <c:v>0.13389238670612932</c:v>
                </c:pt>
              </c:numCache>
            </c:numRef>
          </c:val>
          <c:extLst>
            <c:ext xmlns:c16="http://schemas.microsoft.com/office/drawing/2014/chart" uri="{C3380CC4-5D6E-409C-BE32-E72D297353CC}">
              <c16:uniqueId val="{00000009-073D-DA43-ADBF-68F7E11D5541}"/>
            </c:ext>
          </c:extLst>
        </c:ser>
        <c:ser>
          <c:idx val="5"/>
          <c:order val="5"/>
          <c:tx>
            <c:strRef>
              <c:f>Sheet1!$G$1</c:f>
              <c:strCache>
                <c:ptCount val="1"/>
                <c:pt idx="0">
                  <c:v>N/A-D/K</c:v>
                </c:pt>
              </c:strCache>
            </c:strRef>
          </c:tx>
          <c:spPr>
            <a:pattFill prst="dkDnDiag">
              <a:fgClr>
                <a:schemeClr val="bg1">
                  <a:lumMod val="85000"/>
                </a:schemeClr>
              </a:fgClr>
              <a:bgClr>
                <a:schemeClr val="bg1"/>
              </a:bgClr>
            </a:pattFill>
            <a:ln>
              <a:solidFill>
                <a:schemeClr val="bg1">
                  <a:lumMod val="85000"/>
                </a:schemeClr>
              </a:solidFill>
            </a:ln>
          </c:spPr>
          <c:invertIfNegative val="0"/>
          <c:dLbls>
            <c:dLbl>
              <c:idx val="13"/>
              <c:layout>
                <c:manualLayout>
                  <c:x val="9.2592592592592813E-3"/>
                  <c:y val="-1.65977706710857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3D-DA43-ADBF-68F7E11D55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Sheet1!$G$2:$G$4</c:f>
              <c:numCache>
                <c:formatCode>0%</c:formatCode>
                <c:ptCount val="3"/>
                <c:pt idx="0">
                  <c:v>6.0856107715288453E-2</c:v>
                </c:pt>
                <c:pt idx="1">
                  <c:v>2.1553097714810211E-2</c:v>
                </c:pt>
                <c:pt idx="2">
                  <c:v>3.6908958184661063E-2</c:v>
                </c:pt>
              </c:numCache>
            </c:numRef>
          </c:val>
          <c:extLst>
            <c:ext xmlns:c16="http://schemas.microsoft.com/office/drawing/2014/chart" uri="{C3380CC4-5D6E-409C-BE32-E72D297353CC}">
              <c16:uniqueId val="{0000000B-073D-DA43-ADBF-68F7E11D5541}"/>
            </c:ext>
          </c:extLst>
        </c:ser>
        <c:dLbls>
          <c:showLegendKey val="0"/>
          <c:showVal val="0"/>
          <c:showCatName val="0"/>
          <c:showSerName val="0"/>
          <c:showPercent val="0"/>
          <c:showBubbleSize val="0"/>
        </c:dLbls>
        <c:gapWidth val="40"/>
        <c:overlap val="100"/>
        <c:axId val="238919160"/>
        <c:axId val="238919552"/>
      </c:barChart>
      <c:catAx>
        <c:axId val="238919160"/>
        <c:scaling>
          <c:orientation val="minMax"/>
        </c:scaling>
        <c:delete val="0"/>
        <c:axPos val="l"/>
        <c:numFmt formatCode="General" sourceLinked="0"/>
        <c:majorTickMark val="out"/>
        <c:minorTickMark val="none"/>
        <c:tickLblPos val="nextTo"/>
        <c:spPr>
          <a:ln>
            <a:noFill/>
          </a:ln>
        </c:spPr>
        <c:crossAx val="238919552"/>
        <c:crosses val="autoZero"/>
        <c:auto val="1"/>
        <c:lblAlgn val="ctr"/>
        <c:lblOffset val="100"/>
        <c:noMultiLvlLbl val="0"/>
      </c:catAx>
      <c:valAx>
        <c:axId val="238919552"/>
        <c:scaling>
          <c:orientation val="minMax"/>
        </c:scaling>
        <c:delete val="1"/>
        <c:axPos val="b"/>
        <c:numFmt formatCode="0%" sourceLinked="1"/>
        <c:majorTickMark val="out"/>
        <c:minorTickMark val="none"/>
        <c:tickLblPos val="none"/>
        <c:crossAx val="238919160"/>
        <c:crosses val="autoZero"/>
        <c:crossBetween val="between"/>
      </c:valAx>
    </c:plotArea>
    <c:legend>
      <c:legendPos val="b"/>
      <c:layout>
        <c:manualLayout>
          <c:xMode val="edge"/>
          <c:yMode val="edge"/>
          <c:x val="0"/>
          <c:y val="0.84167518533867469"/>
          <c:w val="1"/>
          <c:h val="0.11445763309437069"/>
        </c:manualLayout>
      </c:layout>
      <c:overlay val="0"/>
    </c:legend>
    <c:plotVisOnly val="1"/>
    <c:dispBlanksAs val="gap"/>
    <c:showDLblsOverMax val="0"/>
  </c:chart>
  <c:spPr>
    <a:ln>
      <a:noFill/>
    </a:ln>
  </c:spPr>
  <c:txPr>
    <a:bodyPr/>
    <a:lstStyle/>
    <a:p>
      <a:pPr>
        <a:defRPr sz="1200">
          <a:solidFill>
            <a:schemeClr val="tx1"/>
          </a:solidFill>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16048775153106"/>
          <c:y val="6.1848786492129885E-3"/>
          <c:w val="0.73746919655876353"/>
          <c:h val="0.84080570501187213"/>
        </c:manualLayout>
      </c:layout>
      <c:barChart>
        <c:barDir val="bar"/>
        <c:grouping val="percentStacked"/>
        <c:varyColors val="0"/>
        <c:ser>
          <c:idx val="0"/>
          <c:order val="0"/>
          <c:tx>
            <c:strRef>
              <c:f>Sheet1!$B$1</c:f>
              <c:strCache>
                <c:ptCount val="1"/>
                <c:pt idx="0">
                  <c:v>Helped a lot</c:v>
                </c:pt>
              </c:strCache>
            </c:strRef>
          </c:tx>
          <c:spPr>
            <a:solidFill>
              <a:schemeClr val="accent6"/>
            </a:solidFill>
            <a:ln>
              <a:solidFill>
                <a:schemeClr val="accent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Sheet1!$B$2:$B$4</c:f>
              <c:numCache>
                <c:formatCode>0%</c:formatCode>
                <c:ptCount val="3"/>
                <c:pt idx="0">
                  <c:v>0.58253750949358707</c:v>
                </c:pt>
                <c:pt idx="1">
                  <c:v>0.649723422776735</c:v>
                </c:pt>
                <c:pt idx="2">
                  <c:v>0.40672157954754673</c:v>
                </c:pt>
              </c:numCache>
            </c:numRef>
          </c:val>
          <c:extLst>
            <c:ext xmlns:c16="http://schemas.microsoft.com/office/drawing/2014/chart" uri="{C3380CC4-5D6E-409C-BE32-E72D297353CC}">
              <c16:uniqueId val="{00000000-21F9-2848-80A2-69D5CF880280}"/>
            </c:ext>
          </c:extLst>
        </c:ser>
        <c:ser>
          <c:idx val="1"/>
          <c:order val="1"/>
          <c:tx>
            <c:strRef>
              <c:f>Sheet1!$C$1</c:f>
              <c:strCache>
                <c:ptCount val="1"/>
                <c:pt idx="0">
                  <c:v>Helped a little</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Sheet1!$C$2:$C$4</c:f>
              <c:numCache>
                <c:formatCode>0%</c:formatCode>
                <c:ptCount val="3"/>
                <c:pt idx="0">
                  <c:v>0.19503889556861387</c:v>
                </c:pt>
                <c:pt idx="1">
                  <c:v>0.15328569398008671</c:v>
                </c:pt>
                <c:pt idx="2">
                  <c:v>0.2751385227726994</c:v>
                </c:pt>
              </c:numCache>
            </c:numRef>
          </c:val>
          <c:extLst>
            <c:ext xmlns:c16="http://schemas.microsoft.com/office/drawing/2014/chart" uri="{C3380CC4-5D6E-409C-BE32-E72D297353CC}">
              <c16:uniqueId val="{00000001-21F9-2848-80A2-69D5CF880280}"/>
            </c:ext>
          </c:extLst>
        </c:ser>
        <c:ser>
          <c:idx val="2"/>
          <c:order val="2"/>
          <c:tx>
            <c:strRef>
              <c:f>Sheet1!$D$1</c:f>
              <c:strCache>
                <c:ptCount val="1"/>
                <c:pt idx="0">
                  <c:v>Didn t make any difference</c:v>
                </c:pt>
              </c:strCache>
            </c:strRef>
          </c:tx>
          <c:spPr>
            <a:solidFill>
              <a:schemeClr val="bg1">
                <a:lumMod val="75000"/>
              </a:schemeClr>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Sheet1!$D$2:$D$4</c:f>
              <c:numCache>
                <c:formatCode>0%</c:formatCode>
                <c:ptCount val="3"/>
                <c:pt idx="0">
                  <c:v>0.14192186553298855</c:v>
                </c:pt>
                <c:pt idx="1">
                  <c:v>0.12934957777494024</c:v>
                </c:pt>
                <c:pt idx="2">
                  <c:v>0.18020325065249473</c:v>
                </c:pt>
              </c:numCache>
            </c:numRef>
          </c:val>
          <c:extLst>
            <c:ext xmlns:c16="http://schemas.microsoft.com/office/drawing/2014/chart" uri="{C3380CC4-5D6E-409C-BE32-E72D297353CC}">
              <c16:uniqueId val="{00000002-21F9-2848-80A2-69D5CF880280}"/>
            </c:ext>
          </c:extLst>
        </c:ser>
        <c:ser>
          <c:idx val="3"/>
          <c:order val="3"/>
          <c:tx>
            <c:strRef>
              <c:f>Sheet1!$E$1</c:f>
              <c:strCache>
                <c:ptCount val="1"/>
                <c:pt idx="0">
                  <c:v>Made the problem a little worse</c:v>
                </c:pt>
              </c:strCache>
            </c:strRef>
          </c:tx>
          <c:spPr>
            <a:solidFill>
              <a:schemeClr val="accent5">
                <a:lumMod val="40000"/>
                <a:lumOff val="60000"/>
              </a:schemeClr>
            </a:solidFill>
            <a:ln>
              <a:solidFill>
                <a:schemeClr val="accent5">
                  <a:lumMod val="40000"/>
                  <a:lumOff val="60000"/>
                </a:schemeClr>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21F9-2848-80A2-69D5CF880280}"/>
                </c:ext>
              </c:extLst>
            </c:dLbl>
            <c:dLbl>
              <c:idx val="13"/>
              <c:layout>
                <c:manualLayout>
                  <c:x val="0"/>
                  <c:y val="-1.1618439469760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F9-2848-80A2-69D5CF88028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Sheet1!$E$2:$E$4</c:f>
              <c:numCache>
                <c:formatCode>0%</c:formatCode>
                <c:ptCount val="3"/>
                <c:pt idx="0">
                  <c:v>5.7239288802966859E-3</c:v>
                </c:pt>
                <c:pt idx="1">
                  <c:v>1.1983553845612725E-2</c:v>
                </c:pt>
                <c:pt idx="2">
                  <c:v>6.0387696348223281E-2</c:v>
                </c:pt>
              </c:numCache>
            </c:numRef>
          </c:val>
          <c:extLst>
            <c:ext xmlns:c16="http://schemas.microsoft.com/office/drawing/2014/chart" uri="{C3380CC4-5D6E-409C-BE32-E72D297353CC}">
              <c16:uniqueId val="{00000005-21F9-2848-80A2-69D5CF880280}"/>
            </c:ext>
          </c:extLst>
        </c:ser>
        <c:ser>
          <c:idx val="4"/>
          <c:order val="4"/>
          <c:tx>
            <c:strRef>
              <c:f>Sheet1!$F$1</c:f>
              <c:strCache>
                <c:ptCount val="1"/>
                <c:pt idx="0">
                  <c:v>Made the problem a lot worse</c:v>
                </c:pt>
              </c:strCache>
            </c:strRef>
          </c:tx>
          <c:spPr>
            <a:solidFill>
              <a:schemeClr val="accent5"/>
            </a:solidFill>
            <a:ln>
              <a:solidFill>
                <a:schemeClr val="accent5"/>
              </a:solidFill>
            </a:ln>
          </c:spPr>
          <c:invertIfNegative val="0"/>
          <c:dLbls>
            <c:dLbl>
              <c:idx val="0"/>
              <c:layout>
                <c:manualLayout>
                  <c:x val="4.6296296296296294E-3"/>
                  <c:y val="3.35431021006465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F9-2848-80A2-69D5CF880280}"/>
                </c:ext>
              </c:extLst>
            </c:dLbl>
            <c:dLbl>
              <c:idx val="6"/>
              <c:layout>
                <c:manualLayout>
                  <c:x val="0"/>
                  <c:y val="-9.95866240265152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F9-2848-80A2-69D5CF880280}"/>
                </c:ext>
              </c:extLst>
            </c:dLbl>
            <c:dLbl>
              <c:idx val="8"/>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F9-2848-80A2-69D5CF880280}"/>
                </c:ext>
              </c:extLst>
            </c:dLbl>
            <c:dLbl>
              <c:idx val="11"/>
              <c:layout>
                <c:manualLayout>
                  <c:x val="0"/>
                  <c:y val="-1.3278216536868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F9-2848-80A2-69D5CF880280}"/>
                </c:ext>
              </c:extLst>
            </c:dLbl>
            <c:dLbl>
              <c:idx val="12"/>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1F9-2848-80A2-69D5CF88028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Sheet1!$F$2:$F$4</c:f>
              <c:numCache>
                <c:formatCode>0%</c:formatCode>
                <c:ptCount val="3"/>
                <c:pt idx="0">
                  <c:v>6.332994276392144E-2</c:v>
                </c:pt>
                <c:pt idx="1">
                  <c:v>4.5520205406035658E-2</c:v>
                </c:pt>
                <c:pt idx="2">
                  <c:v>5.3793092923719706E-2</c:v>
                </c:pt>
              </c:numCache>
            </c:numRef>
          </c:val>
          <c:extLst>
            <c:ext xmlns:c16="http://schemas.microsoft.com/office/drawing/2014/chart" uri="{C3380CC4-5D6E-409C-BE32-E72D297353CC}">
              <c16:uniqueId val="{0000000B-21F9-2848-80A2-69D5CF880280}"/>
            </c:ext>
          </c:extLst>
        </c:ser>
        <c:ser>
          <c:idx val="5"/>
          <c:order val="5"/>
          <c:tx>
            <c:strRef>
              <c:f>Sheet1!$G$1</c:f>
              <c:strCache>
                <c:ptCount val="1"/>
                <c:pt idx="0">
                  <c:v>N/A-D/K</c:v>
                </c:pt>
              </c:strCache>
            </c:strRef>
          </c:tx>
          <c:spPr>
            <a:pattFill prst="dkDnDiag">
              <a:fgClr>
                <a:schemeClr val="bg1">
                  <a:lumMod val="85000"/>
                </a:schemeClr>
              </a:fgClr>
              <a:bgClr>
                <a:schemeClr val="bg1"/>
              </a:bgClr>
            </a:pattFill>
            <a:ln>
              <a:solidFill>
                <a:schemeClr val="bg1">
                  <a:lumMod val="85000"/>
                </a:schemeClr>
              </a:solidFill>
            </a:ln>
          </c:spPr>
          <c:invertIfNegative val="0"/>
          <c:dLbls>
            <c:dLbl>
              <c:idx val="1"/>
              <c:layout>
                <c:manualLayout>
                  <c:x val="6.944444444444444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1F9-2848-80A2-69D5CF880280}"/>
                </c:ext>
              </c:extLst>
            </c:dLbl>
            <c:dLbl>
              <c:idx val="13"/>
              <c:layout>
                <c:manualLayout>
                  <c:x val="9.2592592592592813E-3"/>
                  <c:y val="-1.65977706710857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1F9-2848-80A2-69D5CF88028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(n=104)</c:v>
                </c:pt>
                <c:pt idx="1">
                  <c:v>Civil Law (n=85)</c:v>
                </c:pt>
                <c:pt idx="2">
                  <c:v>Family Law (n=106)</c:v>
                </c:pt>
              </c:strCache>
            </c:strRef>
          </c:cat>
          <c:val>
            <c:numRef>
              <c:f>Sheet1!$G$2:$G$4</c:f>
              <c:numCache>
                <c:formatCode>0%</c:formatCode>
                <c:ptCount val="3"/>
                <c:pt idx="0">
                  <c:v>1.1447857760593372E-2</c:v>
                </c:pt>
                <c:pt idx="1">
                  <c:v>1.0137546216589308E-2</c:v>
                </c:pt>
                <c:pt idx="2">
                  <c:v>2.3755857755316093E-2</c:v>
                </c:pt>
              </c:numCache>
            </c:numRef>
          </c:val>
          <c:extLst>
            <c:ext xmlns:c16="http://schemas.microsoft.com/office/drawing/2014/chart" uri="{C3380CC4-5D6E-409C-BE32-E72D297353CC}">
              <c16:uniqueId val="{0000000E-21F9-2848-80A2-69D5CF880280}"/>
            </c:ext>
          </c:extLst>
        </c:ser>
        <c:dLbls>
          <c:showLegendKey val="0"/>
          <c:showVal val="0"/>
          <c:showCatName val="0"/>
          <c:showSerName val="0"/>
          <c:showPercent val="0"/>
          <c:showBubbleSize val="0"/>
        </c:dLbls>
        <c:gapWidth val="40"/>
        <c:overlap val="100"/>
        <c:axId val="238920336"/>
        <c:axId val="238920728"/>
      </c:barChart>
      <c:catAx>
        <c:axId val="238920336"/>
        <c:scaling>
          <c:orientation val="minMax"/>
        </c:scaling>
        <c:delete val="0"/>
        <c:axPos val="l"/>
        <c:numFmt formatCode="General" sourceLinked="1"/>
        <c:majorTickMark val="out"/>
        <c:minorTickMark val="none"/>
        <c:tickLblPos val="nextTo"/>
        <c:spPr>
          <a:ln>
            <a:noFill/>
          </a:ln>
        </c:spPr>
        <c:crossAx val="238920728"/>
        <c:crosses val="autoZero"/>
        <c:auto val="1"/>
        <c:lblAlgn val="ctr"/>
        <c:lblOffset val="100"/>
        <c:noMultiLvlLbl val="0"/>
      </c:catAx>
      <c:valAx>
        <c:axId val="238920728"/>
        <c:scaling>
          <c:orientation val="minMax"/>
        </c:scaling>
        <c:delete val="1"/>
        <c:axPos val="b"/>
        <c:numFmt formatCode="0%" sourceLinked="1"/>
        <c:majorTickMark val="out"/>
        <c:minorTickMark val="none"/>
        <c:tickLblPos val="none"/>
        <c:crossAx val="238920336"/>
        <c:crosses val="autoZero"/>
        <c:crossBetween val="between"/>
      </c:valAx>
    </c:plotArea>
    <c:legend>
      <c:legendPos val="b"/>
      <c:layout>
        <c:manualLayout>
          <c:xMode val="edge"/>
          <c:yMode val="edge"/>
          <c:x val="0"/>
          <c:y val="0.85859330151739732"/>
          <c:w val="1"/>
          <c:h val="0.13502687232891925"/>
        </c:manualLayout>
      </c:layout>
      <c:overlay val="0"/>
    </c:legend>
    <c:plotVisOnly val="1"/>
    <c:dispBlanksAs val="gap"/>
    <c:showDLblsOverMax val="0"/>
  </c:chart>
  <c:spPr>
    <a:ln>
      <a:noFill/>
    </a:ln>
  </c:spPr>
  <c:txPr>
    <a:bodyPr/>
    <a:lstStyle/>
    <a:p>
      <a:pPr>
        <a:defRPr sz="1200">
          <a:solidFill>
            <a:schemeClr val="tx1"/>
          </a:solidFill>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93821084864391"/>
          <c:y val="6.1848786492129885E-3"/>
          <c:w val="0.83006178915135609"/>
          <c:h val="0.85481040612059067"/>
        </c:manualLayout>
      </c:layout>
      <c:barChart>
        <c:barDir val="bar"/>
        <c:grouping val="percentStacked"/>
        <c:varyColors val="0"/>
        <c:ser>
          <c:idx val="0"/>
          <c:order val="0"/>
          <c:tx>
            <c:strRef>
              <c:f>Sheet1!$B$1</c:f>
              <c:strCache>
                <c:ptCount val="1"/>
                <c:pt idx="0">
                  <c:v>Yes</c:v>
                </c:pt>
              </c:strCache>
            </c:strRef>
          </c:tx>
          <c:spPr>
            <a:solidFill>
              <a:srgbClr val="50C9B5"/>
            </a:solidFill>
            <a:ln>
              <a:solidFill>
                <a:srgbClr val="50C9B5"/>
              </a:solidFill>
            </a:ln>
          </c:spPr>
          <c:invertIfNegative val="0"/>
          <c:dPt>
            <c:idx val="0"/>
            <c:invertIfNegative val="0"/>
            <c:bubble3D val="0"/>
            <c:extLst>
              <c:ext xmlns:c16="http://schemas.microsoft.com/office/drawing/2014/chart" uri="{C3380CC4-5D6E-409C-BE32-E72D297353CC}">
                <c16:uniqueId val="{00000000-84BD-C54A-A574-135FBDFFE4A0}"/>
              </c:ext>
            </c:extLst>
          </c:dPt>
          <c:dPt>
            <c:idx val="1"/>
            <c:invertIfNegative val="0"/>
            <c:bubble3D val="0"/>
            <c:extLst>
              <c:ext xmlns:c16="http://schemas.microsoft.com/office/drawing/2014/chart" uri="{C3380CC4-5D6E-409C-BE32-E72D297353CC}">
                <c16:uniqueId val="{00000001-84BD-C54A-A574-135FBDFFE4A0}"/>
              </c:ext>
            </c:extLst>
          </c:dPt>
          <c:dPt>
            <c:idx val="2"/>
            <c:invertIfNegative val="0"/>
            <c:bubble3D val="0"/>
            <c:extLst>
              <c:ext xmlns:c16="http://schemas.microsoft.com/office/drawing/2014/chart" uri="{C3380CC4-5D6E-409C-BE32-E72D297353CC}">
                <c16:uniqueId val="{00000002-84BD-C54A-A574-135FBDFFE4A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(n=106)</c:v>
                </c:pt>
                <c:pt idx="1">
                  <c:v>Civil Law (n=85)</c:v>
                </c:pt>
                <c:pt idx="2">
                  <c:v>Family Law (n=104)</c:v>
                </c:pt>
              </c:strCache>
            </c:strRef>
          </c:cat>
          <c:val>
            <c:numRef>
              <c:f>Sheet1!$B$2:$B$4</c:f>
              <c:numCache>
                <c:formatCode>0%</c:formatCode>
                <c:ptCount val="3"/>
                <c:pt idx="0">
                  <c:v>0.60416251166637058</c:v>
                </c:pt>
                <c:pt idx="1">
                  <c:v>0.71983424277177266</c:v>
                </c:pt>
                <c:pt idx="2">
                  <c:v>0.72630158354259677</c:v>
                </c:pt>
              </c:numCache>
            </c:numRef>
          </c:val>
          <c:extLst>
            <c:ext xmlns:c16="http://schemas.microsoft.com/office/drawing/2014/chart" uri="{C3380CC4-5D6E-409C-BE32-E72D297353CC}">
              <c16:uniqueId val="{00000003-84BD-C54A-A574-135FBDFFE4A0}"/>
            </c:ext>
          </c:extLst>
        </c:ser>
        <c:ser>
          <c:idx val="1"/>
          <c:order val="1"/>
          <c:tx>
            <c:strRef>
              <c:f>Sheet1!$C$1</c:f>
              <c:strCache>
                <c:ptCount val="1"/>
                <c:pt idx="0">
                  <c:v>No</c:v>
                </c:pt>
              </c:strCache>
            </c:strRef>
          </c:tx>
          <c:spPr>
            <a:solidFill>
              <a:srgbClr val="EC4371"/>
            </a:solidFill>
            <a:ln>
              <a:solidFill>
                <a:srgbClr val="EC437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(n=106)</c:v>
                </c:pt>
                <c:pt idx="1">
                  <c:v>Civil Law (n=85)</c:v>
                </c:pt>
                <c:pt idx="2">
                  <c:v>Family Law (n=104)</c:v>
                </c:pt>
              </c:strCache>
            </c:strRef>
          </c:cat>
          <c:val>
            <c:numRef>
              <c:f>Sheet1!$C$2:$C$4</c:f>
              <c:numCache>
                <c:formatCode>0%</c:formatCode>
                <c:ptCount val="3"/>
                <c:pt idx="0">
                  <c:v>0.22158222872487979</c:v>
                </c:pt>
                <c:pt idx="1">
                  <c:v>0.15805820938253271</c:v>
                </c:pt>
                <c:pt idx="2">
                  <c:v>0.1472209072238799</c:v>
                </c:pt>
              </c:numCache>
            </c:numRef>
          </c:val>
          <c:extLst>
            <c:ext xmlns:c16="http://schemas.microsoft.com/office/drawing/2014/chart" uri="{C3380CC4-5D6E-409C-BE32-E72D297353CC}">
              <c16:uniqueId val="{00000004-84BD-C54A-A574-135FBDFFE4A0}"/>
            </c:ext>
          </c:extLst>
        </c:ser>
        <c:ser>
          <c:idx val="2"/>
          <c:order val="2"/>
          <c:tx>
            <c:strRef>
              <c:f>Sheet1!$D$1</c:f>
              <c:strCache>
                <c:ptCount val="1"/>
                <c:pt idx="0">
                  <c:v>Don't know</c:v>
                </c:pt>
              </c:strCache>
            </c:strRef>
          </c:tx>
          <c:spPr>
            <a:pattFill prst="ltDnDiag">
              <a:fgClr>
                <a:sysClr val="window" lastClr="FFFFFF">
                  <a:lumMod val="75000"/>
                </a:sysClr>
              </a:fgClr>
              <a:bgClr>
                <a:sysClr val="window" lastClr="FFFFFF"/>
              </a:bgClr>
            </a:pattFill>
            <a:ln>
              <a:solidFill>
                <a:sysClr val="window" lastClr="FFFFFF">
                  <a:lumMod val="85000"/>
                </a:sysClr>
              </a:solidFill>
            </a:ln>
          </c:spPr>
          <c:invertIfNegative val="0"/>
          <c:dLbls>
            <c:dLbl>
              <c:idx val="0"/>
              <c:layout>
                <c:manualLayout>
                  <c:x val="6.944444444444444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BD-C54A-A574-135FBDFFE4A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Criminal Law (n=106)</c:v>
                </c:pt>
                <c:pt idx="1">
                  <c:v>Civil Law (n=85)</c:v>
                </c:pt>
                <c:pt idx="2">
                  <c:v>Family Law (n=104)</c:v>
                </c:pt>
              </c:strCache>
            </c:strRef>
          </c:cat>
          <c:val>
            <c:numRef>
              <c:f>Sheet1!$D$2:$D$4</c:f>
              <c:numCache>
                <c:formatCode>0%</c:formatCode>
                <c:ptCount val="3"/>
                <c:pt idx="0">
                  <c:v>0.17425525960875018</c:v>
                </c:pt>
                <c:pt idx="1">
                  <c:v>0.12210754784569454</c:v>
                </c:pt>
                <c:pt idx="2">
                  <c:v>0.12647750923352355</c:v>
                </c:pt>
              </c:numCache>
            </c:numRef>
          </c:val>
          <c:extLst>
            <c:ext xmlns:c16="http://schemas.microsoft.com/office/drawing/2014/chart" uri="{C3380CC4-5D6E-409C-BE32-E72D297353CC}">
              <c16:uniqueId val="{00000006-84BD-C54A-A574-135FBDFFE4A0}"/>
            </c:ext>
          </c:extLst>
        </c:ser>
        <c:dLbls>
          <c:showLegendKey val="0"/>
          <c:showVal val="0"/>
          <c:showCatName val="0"/>
          <c:showSerName val="0"/>
          <c:showPercent val="0"/>
          <c:showBubbleSize val="0"/>
        </c:dLbls>
        <c:gapWidth val="40"/>
        <c:overlap val="100"/>
        <c:axId val="238921512"/>
        <c:axId val="238921904"/>
      </c:barChart>
      <c:catAx>
        <c:axId val="238921512"/>
        <c:scaling>
          <c:orientation val="minMax"/>
        </c:scaling>
        <c:delete val="0"/>
        <c:axPos val="l"/>
        <c:numFmt formatCode="General" sourceLinked="0"/>
        <c:majorTickMark val="out"/>
        <c:minorTickMark val="none"/>
        <c:tickLblPos val="nextTo"/>
        <c:spPr>
          <a:ln>
            <a:noFill/>
          </a:ln>
        </c:spPr>
        <c:crossAx val="238921904"/>
        <c:crosses val="autoZero"/>
        <c:auto val="1"/>
        <c:lblAlgn val="ctr"/>
        <c:lblOffset val="100"/>
        <c:noMultiLvlLbl val="0"/>
      </c:catAx>
      <c:valAx>
        <c:axId val="238921904"/>
        <c:scaling>
          <c:orientation val="minMax"/>
          <c:max val="1.2"/>
          <c:min val="0"/>
        </c:scaling>
        <c:delete val="1"/>
        <c:axPos val="b"/>
        <c:numFmt formatCode="0%" sourceLinked="1"/>
        <c:majorTickMark val="out"/>
        <c:minorTickMark val="none"/>
        <c:tickLblPos val="none"/>
        <c:crossAx val="238921512"/>
        <c:crosses val="autoZero"/>
        <c:crossBetween val="between"/>
      </c:valAx>
    </c:plotArea>
    <c:legend>
      <c:legendPos val="b"/>
      <c:layout>
        <c:manualLayout>
          <c:xMode val="edge"/>
          <c:yMode val="edge"/>
          <c:x val="0.29510866213757875"/>
          <c:y val="0.89181288362576727"/>
          <c:w val="0.56341819377781432"/>
          <c:h val="0.10818713812812279"/>
        </c:manualLayout>
      </c:layout>
      <c:overlay val="0"/>
    </c:legend>
    <c:plotVisOnly val="1"/>
    <c:dispBlanksAs val="gap"/>
    <c:showDLblsOverMax val="0"/>
  </c:chart>
  <c:spPr>
    <a:ln>
      <a:noFill/>
    </a:ln>
  </c:spPr>
  <c:txPr>
    <a:bodyPr/>
    <a:lstStyle/>
    <a:p>
      <a:pPr>
        <a:defRPr sz="1200">
          <a:solidFill>
            <a:schemeClr val="tx1"/>
          </a:solidFill>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93821084864391"/>
          <c:y val="6.1848786492129885E-3"/>
          <c:w val="0.79070993729950423"/>
          <c:h val="0.75908431116553288"/>
        </c:manualLayout>
      </c:layout>
      <c:barChart>
        <c:barDir val="bar"/>
        <c:grouping val="percentStacked"/>
        <c:varyColors val="0"/>
        <c:ser>
          <c:idx val="0"/>
          <c:order val="0"/>
          <c:tx>
            <c:strRef>
              <c:f>Sheet1!$B$1</c:f>
              <c:strCache>
                <c:ptCount val="1"/>
                <c:pt idx="0">
                  <c:v>Strongly Agree</c:v>
                </c:pt>
              </c:strCache>
            </c:strRef>
          </c:tx>
          <c:spPr>
            <a:solidFill>
              <a:schemeClr val="accent6"/>
            </a:solidFill>
            <a:ln>
              <a:solidFill>
                <a:schemeClr val="accent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2012 (n=98)</c:v>
                </c:pt>
                <c:pt idx="1">
                  <c:v>2013 (n=95)</c:v>
                </c:pt>
                <c:pt idx="2">
                  <c:v>2015 (n=117)</c:v>
                </c:pt>
              </c:strCache>
            </c:strRef>
          </c:cat>
          <c:val>
            <c:numRef>
              <c:f>Sheet1!$B$2:$B$4</c:f>
              <c:numCache>
                <c:formatCode>0%</c:formatCode>
                <c:ptCount val="3"/>
                <c:pt idx="0">
                  <c:v>0.23</c:v>
                </c:pt>
                <c:pt idx="1">
                  <c:v>0.37894736842105259</c:v>
                </c:pt>
                <c:pt idx="2">
                  <c:v>0.50427350427350426</c:v>
                </c:pt>
              </c:numCache>
            </c:numRef>
          </c:val>
          <c:extLst>
            <c:ext xmlns:c16="http://schemas.microsoft.com/office/drawing/2014/chart" uri="{C3380CC4-5D6E-409C-BE32-E72D297353CC}">
              <c16:uniqueId val="{00000000-ED11-CD40-A0B2-9A76EF67AE38}"/>
            </c:ext>
          </c:extLst>
        </c:ser>
        <c:ser>
          <c:idx val="1"/>
          <c:order val="1"/>
          <c:tx>
            <c:strRef>
              <c:f>Sheet1!$C$1</c:f>
              <c:strCache>
                <c:ptCount val="1"/>
                <c:pt idx="0">
                  <c:v>Agree</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2012 (n=98)</c:v>
                </c:pt>
                <c:pt idx="1">
                  <c:v>2013 (n=95)</c:v>
                </c:pt>
                <c:pt idx="2">
                  <c:v>2015 (n=117)</c:v>
                </c:pt>
              </c:strCache>
            </c:strRef>
          </c:cat>
          <c:val>
            <c:numRef>
              <c:f>Sheet1!$C$2:$C$4</c:f>
              <c:numCache>
                <c:formatCode>0%</c:formatCode>
                <c:ptCount val="3"/>
                <c:pt idx="0">
                  <c:v>0.59</c:v>
                </c:pt>
                <c:pt idx="1">
                  <c:v>0.41052631578947368</c:v>
                </c:pt>
                <c:pt idx="2">
                  <c:v>0.25641025641025644</c:v>
                </c:pt>
              </c:numCache>
            </c:numRef>
          </c:val>
          <c:extLst>
            <c:ext xmlns:c16="http://schemas.microsoft.com/office/drawing/2014/chart" uri="{C3380CC4-5D6E-409C-BE32-E72D297353CC}">
              <c16:uniqueId val="{00000001-ED11-CD40-A0B2-9A76EF67AE38}"/>
            </c:ext>
          </c:extLst>
        </c:ser>
        <c:ser>
          <c:idx val="2"/>
          <c:order val="2"/>
          <c:tx>
            <c:strRef>
              <c:f>Sheet1!$D$1</c:f>
              <c:strCache>
                <c:ptCount val="1"/>
                <c:pt idx="0">
                  <c:v>Neither agree nor disagree</c:v>
                </c:pt>
              </c:strCache>
            </c:strRef>
          </c:tx>
          <c:spPr>
            <a:solidFill>
              <a:schemeClr val="bg1">
                <a:lumMod val="75000"/>
              </a:schemeClr>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2012 (n=98)</c:v>
                </c:pt>
                <c:pt idx="1">
                  <c:v>2013 (n=95)</c:v>
                </c:pt>
                <c:pt idx="2">
                  <c:v>2015 (n=117)</c:v>
                </c:pt>
              </c:strCache>
            </c:strRef>
          </c:cat>
          <c:val>
            <c:numRef>
              <c:f>Sheet1!$D$2:$D$4</c:f>
              <c:numCache>
                <c:formatCode>0%</c:formatCode>
                <c:ptCount val="3"/>
                <c:pt idx="0">
                  <c:v>0.03</c:v>
                </c:pt>
                <c:pt idx="1">
                  <c:v>7.3684210526315783E-2</c:v>
                </c:pt>
                <c:pt idx="2">
                  <c:v>7.6923076923076927E-2</c:v>
                </c:pt>
              </c:numCache>
            </c:numRef>
          </c:val>
          <c:extLst>
            <c:ext xmlns:c16="http://schemas.microsoft.com/office/drawing/2014/chart" uri="{C3380CC4-5D6E-409C-BE32-E72D297353CC}">
              <c16:uniqueId val="{00000002-ED11-CD40-A0B2-9A76EF67AE38}"/>
            </c:ext>
          </c:extLst>
        </c:ser>
        <c:ser>
          <c:idx val="3"/>
          <c:order val="3"/>
          <c:tx>
            <c:strRef>
              <c:f>Sheet1!$E$1</c:f>
              <c:strCache>
                <c:ptCount val="1"/>
                <c:pt idx="0">
                  <c:v>Disagree</c:v>
                </c:pt>
              </c:strCache>
            </c:strRef>
          </c:tx>
          <c:spPr>
            <a:solidFill>
              <a:schemeClr val="accent5">
                <a:lumMod val="40000"/>
                <a:lumOff val="60000"/>
              </a:schemeClr>
            </a:solidFill>
            <a:ln>
              <a:solidFill>
                <a:schemeClr val="accent5">
                  <a:lumMod val="40000"/>
                  <a:lumOff val="60000"/>
                </a:schemeClr>
              </a:solidFill>
            </a:ln>
          </c:spPr>
          <c:invertIfNegative val="0"/>
          <c:dLbls>
            <c:dLbl>
              <c:idx val="13"/>
              <c:layout>
                <c:manualLayout>
                  <c:x val="0"/>
                  <c:y val="-1.1618439469760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11-CD40-A0B2-9A76EF67AE3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2012 (n=98)</c:v>
                </c:pt>
                <c:pt idx="1">
                  <c:v>2013 (n=95)</c:v>
                </c:pt>
                <c:pt idx="2">
                  <c:v>2015 (n=117)</c:v>
                </c:pt>
              </c:strCache>
            </c:strRef>
          </c:cat>
          <c:val>
            <c:numRef>
              <c:f>Sheet1!$E$2:$E$4</c:f>
              <c:numCache>
                <c:formatCode>0%</c:formatCode>
                <c:ptCount val="3"/>
                <c:pt idx="0">
                  <c:v>0.05</c:v>
                </c:pt>
                <c:pt idx="1">
                  <c:v>8.4210526315789472E-2</c:v>
                </c:pt>
                <c:pt idx="2">
                  <c:v>1.7094017094017092E-2</c:v>
                </c:pt>
              </c:numCache>
            </c:numRef>
          </c:val>
          <c:extLst>
            <c:ext xmlns:c16="http://schemas.microsoft.com/office/drawing/2014/chart" uri="{C3380CC4-5D6E-409C-BE32-E72D297353CC}">
              <c16:uniqueId val="{00000004-ED11-CD40-A0B2-9A76EF67AE38}"/>
            </c:ext>
          </c:extLst>
        </c:ser>
        <c:ser>
          <c:idx val="4"/>
          <c:order val="4"/>
          <c:tx>
            <c:strRef>
              <c:f>Sheet1!$F$1</c:f>
              <c:strCache>
                <c:ptCount val="1"/>
                <c:pt idx="0">
                  <c:v>Strongly Disagree</c:v>
                </c:pt>
              </c:strCache>
            </c:strRef>
          </c:tx>
          <c:spPr>
            <a:solidFill>
              <a:schemeClr val="accent5"/>
            </a:solidFill>
            <a:ln>
              <a:solidFill>
                <a:schemeClr val="accent5"/>
              </a:solidFill>
            </a:ln>
          </c:spPr>
          <c:invertIfNegative val="0"/>
          <c:dLbls>
            <c:dLbl>
              <c:idx val="6"/>
              <c:layout>
                <c:manualLayout>
                  <c:x val="0"/>
                  <c:y val="-9.95866240265152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11-CD40-A0B2-9A76EF67AE38}"/>
                </c:ext>
              </c:extLst>
            </c:dLbl>
            <c:dLbl>
              <c:idx val="8"/>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11-CD40-A0B2-9A76EF67AE38}"/>
                </c:ext>
              </c:extLst>
            </c:dLbl>
            <c:dLbl>
              <c:idx val="11"/>
              <c:layout>
                <c:manualLayout>
                  <c:x val="0"/>
                  <c:y val="-1.3278216536868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11-CD40-A0B2-9A76EF67AE38}"/>
                </c:ext>
              </c:extLst>
            </c:dLbl>
            <c:dLbl>
              <c:idx val="12"/>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D11-CD40-A0B2-9A76EF67AE3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2012 (n=98)</c:v>
                </c:pt>
                <c:pt idx="1">
                  <c:v>2013 (n=95)</c:v>
                </c:pt>
                <c:pt idx="2">
                  <c:v>2015 (n=117)</c:v>
                </c:pt>
              </c:strCache>
            </c:strRef>
          </c:cat>
          <c:val>
            <c:numRef>
              <c:f>Sheet1!$F$2:$F$4</c:f>
              <c:numCache>
                <c:formatCode>0%</c:formatCode>
                <c:ptCount val="3"/>
                <c:pt idx="0">
                  <c:v>0.02</c:v>
                </c:pt>
                <c:pt idx="1">
                  <c:v>3.1578947368421054E-2</c:v>
                </c:pt>
                <c:pt idx="2">
                  <c:v>0.10256410256410257</c:v>
                </c:pt>
              </c:numCache>
            </c:numRef>
          </c:val>
          <c:extLst>
            <c:ext xmlns:c16="http://schemas.microsoft.com/office/drawing/2014/chart" uri="{C3380CC4-5D6E-409C-BE32-E72D297353CC}">
              <c16:uniqueId val="{00000009-ED11-CD40-A0B2-9A76EF67AE38}"/>
            </c:ext>
          </c:extLst>
        </c:ser>
        <c:ser>
          <c:idx val="5"/>
          <c:order val="5"/>
          <c:tx>
            <c:strRef>
              <c:f>Sheet1!$G$1</c:f>
              <c:strCache>
                <c:ptCount val="1"/>
                <c:pt idx="0">
                  <c:v>N/A-D/K</c:v>
                </c:pt>
              </c:strCache>
            </c:strRef>
          </c:tx>
          <c:spPr>
            <a:pattFill prst="dkDnDiag">
              <a:fgClr>
                <a:schemeClr val="bg1">
                  <a:lumMod val="85000"/>
                </a:schemeClr>
              </a:fgClr>
              <a:bgClr>
                <a:schemeClr val="bg1"/>
              </a:bgClr>
            </a:pattFill>
            <a:ln>
              <a:solidFill>
                <a:schemeClr val="bg1">
                  <a:lumMod val="85000"/>
                </a:schemeClr>
              </a:solidFill>
            </a:ln>
          </c:spPr>
          <c:invertIfNegative val="0"/>
          <c:dLbls>
            <c:dLbl>
              <c:idx val="1"/>
              <c:layout>
                <c:manualLayout>
                  <c:x val="4.62962962962962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11-CD40-A0B2-9A76EF67AE38}"/>
                </c:ext>
              </c:extLst>
            </c:dLbl>
            <c:dLbl>
              <c:idx val="13"/>
              <c:layout>
                <c:manualLayout>
                  <c:x val="9.2592592592592813E-3"/>
                  <c:y val="-1.65977706710857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11-CD40-A0B2-9A76EF67AE3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2012 (n=98)</c:v>
                </c:pt>
                <c:pt idx="1">
                  <c:v>2013 (n=95)</c:v>
                </c:pt>
                <c:pt idx="2">
                  <c:v>2015 (n=117)</c:v>
                </c:pt>
              </c:strCache>
            </c:strRef>
          </c:cat>
          <c:val>
            <c:numRef>
              <c:f>Sheet1!$G$2:$G$4</c:f>
              <c:numCache>
                <c:formatCode>0%</c:formatCode>
                <c:ptCount val="3"/>
                <c:pt idx="0">
                  <c:v>7.0000000000000007E-2</c:v>
                </c:pt>
                <c:pt idx="1">
                  <c:v>2.1052631578947368E-2</c:v>
                </c:pt>
                <c:pt idx="2">
                  <c:v>4.2735042735042736E-2</c:v>
                </c:pt>
              </c:numCache>
            </c:numRef>
          </c:val>
          <c:extLst>
            <c:ext xmlns:c16="http://schemas.microsoft.com/office/drawing/2014/chart" uri="{C3380CC4-5D6E-409C-BE32-E72D297353CC}">
              <c16:uniqueId val="{0000000C-ED11-CD40-A0B2-9A76EF67AE38}"/>
            </c:ext>
          </c:extLst>
        </c:ser>
        <c:dLbls>
          <c:showLegendKey val="0"/>
          <c:showVal val="0"/>
          <c:showCatName val="0"/>
          <c:showSerName val="0"/>
          <c:showPercent val="0"/>
          <c:showBubbleSize val="0"/>
        </c:dLbls>
        <c:gapWidth val="40"/>
        <c:overlap val="100"/>
        <c:axId val="238922688"/>
        <c:axId val="238939640"/>
      </c:barChart>
      <c:catAx>
        <c:axId val="238922688"/>
        <c:scaling>
          <c:orientation val="minMax"/>
        </c:scaling>
        <c:delete val="0"/>
        <c:axPos val="l"/>
        <c:numFmt formatCode="General" sourceLinked="0"/>
        <c:majorTickMark val="out"/>
        <c:minorTickMark val="none"/>
        <c:tickLblPos val="nextTo"/>
        <c:crossAx val="238939640"/>
        <c:crosses val="autoZero"/>
        <c:auto val="1"/>
        <c:lblAlgn val="ctr"/>
        <c:lblOffset val="100"/>
        <c:noMultiLvlLbl val="0"/>
      </c:catAx>
      <c:valAx>
        <c:axId val="238939640"/>
        <c:scaling>
          <c:orientation val="minMax"/>
        </c:scaling>
        <c:delete val="1"/>
        <c:axPos val="b"/>
        <c:numFmt formatCode="0%" sourceLinked="1"/>
        <c:majorTickMark val="out"/>
        <c:minorTickMark val="none"/>
        <c:tickLblPos val="none"/>
        <c:crossAx val="238922688"/>
        <c:crosses val="autoZero"/>
        <c:crossBetween val="between"/>
      </c:valAx>
    </c:plotArea>
    <c:legend>
      <c:legendPos val="b"/>
      <c:layout>
        <c:manualLayout>
          <c:xMode val="edge"/>
          <c:yMode val="edge"/>
          <c:x val="0"/>
          <c:y val="0.83696164845066012"/>
          <c:w val="1"/>
          <c:h val="0.15425862811924632"/>
        </c:manualLayout>
      </c:layout>
      <c:overlay val="0"/>
    </c:legend>
    <c:plotVisOnly val="1"/>
    <c:dispBlanksAs val="gap"/>
    <c:showDLblsOverMax val="0"/>
  </c:chart>
  <c:spPr>
    <a:ln>
      <a:noFill/>
    </a:ln>
  </c:spPr>
  <c:txPr>
    <a:bodyPr/>
    <a:lstStyle/>
    <a:p>
      <a:pPr>
        <a:defRPr sz="1100">
          <a:solidFill>
            <a:schemeClr val="tx1"/>
          </a:solidFill>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993766404199464E-2"/>
          <c:y val="6.1848786492129885E-3"/>
          <c:w val="0.96200623359580051"/>
          <c:h val="0.85481040612059067"/>
        </c:manualLayout>
      </c:layout>
      <c:barChart>
        <c:barDir val="bar"/>
        <c:grouping val="percentStacked"/>
        <c:varyColors val="0"/>
        <c:ser>
          <c:idx val="0"/>
          <c:order val="0"/>
          <c:tx>
            <c:strRef>
              <c:f>Sheet1!$B$1</c:f>
              <c:strCache>
                <c:ptCount val="1"/>
                <c:pt idx="0">
                  <c:v>Yes</c:v>
                </c:pt>
              </c:strCache>
            </c:strRef>
          </c:tx>
          <c:spPr>
            <a:solidFill>
              <a:srgbClr val="50C9B5"/>
            </a:solidFill>
            <a:ln>
              <a:solidFill>
                <a:srgbClr val="50C9B5"/>
              </a:solidFill>
            </a:ln>
          </c:spPr>
          <c:invertIfNegative val="0"/>
          <c:dPt>
            <c:idx val="0"/>
            <c:invertIfNegative val="0"/>
            <c:bubble3D val="0"/>
            <c:extLst>
              <c:ext xmlns:c16="http://schemas.microsoft.com/office/drawing/2014/chart" uri="{C3380CC4-5D6E-409C-BE32-E72D297353CC}">
                <c16:uniqueId val="{00000000-9955-5743-AB97-819CEDC1F84B}"/>
              </c:ext>
            </c:extLst>
          </c:dPt>
          <c:dPt>
            <c:idx val="1"/>
            <c:invertIfNegative val="0"/>
            <c:bubble3D val="0"/>
            <c:extLst>
              <c:ext xmlns:c16="http://schemas.microsoft.com/office/drawing/2014/chart" uri="{C3380CC4-5D6E-409C-BE32-E72D297353CC}">
                <c16:uniqueId val="{00000001-9955-5743-AB97-819CEDC1F84B}"/>
              </c:ext>
            </c:extLst>
          </c:dPt>
          <c:dPt>
            <c:idx val="2"/>
            <c:invertIfNegative val="0"/>
            <c:bubble3D val="0"/>
            <c:extLst>
              <c:ext xmlns:c16="http://schemas.microsoft.com/office/drawing/2014/chart" uri="{C3380CC4-5D6E-409C-BE32-E72D297353CC}">
                <c16:uniqueId val="{00000002-9955-5743-AB97-819CEDC1F84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0.81578947368421051</c:v>
                </c:pt>
              </c:numCache>
            </c:numRef>
          </c:val>
          <c:extLst>
            <c:ext xmlns:c16="http://schemas.microsoft.com/office/drawing/2014/chart" uri="{C3380CC4-5D6E-409C-BE32-E72D297353CC}">
              <c16:uniqueId val="{00000003-9955-5743-AB97-819CEDC1F84B}"/>
            </c:ext>
          </c:extLst>
        </c:ser>
        <c:ser>
          <c:idx val="1"/>
          <c:order val="1"/>
          <c:tx>
            <c:strRef>
              <c:f>Sheet1!$C$1</c:f>
              <c:strCache>
                <c:ptCount val="1"/>
                <c:pt idx="0">
                  <c:v>No</c:v>
                </c:pt>
              </c:strCache>
            </c:strRef>
          </c:tx>
          <c:spPr>
            <a:solidFill>
              <a:srgbClr val="EC4371"/>
            </a:solidFill>
            <a:ln>
              <a:solidFill>
                <a:srgbClr val="EC437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0.15789473684210525</c:v>
                </c:pt>
              </c:numCache>
            </c:numRef>
          </c:val>
          <c:extLst>
            <c:ext xmlns:c16="http://schemas.microsoft.com/office/drawing/2014/chart" uri="{C3380CC4-5D6E-409C-BE32-E72D297353CC}">
              <c16:uniqueId val="{00000004-9955-5743-AB97-819CEDC1F84B}"/>
            </c:ext>
          </c:extLst>
        </c:ser>
        <c:ser>
          <c:idx val="2"/>
          <c:order val="2"/>
          <c:tx>
            <c:strRef>
              <c:f>Sheet1!$D$1</c:f>
              <c:strCache>
                <c:ptCount val="1"/>
                <c:pt idx="0">
                  <c:v>Can't remember / Don't know</c:v>
                </c:pt>
              </c:strCache>
            </c:strRef>
          </c:tx>
          <c:spPr>
            <a:pattFill prst="ltDnDiag">
              <a:fgClr>
                <a:sysClr val="window" lastClr="FFFFFF">
                  <a:lumMod val="75000"/>
                </a:sysClr>
              </a:fgClr>
              <a:bgClr>
                <a:sysClr val="window" lastClr="FFFFFF"/>
              </a:bgClr>
            </a:pattFill>
            <a:ln>
              <a:solidFill>
                <a:sysClr val="window" lastClr="FFFFFF">
                  <a:lumMod val="85000"/>
                </a:sysClr>
              </a:solidFill>
            </a:ln>
          </c:spPr>
          <c:invertIfNegative val="0"/>
          <c:dLbls>
            <c:dLbl>
              <c:idx val="0"/>
              <c:layout>
                <c:manualLayout>
                  <c:x val="6.944444444444444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55-5743-AB97-819CEDC1F8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2.6315789473684213E-2</c:v>
                </c:pt>
              </c:numCache>
            </c:numRef>
          </c:val>
          <c:extLst>
            <c:ext xmlns:c16="http://schemas.microsoft.com/office/drawing/2014/chart" uri="{C3380CC4-5D6E-409C-BE32-E72D297353CC}">
              <c16:uniqueId val="{00000006-9955-5743-AB97-819CEDC1F84B}"/>
            </c:ext>
          </c:extLst>
        </c:ser>
        <c:dLbls>
          <c:showLegendKey val="0"/>
          <c:showVal val="0"/>
          <c:showCatName val="0"/>
          <c:showSerName val="0"/>
          <c:showPercent val="0"/>
          <c:showBubbleSize val="0"/>
        </c:dLbls>
        <c:gapWidth val="40"/>
        <c:overlap val="100"/>
        <c:axId val="238940424"/>
        <c:axId val="238940816"/>
      </c:barChart>
      <c:catAx>
        <c:axId val="238940424"/>
        <c:scaling>
          <c:orientation val="minMax"/>
        </c:scaling>
        <c:delete val="0"/>
        <c:axPos val="l"/>
        <c:numFmt formatCode="General" sourceLinked="1"/>
        <c:majorTickMark val="out"/>
        <c:minorTickMark val="none"/>
        <c:tickLblPos val="nextTo"/>
        <c:spPr>
          <a:ln>
            <a:noFill/>
          </a:ln>
        </c:spPr>
        <c:crossAx val="238940816"/>
        <c:crosses val="autoZero"/>
        <c:auto val="1"/>
        <c:lblAlgn val="ctr"/>
        <c:lblOffset val="100"/>
        <c:noMultiLvlLbl val="0"/>
      </c:catAx>
      <c:valAx>
        <c:axId val="238940816"/>
        <c:scaling>
          <c:orientation val="minMax"/>
          <c:max val="1.2"/>
          <c:min val="0"/>
        </c:scaling>
        <c:delete val="1"/>
        <c:axPos val="b"/>
        <c:numFmt formatCode="0%" sourceLinked="1"/>
        <c:majorTickMark val="out"/>
        <c:minorTickMark val="none"/>
        <c:tickLblPos val="none"/>
        <c:crossAx val="238940424"/>
        <c:crosses val="autoZero"/>
        <c:crossBetween val="between"/>
      </c:valAx>
    </c:plotArea>
    <c:legend>
      <c:legendPos val="b"/>
      <c:layout>
        <c:manualLayout>
          <c:xMode val="edge"/>
          <c:yMode val="edge"/>
          <c:x val="0.19229913969087198"/>
          <c:y val="0.89181330227612221"/>
          <c:w val="0.51817931612715074"/>
          <c:h val="0.10818713812812279"/>
        </c:manualLayout>
      </c:layout>
      <c:overlay val="0"/>
    </c:legend>
    <c:plotVisOnly val="1"/>
    <c:dispBlanksAs val="gap"/>
    <c:showDLblsOverMax val="0"/>
  </c:chart>
  <c:spPr>
    <a:ln>
      <a:noFill/>
    </a:ln>
  </c:spPr>
  <c:txPr>
    <a:bodyPr/>
    <a:lstStyle/>
    <a:p>
      <a:pPr>
        <a:defRPr sz="1000">
          <a:solidFill>
            <a:schemeClr val="tx1"/>
          </a:solidFill>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620151647710701E-2"/>
          <c:y val="6.1848786492129885E-3"/>
          <c:w val="0.78297244094488194"/>
          <c:h val="0.62854439862574063"/>
        </c:manualLayout>
      </c:layout>
      <c:barChart>
        <c:barDir val="bar"/>
        <c:grouping val="percentStacked"/>
        <c:varyColors val="0"/>
        <c:ser>
          <c:idx val="0"/>
          <c:order val="0"/>
          <c:tx>
            <c:strRef>
              <c:f>Sheet1!$B$1</c:f>
              <c:strCache>
                <c:ptCount val="1"/>
                <c:pt idx="0">
                  <c:v>Helped a lot</c:v>
                </c:pt>
              </c:strCache>
            </c:strRef>
          </c:tx>
          <c:spPr>
            <a:solidFill>
              <a:schemeClr val="accent6"/>
            </a:solidFill>
            <a:ln>
              <a:solidFill>
                <a:schemeClr val="accent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0.54838709677419351</c:v>
                </c:pt>
              </c:numCache>
            </c:numRef>
          </c:val>
          <c:extLst>
            <c:ext xmlns:c16="http://schemas.microsoft.com/office/drawing/2014/chart" uri="{C3380CC4-5D6E-409C-BE32-E72D297353CC}">
              <c16:uniqueId val="{00000000-00F1-A44E-A5E7-E0D90C975096}"/>
            </c:ext>
          </c:extLst>
        </c:ser>
        <c:ser>
          <c:idx val="1"/>
          <c:order val="1"/>
          <c:tx>
            <c:strRef>
              <c:f>Sheet1!$C$1</c:f>
              <c:strCache>
                <c:ptCount val="1"/>
                <c:pt idx="0">
                  <c:v>Helped a little</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0.29032258064516125</c:v>
                </c:pt>
              </c:numCache>
            </c:numRef>
          </c:val>
          <c:extLst>
            <c:ext xmlns:c16="http://schemas.microsoft.com/office/drawing/2014/chart" uri="{C3380CC4-5D6E-409C-BE32-E72D297353CC}">
              <c16:uniqueId val="{00000001-00F1-A44E-A5E7-E0D90C975096}"/>
            </c:ext>
          </c:extLst>
        </c:ser>
        <c:ser>
          <c:idx val="2"/>
          <c:order val="2"/>
          <c:tx>
            <c:strRef>
              <c:f>Sheet1!$D$1</c:f>
              <c:strCache>
                <c:ptCount val="1"/>
                <c:pt idx="0">
                  <c:v>Didn't make any difference</c:v>
                </c:pt>
              </c:strCache>
            </c:strRef>
          </c:tx>
          <c:spPr>
            <a:solidFill>
              <a:schemeClr val="bg1">
                <a:lumMod val="75000"/>
              </a:schemeClr>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0.12903225806451613</c:v>
                </c:pt>
              </c:numCache>
            </c:numRef>
          </c:val>
          <c:extLst>
            <c:ext xmlns:c16="http://schemas.microsoft.com/office/drawing/2014/chart" uri="{C3380CC4-5D6E-409C-BE32-E72D297353CC}">
              <c16:uniqueId val="{00000002-00F1-A44E-A5E7-E0D90C975096}"/>
            </c:ext>
          </c:extLst>
        </c:ser>
        <c:ser>
          <c:idx val="3"/>
          <c:order val="3"/>
          <c:tx>
            <c:strRef>
              <c:f>Sheet1!$E$1</c:f>
              <c:strCache>
                <c:ptCount val="1"/>
                <c:pt idx="0">
                  <c:v>Made the problem a little worse</c:v>
                </c:pt>
              </c:strCache>
            </c:strRef>
          </c:tx>
          <c:spPr>
            <a:solidFill>
              <a:schemeClr val="accent5">
                <a:lumMod val="40000"/>
                <a:lumOff val="60000"/>
              </a:schemeClr>
            </a:solidFill>
            <a:ln>
              <a:solidFill>
                <a:schemeClr val="accent5">
                  <a:lumMod val="40000"/>
                  <a:lumOff val="6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1.6129032258064516E-2</c:v>
                </c:pt>
              </c:numCache>
            </c:numRef>
          </c:val>
          <c:extLst>
            <c:ext xmlns:c16="http://schemas.microsoft.com/office/drawing/2014/chart" uri="{C3380CC4-5D6E-409C-BE32-E72D297353CC}">
              <c16:uniqueId val="{00000003-00F1-A44E-A5E7-E0D90C975096}"/>
            </c:ext>
          </c:extLst>
        </c:ser>
        <c:ser>
          <c:idx val="4"/>
          <c:order val="4"/>
          <c:tx>
            <c:strRef>
              <c:f>Sheet1!$F$1</c:f>
              <c:strCache>
                <c:ptCount val="1"/>
                <c:pt idx="0">
                  <c:v>Made the problem a  lot worse</c:v>
                </c:pt>
              </c:strCache>
            </c:strRef>
          </c:tx>
          <c:spPr>
            <a:solidFill>
              <a:schemeClr val="accent5"/>
            </a:solidFill>
            <a:ln>
              <a:solidFill>
                <a:schemeClr val="accent5"/>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00F1-A44E-A5E7-E0D90C975096}"/>
                </c:ext>
              </c:extLst>
            </c:dLbl>
            <c:dLbl>
              <c:idx val="6"/>
              <c:layout>
                <c:manualLayout>
                  <c:x val="0"/>
                  <c:y val="-9.95866240265152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F1-A44E-A5E7-E0D90C975096}"/>
                </c:ext>
              </c:extLst>
            </c:dLbl>
            <c:dLbl>
              <c:idx val="8"/>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F1-A44E-A5E7-E0D90C975096}"/>
                </c:ext>
              </c:extLst>
            </c:dLbl>
            <c:dLbl>
              <c:idx val="11"/>
              <c:layout>
                <c:manualLayout>
                  <c:x val="0"/>
                  <c:y val="-1.3278216536868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F1-A44E-A5E7-E0D90C975096}"/>
                </c:ext>
              </c:extLst>
            </c:dLbl>
            <c:dLbl>
              <c:idx val="12"/>
              <c:layout>
                <c:manualLayout>
                  <c:x val="0"/>
                  <c:y val="-9.9586624026514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F1-A44E-A5E7-E0D90C97509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0%</c:formatCode>
                <c:ptCount val="1"/>
                <c:pt idx="0">
                  <c:v>0</c:v>
                </c:pt>
              </c:numCache>
            </c:numRef>
          </c:val>
          <c:extLst>
            <c:ext xmlns:c16="http://schemas.microsoft.com/office/drawing/2014/chart" uri="{C3380CC4-5D6E-409C-BE32-E72D297353CC}">
              <c16:uniqueId val="{00000009-00F1-A44E-A5E7-E0D90C975096}"/>
            </c:ext>
          </c:extLst>
        </c:ser>
        <c:ser>
          <c:idx val="5"/>
          <c:order val="5"/>
          <c:tx>
            <c:strRef>
              <c:f>Sheet1!$G$1</c:f>
              <c:strCache>
                <c:ptCount val="1"/>
                <c:pt idx="0">
                  <c:v>Not applicable or don't know</c:v>
                </c:pt>
              </c:strCache>
            </c:strRef>
          </c:tx>
          <c:spPr>
            <a:pattFill prst="dkDnDiag">
              <a:fgClr>
                <a:schemeClr val="bg1">
                  <a:lumMod val="85000"/>
                </a:schemeClr>
              </a:fgClr>
              <a:bgClr>
                <a:schemeClr val="bg1"/>
              </a:bgClr>
            </a:pattFill>
            <a:ln>
              <a:solidFill>
                <a:schemeClr val="bg1">
                  <a:lumMod val="85000"/>
                </a:schemeClr>
              </a:solidFill>
            </a:ln>
          </c:spPr>
          <c:invertIfNegative val="0"/>
          <c:dLbls>
            <c:dLbl>
              <c:idx val="0"/>
              <c:layout>
                <c:manualLayout>
                  <c:x val="1.3888888888888888E-2"/>
                  <c:y val="0"/>
                </c:manualLayout>
              </c:layout>
              <c:spPr/>
              <c:txPr>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F1-A44E-A5E7-E0D90C97509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0%</c:formatCode>
                <c:ptCount val="1"/>
                <c:pt idx="0">
                  <c:v>1.6129032258064516E-2</c:v>
                </c:pt>
              </c:numCache>
            </c:numRef>
          </c:val>
          <c:extLst>
            <c:ext xmlns:c16="http://schemas.microsoft.com/office/drawing/2014/chart" uri="{C3380CC4-5D6E-409C-BE32-E72D297353CC}">
              <c16:uniqueId val="{0000000B-00F1-A44E-A5E7-E0D90C975096}"/>
            </c:ext>
          </c:extLst>
        </c:ser>
        <c:dLbls>
          <c:showLegendKey val="0"/>
          <c:showVal val="0"/>
          <c:showCatName val="0"/>
          <c:showSerName val="0"/>
          <c:showPercent val="0"/>
          <c:showBubbleSize val="0"/>
        </c:dLbls>
        <c:gapWidth val="40"/>
        <c:overlap val="100"/>
        <c:axId val="238941600"/>
        <c:axId val="238941992"/>
      </c:barChart>
      <c:catAx>
        <c:axId val="238941600"/>
        <c:scaling>
          <c:orientation val="minMax"/>
        </c:scaling>
        <c:delete val="1"/>
        <c:axPos val="l"/>
        <c:numFmt formatCode="General" sourceLinked="1"/>
        <c:majorTickMark val="out"/>
        <c:minorTickMark val="none"/>
        <c:tickLblPos val="nextTo"/>
        <c:crossAx val="238941992"/>
        <c:crosses val="autoZero"/>
        <c:auto val="1"/>
        <c:lblAlgn val="ctr"/>
        <c:lblOffset val="100"/>
        <c:noMultiLvlLbl val="0"/>
      </c:catAx>
      <c:valAx>
        <c:axId val="238941992"/>
        <c:scaling>
          <c:orientation val="minMax"/>
        </c:scaling>
        <c:delete val="1"/>
        <c:axPos val="b"/>
        <c:numFmt formatCode="0%" sourceLinked="1"/>
        <c:majorTickMark val="out"/>
        <c:minorTickMark val="none"/>
        <c:tickLblPos val="none"/>
        <c:crossAx val="238941600"/>
        <c:crosses val="autoZero"/>
        <c:crossBetween val="between"/>
      </c:valAx>
    </c:plotArea>
    <c:legend>
      <c:legendPos val="b"/>
      <c:layout>
        <c:manualLayout>
          <c:xMode val="edge"/>
          <c:yMode val="edge"/>
          <c:x val="0"/>
          <c:y val="0.7573596584009088"/>
          <c:w val="1"/>
          <c:h val="0.23386061816899753"/>
        </c:manualLayout>
      </c:layout>
      <c:overlay val="0"/>
    </c:legend>
    <c:plotVisOnly val="1"/>
    <c:dispBlanksAs val="gap"/>
    <c:showDLblsOverMax val="0"/>
  </c:chart>
  <c:spPr>
    <a:ln>
      <a:noFill/>
    </a:ln>
  </c:spPr>
  <c:txPr>
    <a:bodyPr/>
    <a:lstStyle/>
    <a:p>
      <a:pPr>
        <a:defRPr sz="1000">
          <a:solidFill>
            <a:schemeClr val="tx1"/>
          </a:solidFill>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93821084864391"/>
          <c:y val="6.1848786492129885E-3"/>
          <c:w val="0.83006178915135609"/>
          <c:h val="0.99126356900531876"/>
        </c:manualLayout>
      </c:layout>
      <c:barChart>
        <c:barDir val="bar"/>
        <c:grouping val="stacked"/>
        <c:varyColors val="0"/>
        <c:ser>
          <c:idx val="0"/>
          <c:order val="0"/>
          <c:tx>
            <c:strRef>
              <c:f>Sheet1!$B$1</c:f>
              <c:strCache>
                <c:ptCount val="1"/>
                <c:pt idx="0">
                  <c:v>Yes</c:v>
                </c:pt>
              </c:strCache>
            </c:strRef>
          </c:tx>
          <c:spPr>
            <a:solidFill>
              <a:srgbClr val="50C9B5"/>
            </a:solidFill>
            <a:ln>
              <a:solidFill>
                <a:srgbClr val="50C9B5"/>
              </a:solidFill>
            </a:ln>
          </c:spPr>
          <c:invertIfNegative val="0"/>
          <c:dPt>
            <c:idx val="0"/>
            <c:invertIfNegative val="0"/>
            <c:bubble3D val="0"/>
            <c:extLst>
              <c:ext xmlns:c16="http://schemas.microsoft.com/office/drawing/2014/chart" uri="{C3380CC4-5D6E-409C-BE32-E72D297353CC}">
                <c16:uniqueId val="{00000000-A5E2-7342-9C4D-90F2C018558F}"/>
              </c:ext>
            </c:extLst>
          </c:dPt>
          <c:dPt>
            <c:idx val="1"/>
            <c:invertIfNegative val="0"/>
            <c:bubble3D val="0"/>
            <c:extLst>
              <c:ext xmlns:c16="http://schemas.microsoft.com/office/drawing/2014/chart" uri="{C3380CC4-5D6E-409C-BE32-E72D297353CC}">
                <c16:uniqueId val="{00000001-A5E2-7342-9C4D-90F2C018558F}"/>
              </c:ext>
            </c:extLst>
          </c:dPt>
          <c:dPt>
            <c:idx val="2"/>
            <c:invertIfNegative val="0"/>
            <c:bubble3D val="0"/>
            <c:extLst>
              <c:ext xmlns:c16="http://schemas.microsoft.com/office/drawing/2014/chart" uri="{C3380CC4-5D6E-409C-BE32-E72D297353CC}">
                <c16:uniqueId val="{00000002-A5E2-7342-9C4D-90F2C018558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2012 (n=98)</c:v>
                </c:pt>
                <c:pt idx="1">
                  <c:v>2013 (n=95)</c:v>
                </c:pt>
                <c:pt idx="2">
                  <c:v>2015 (n=117)</c:v>
                </c:pt>
              </c:strCache>
            </c:strRef>
          </c:cat>
          <c:val>
            <c:numRef>
              <c:f>Sheet1!$B$2:$B$4</c:f>
              <c:numCache>
                <c:formatCode>0%</c:formatCode>
                <c:ptCount val="3"/>
                <c:pt idx="0">
                  <c:v>0.97</c:v>
                </c:pt>
                <c:pt idx="1">
                  <c:v>0.89473684210526316</c:v>
                </c:pt>
                <c:pt idx="2">
                  <c:v>0.80341880341880345</c:v>
                </c:pt>
              </c:numCache>
            </c:numRef>
          </c:val>
          <c:extLst>
            <c:ext xmlns:c16="http://schemas.microsoft.com/office/drawing/2014/chart" uri="{C3380CC4-5D6E-409C-BE32-E72D297353CC}">
              <c16:uniqueId val="{00000003-A5E2-7342-9C4D-90F2C018558F}"/>
            </c:ext>
          </c:extLst>
        </c:ser>
        <c:dLbls>
          <c:showLegendKey val="0"/>
          <c:showVal val="0"/>
          <c:showCatName val="0"/>
          <c:showSerName val="0"/>
          <c:showPercent val="0"/>
          <c:showBubbleSize val="0"/>
        </c:dLbls>
        <c:gapWidth val="40"/>
        <c:overlap val="100"/>
        <c:axId val="238942776"/>
        <c:axId val="238943168"/>
      </c:barChart>
      <c:catAx>
        <c:axId val="238942776"/>
        <c:scaling>
          <c:orientation val="minMax"/>
        </c:scaling>
        <c:delete val="0"/>
        <c:axPos val="l"/>
        <c:numFmt formatCode="General" sourceLinked="0"/>
        <c:majorTickMark val="out"/>
        <c:minorTickMark val="none"/>
        <c:tickLblPos val="nextTo"/>
        <c:crossAx val="238943168"/>
        <c:crosses val="autoZero"/>
        <c:auto val="1"/>
        <c:lblAlgn val="ctr"/>
        <c:lblOffset val="100"/>
        <c:noMultiLvlLbl val="0"/>
      </c:catAx>
      <c:valAx>
        <c:axId val="238943168"/>
        <c:scaling>
          <c:orientation val="minMax"/>
          <c:max val="1.2"/>
          <c:min val="0"/>
        </c:scaling>
        <c:delete val="1"/>
        <c:axPos val="b"/>
        <c:numFmt formatCode="0%" sourceLinked="1"/>
        <c:majorTickMark val="out"/>
        <c:minorTickMark val="none"/>
        <c:tickLblPos val="none"/>
        <c:crossAx val="238942776"/>
        <c:crosses val="autoZero"/>
        <c:crossBetween val="between"/>
      </c:valAx>
    </c:plotArea>
    <c:plotVisOnly val="1"/>
    <c:dispBlanksAs val="gap"/>
    <c:showDLblsOverMax val="0"/>
  </c:chart>
  <c:spPr>
    <a:ln>
      <a:noFill/>
    </a:ln>
  </c:spPr>
  <c:txPr>
    <a:bodyPr/>
    <a:lstStyle/>
    <a:p>
      <a:pPr>
        <a:defRPr sz="1200">
          <a:solidFill>
            <a:schemeClr val="tx1"/>
          </a:solidFill>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245552639253427"/>
          <c:y val="6.1848786492129885E-3"/>
          <c:w val="0.80513706620005832"/>
          <c:h val="0.73202099737532811"/>
        </c:manualLayout>
      </c:layout>
      <c:barChart>
        <c:barDir val="bar"/>
        <c:grouping val="percentStacked"/>
        <c:varyColors val="0"/>
        <c:ser>
          <c:idx val="0"/>
          <c:order val="0"/>
          <c:tx>
            <c:strRef>
              <c:f>Sheet1!$B$1</c:f>
              <c:strCache>
                <c:ptCount val="1"/>
                <c:pt idx="0">
                  <c:v>Helped a lot</c:v>
                </c:pt>
              </c:strCache>
            </c:strRef>
          </c:tx>
          <c:spPr>
            <a:solidFill>
              <a:schemeClr val="accent6"/>
            </a:solidFill>
            <a:ln>
              <a:solidFill>
                <a:schemeClr val="accent6"/>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2012 (n=98)</c:v>
                </c:pt>
                <c:pt idx="1">
                  <c:v>2013 (n=95)</c:v>
                </c:pt>
                <c:pt idx="2">
                  <c:v>2015 (n=117)</c:v>
                </c:pt>
              </c:strCache>
            </c:strRef>
          </c:cat>
          <c:val>
            <c:numRef>
              <c:f>Sheet1!$B$2:$B$4</c:f>
              <c:numCache>
                <c:formatCode>0%</c:formatCode>
                <c:ptCount val="3"/>
                <c:pt idx="0">
                  <c:v>0.47</c:v>
                </c:pt>
                <c:pt idx="1">
                  <c:v>0.45263157894736844</c:v>
                </c:pt>
                <c:pt idx="2">
                  <c:v>0.47863247863247865</c:v>
                </c:pt>
              </c:numCache>
            </c:numRef>
          </c:val>
          <c:extLst>
            <c:ext xmlns:c16="http://schemas.microsoft.com/office/drawing/2014/chart" uri="{C3380CC4-5D6E-409C-BE32-E72D297353CC}">
              <c16:uniqueId val="{00000000-E9DD-5A4E-89FA-78CE790D3140}"/>
            </c:ext>
          </c:extLst>
        </c:ser>
        <c:ser>
          <c:idx val="1"/>
          <c:order val="1"/>
          <c:tx>
            <c:strRef>
              <c:f>Sheet1!$C$1</c:f>
              <c:strCache>
                <c:ptCount val="1"/>
                <c:pt idx="0">
                  <c:v>Helped a little</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2012 (n=98)</c:v>
                </c:pt>
                <c:pt idx="1">
                  <c:v>2013 (n=95)</c:v>
                </c:pt>
                <c:pt idx="2">
                  <c:v>2015 (n=117)</c:v>
                </c:pt>
              </c:strCache>
            </c:strRef>
          </c:cat>
          <c:val>
            <c:numRef>
              <c:f>Sheet1!$C$2:$C$4</c:f>
              <c:numCache>
                <c:formatCode>0%</c:formatCode>
                <c:ptCount val="3"/>
                <c:pt idx="0">
                  <c:v>0.33</c:v>
                </c:pt>
                <c:pt idx="1">
                  <c:v>0.26315789473684209</c:v>
                </c:pt>
                <c:pt idx="2">
                  <c:v>0.23076923076923075</c:v>
                </c:pt>
              </c:numCache>
            </c:numRef>
          </c:val>
          <c:extLst>
            <c:ext xmlns:c16="http://schemas.microsoft.com/office/drawing/2014/chart" uri="{C3380CC4-5D6E-409C-BE32-E72D297353CC}">
              <c16:uniqueId val="{00000001-E9DD-5A4E-89FA-78CE790D3140}"/>
            </c:ext>
          </c:extLst>
        </c:ser>
        <c:ser>
          <c:idx val="2"/>
          <c:order val="2"/>
          <c:tx>
            <c:strRef>
              <c:f>Sheet1!$D$1</c:f>
              <c:strCache>
                <c:ptCount val="1"/>
                <c:pt idx="0">
                  <c:v>Didn’t make any difference</c:v>
                </c:pt>
              </c:strCache>
            </c:strRef>
          </c:tx>
          <c:spPr>
            <a:solidFill>
              <a:schemeClr val="bg1">
                <a:lumMod val="75000"/>
              </a:schemeClr>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2012 (n=98)</c:v>
                </c:pt>
                <c:pt idx="1">
                  <c:v>2013 (n=95)</c:v>
                </c:pt>
                <c:pt idx="2">
                  <c:v>2015 (n=117)</c:v>
                </c:pt>
              </c:strCache>
            </c:strRef>
          </c:cat>
          <c:val>
            <c:numRef>
              <c:f>Sheet1!$D$2:$D$4</c:f>
              <c:numCache>
                <c:formatCode>0%</c:formatCode>
                <c:ptCount val="3"/>
                <c:pt idx="0">
                  <c:v>0.14000000000000001</c:v>
                </c:pt>
                <c:pt idx="1">
                  <c:v>0.2105263157894737</c:v>
                </c:pt>
                <c:pt idx="2">
                  <c:v>0.23931623931623933</c:v>
                </c:pt>
              </c:numCache>
            </c:numRef>
          </c:val>
          <c:extLst>
            <c:ext xmlns:c16="http://schemas.microsoft.com/office/drawing/2014/chart" uri="{C3380CC4-5D6E-409C-BE32-E72D297353CC}">
              <c16:uniqueId val="{00000002-E9DD-5A4E-89FA-78CE790D3140}"/>
            </c:ext>
          </c:extLst>
        </c:ser>
        <c:ser>
          <c:idx val="3"/>
          <c:order val="3"/>
          <c:tx>
            <c:strRef>
              <c:f>Sheet1!$E$1</c:f>
              <c:strCache>
                <c:ptCount val="1"/>
                <c:pt idx="0">
                  <c:v>Made the problem a little worse</c:v>
                </c:pt>
              </c:strCache>
            </c:strRef>
          </c:tx>
          <c:spPr>
            <a:solidFill>
              <a:schemeClr val="accent5">
                <a:lumMod val="40000"/>
                <a:lumOff val="60000"/>
              </a:schemeClr>
            </a:solidFill>
            <a:ln>
              <a:solidFill>
                <a:schemeClr val="accent5">
                  <a:lumMod val="40000"/>
                  <a:lumOff val="60000"/>
                </a:schemeClr>
              </a:solidFill>
            </a:ln>
          </c:spPr>
          <c:invertIfNegative val="0"/>
          <c:dLbls>
            <c:dLbl>
              <c:idx val="13"/>
              <c:layout>
                <c:manualLayout>
                  <c:x val="0"/>
                  <c:y val="-1.1618439469760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DD-5A4E-89FA-78CE790D314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2012 (n=98)</c:v>
                </c:pt>
                <c:pt idx="1">
                  <c:v>2013 (n=95)</c:v>
                </c:pt>
                <c:pt idx="2">
                  <c:v>2015 (n=117)</c:v>
                </c:pt>
              </c:strCache>
            </c:strRef>
          </c:cat>
          <c:val>
            <c:numRef>
              <c:f>Sheet1!$E$2:$E$4</c:f>
              <c:numCache>
                <c:formatCode>0%</c:formatCode>
                <c:ptCount val="3"/>
                <c:pt idx="1">
                  <c:v>2.1052631578947368E-2</c:v>
                </c:pt>
                <c:pt idx="2">
                  <c:v>8.5470085470085461E-3</c:v>
                </c:pt>
              </c:numCache>
            </c:numRef>
          </c:val>
          <c:extLst>
            <c:ext xmlns:c16="http://schemas.microsoft.com/office/drawing/2014/chart" uri="{C3380CC4-5D6E-409C-BE32-E72D297353CC}">
              <c16:uniqueId val="{00000004-E9DD-5A4E-89FA-78CE790D3140}"/>
            </c:ext>
          </c:extLst>
        </c:ser>
        <c:ser>
          <c:idx val="4"/>
          <c:order val="4"/>
          <c:tx>
            <c:strRef>
              <c:f>Sheet1!$F$1</c:f>
              <c:strCache>
                <c:ptCount val="1"/>
                <c:pt idx="0">
                  <c:v>Made the problem a  lot worse</c:v>
                </c:pt>
              </c:strCache>
            </c:strRef>
          </c:tx>
          <c:spPr>
            <a:solidFill>
              <a:schemeClr val="accent5"/>
            </a:solidFill>
            <a:ln>
              <a:solidFill>
                <a:schemeClr val="accent5"/>
              </a:solidFill>
            </a:ln>
          </c:spPr>
          <c:invertIfNegative val="0"/>
          <c:dLbls>
            <c:dLbl>
              <c:idx val="1"/>
              <c:layout>
                <c:manualLayout>
                  <c:x val="-2.3148148148148147E-3"/>
                  <c:y val="-6.1599262360959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DD-5A4E-89FA-78CE790D3140}"/>
                </c:ext>
              </c:extLst>
            </c:dLbl>
            <c:dLbl>
              <c:idx val="2"/>
              <c:layout>
                <c:manualLayout>
                  <c:x val="0"/>
                  <c:y val="-4.9279409888767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DD-5A4E-89FA-78CE790D314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2012 (n=98)</c:v>
                </c:pt>
                <c:pt idx="1">
                  <c:v>2013 (n=95)</c:v>
                </c:pt>
                <c:pt idx="2">
                  <c:v>2015 (n=117)</c:v>
                </c:pt>
              </c:strCache>
            </c:strRef>
          </c:cat>
          <c:val>
            <c:numRef>
              <c:f>Sheet1!$F$2:$F$4</c:f>
              <c:numCache>
                <c:formatCode>0%</c:formatCode>
                <c:ptCount val="3"/>
                <c:pt idx="0">
                  <c:v>0.01</c:v>
                </c:pt>
                <c:pt idx="1">
                  <c:v>2.1052631578947368E-2</c:v>
                </c:pt>
                <c:pt idx="2">
                  <c:v>8.5470085470085461E-3</c:v>
                </c:pt>
              </c:numCache>
            </c:numRef>
          </c:val>
          <c:extLst>
            <c:ext xmlns:c16="http://schemas.microsoft.com/office/drawing/2014/chart" uri="{C3380CC4-5D6E-409C-BE32-E72D297353CC}">
              <c16:uniqueId val="{00000007-E9DD-5A4E-89FA-78CE790D3140}"/>
            </c:ext>
          </c:extLst>
        </c:ser>
        <c:ser>
          <c:idx val="5"/>
          <c:order val="5"/>
          <c:tx>
            <c:strRef>
              <c:f>Sheet1!$G$1</c:f>
              <c:strCache>
                <c:ptCount val="1"/>
                <c:pt idx="0">
                  <c:v>Don't know or N/A</c:v>
                </c:pt>
              </c:strCache>
            </c:strRef>
          </c:tx>
          <c:spPr>
            <a:pattFill prst="dkDnDiag">
              <a:fgClr>
                <a:schemeClr val="bg1">
                  <a:lumMod val="85000"/>
                </a:schemeClr>
              </a:fgClr>
              <a:bgClr>
                <a:schemeClr val="bg1"/>
              </a:bgClr>
            </a:pattFill>
            <a:ln>
              <a:solidFill>
                <a:schemeClr val="bg1">
                  <a:lumMod val="8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2012 (n=98)</c:v>
                </c:pt>
                <c:pt idx="1">
                  <c:v>2013 (n=95)</c:v>
                </c:pt>
                <c:pt idx="2">
                  <c:v>2015 (n=117)</c:v>
                </c:pt>
              </c:strCache>
            </c:strRef>
          </c:cat>
          <c:val>
            <c:numRef>
              <c:f>Sheet1!$G$2:$G$4</c:f>
              <c:numCache>
                <c:formatCode>0%</c:formatCode>
                <c:ptCount val="3"/>
                <c:pt idx="0">
                  <c:v>0.05</c:v>
                </c:pt>
                <c:pt idx="1">
                  <c:v>3.1578947368421054E-2</c:v>
                </c:pt>
                <c:pt idx="2">
                  <c:v>3.4188034188034185E-2</c:v>
                </c:pt>
              </c:numCache>
            </c:numRef>
          </c:val>
          <c:extLst>
            <c:ext xmlns:c16="http://schemas.microsoft.com/office/drawing/2014/chart" uri="{C3380CC4-5D6E-409C-BE32-E72D297353CC}">
              <c16:uniqueId val="{00000008-E9DD-5A4E-89FA-78CE790D3140}"/>
            </c:ext>
          </c:extLst>
        </c:ser>
        <c:dLbls>
          <c:showLegendKey val="0"/>
          <c:showVal val="0"/>
          <c:showCatName val="0"/>
          <c:showSerName val="0"/>
          <c:showPercent val="0"/>
          <c:showBubbleSize val="0"/>
        </c:dLbls>
        <c:gapWidth val="40"/>
        <c:overlap val="100"/>
        <c:axId val="279446000"/>
        <c:axId val="279446392"/>
      </c:barChart>
      <c:catAx>
        <c:axId val="279446000"/>
        <c:scaling>
          <c:orientation val="minMax"/>
        </c:scaling>
        <c:delete val="0"/>
        <c:axPos val="l"/>
        <c:numFmt formatCode="General" sourceLinked="0"/>
        <c:majorTickMark val="out"/>
        <c:minorTickMark val="none"/>
        <c:tickLblPos val="nextTo"/>
        <c:crossAx val="279446392"/>
        <c:crosses val="autoZero"/>
        <c:auto val="1"/>
        <c:lblAlgn val="ctr"/>
        <c:lblOffset val="100"/>
        <c:noMultiLvlLbl val="0"/>
      </c:catAx>
      <c:valAx>
        <c:axId val="279446392"/>
        <c:scaling>
          <c:orientation val="minMax"/>
        </c:scaling>
        <c:delete val="1"/>
        <c:axPos val="b"/>
        <c:numFmt formatCode="0%" sourceLinked="1"/>
        <c:majorTickMark val="out"/>
        <c:minorTickMark val="none"/>
        <c:tickLblPos val="none"/>
        <c:crossAx val="279446000"/>
        <c:crosses val="autoZero"/>
        <c:crossBetween val="between"/>
      </c:valAx>
    </c:plotArea>
    <c:legend>
      <c:legendPos val="b"/>
      <c:layout>
        <c:manualLayout>
          <c:xMode val="edge"/>
          <c:yMode val="edge"/>
          <c:x val="0"/>
          <c:y val="0.7573596584009088"/>
          <c:w val="1"/>
          <c:h val="0.23386061816899753"/>
        </c:manualLayout>
      </c:layout>
      <c:overlay val="0"/>
    </c:legend>
    <c:plotVisOnly val="1"/>
    <c:dispBlanksAs val="gap"/>
    <c:showDLblsOverMax val="0"/>
  </c:chart>
  <c:spPr>
    <a:ln>
      <a:noFill/>
    </a:ln>
  </c:spPr>
  <c:txPr>
    <a:bodyPr/>
    <a:lstStyle/>
    <a:p>
      <a:pPr>
        <a:defRPr sz="1200">
          <a:solidFill>
            <a:sysClr val="windowText" lastClr="000000"/>
          </a:solidFill>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537426768223558"/>
          <c:y val="6.1848786492129885E-3"/>
          <c:w val="0.79302494839965998"/>
          <c:h val="0.91241677277951982"/>
        </c:manualLayout>
      </c:layout>
      <c:barChart>
        <c:barDir val="bar"/>
        <c:grouping val="percentStacked"/>
        <c:varyColors val="0"/>
        <c:ser>
          <c:idx val="0"/>
          <c:order val="0"/>
          <c:tx>
            <c:strRef>
              <c:f>Sheet1!$B$1</c:f>
              <c:strCache>
                <c:ptCount val="1"/>
                <c:pt idx="0">
                  <c:v>Extremely satisfied</c:v>
                </c:pt>
              </c:strCache>
            </c:strRef>
          </c:tx>
          <c:spPr>
            <a:solidFill>
              <a:srgbClr val="50C9B5"/>
            </a:solidFill>
            <a:ln>
              <a:solidFill>
                <a:schemeClr val="accent6"/>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2012
(n=100)</c:v>
                </c:pt>
                <c:pt idx="1">
                  <c:v>2013
(n=100)</c:v>
                </c:pt>
                <c:pt idx="2">
                  <c:v>2015
(n=129)</c:v>
                </c:pt>
                <c:pt idx="3">
                  <c:v>2012
(n=164)</c:v>
                </c:pt>
                <c:pt idx="4">
                  <c:v>2013
(n=185)</c:v>
                </c:pt>
                <c:pt idx="5">
                  <c:v>2015
(n=345)</c:v>
                </c:pt>
                <c:pt idx="6">
                  <c:v>2012
(n=104)</c:v>
                </c:pt>
                <c:pt idx="7">
                  <c:v>2013
(n=178)</c:v>
                </c:pt>
                <c:pt idx="8">
                  <c:v>2015
(n=352)</c:v>
                </c:pt>
                <c:pt idx="9">
                  <c:v>2012
(n=49)</c:v>
                </c:pt>
                <c:pt idx="10">
                  <c:v>2013
(n=172)</c:v>
                </c:pt>
                <c:pt idx="11">
                  <c:v>2015
(n=339)</c:v>
                </c:pt>
              </c:strCache>
            </c:strRef>
          </c:cat>
          <c:val>
            <c:numRef>
              <c:f>Sheet1!$B$2:$B$13</c:f>
              <c:numCache>
                <c:formatCode>0%</c:formatCode>
                <c:ptCount val="12"/>
                <c:pt idx="0">
                  <c:v>0.35</c:v>
                </c:pt>
                <c:pt idx="1">
                  <c:v>0.36</c:v>
                </c:pt>
                <c:pt idx="2">
                  <c:v>0.4263565891472868</c:v>
                </c:pt>
                <c:pt idx="3">
                  <c:v>0.37</c:v>
                </c:pt>
                <c:pt idx="4">
                  <c:v>0.28999999999999998</c:v>
                </c:pt>
                <c:pt idx="5">
                  <c:v>0.38420760711873814</c:v>
                </c:pt>
                <c:pt idx="6">
                  <c:v>0.5</c:v>
                </c:pt>
                <c:pt idx="7">
                  <c:v>0.31</c:v>
                </c:pt>
                <c:pt idx="8">
                  <c:v>0.49802978152907024</c:v>
                </c:pt>
                <c:pt idx="9">
                  <c:v>0.35</c:v>
                </c:pt>
                <c:pt idx="10">
                  <c:v>0.35</c:v>
                </c:pt>
                <c:pt idx="11">
                  <c:v>0.36012886726943527</c:v>
                </c:pt>
              </c:numCache>
            </c:numRef>
          </c:val>
          <c:extLst>
            <c:ext xmlns:c16="http://schemas.microsoft.com/office/drawing/2014/chart" uri="{C3380CC4-5D6E-409C-BE32-E72D297353CC}">
              <c16:uniqueId val="{00000000-C13F-254A-8390-FB36968E02FD}"/>
            </c:ext>
          </c:extLst>
        </c:ser>
        <c:ser>
          <c:idx val="1"/>
          <c:order val="1"/>
          <c:tx>
            <c:strRef>
              <c:f>Sheet1!$C$1</c:f>
              <c:strCache>
                <c:ptCount val="1"/>
                <c:pt idx="0">
                  <c:v>Satisfied</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2012
(n=100)</c:v>
                </c:pt>
                <c:pt idx="1">
                  <c:v>2013
(n=100)</c:v>
                </c:pt>
                <c:pt idx="2">
                  <c:v>2015
(n=129)</c:v>
                </c:pt>
                <c:pt idx="3">
                  <c:v>2012
(n=164)</c:v>
                </c:pt>
                <c:pt idx="4">
                  <c:v>2013
(n=185)</c:v>
                </c:pt>
                <c:pt idx="5">
                  <c:v>2015
(n=345)</c:v>
                </c:pt>
                <c:pt idx="6">
                  <c:v>2012
(n=104)</c:v>
                </c:pt>
                <c:pt idx="7">
                  <c:v>2013
(n=178)</c:v>
                </c:pt>
                <c:pt idx="8">
                  <c:v>2015
(n=352)</c:v>
                </c:pt>
                <c:pt idx="9">
                  <c:v>2012
(n=49)</c:v>
                </c:pt>
                <c:pt idx="10">
                  <c:v>2013
(n=172)</c:v>
                </c:pt>
                <c:pt idx="11">
                  <c:v>2015
(n=339)</c:v>
                </c:pt>
              </c:strCache>
            </c:strRef>
          </c:cat>
          <c:val>
            <c:numRef>
              <c:f>Sheet1!$C$2:$C$13</c:f>
              <c:numCache>
                <c:formatCode>0%</c:formatCode>
                <c:ptCount val="12"/>
                <c:pt idx="0">
                  <c:v>0.52</c:v>
                </c:pt>
                <c:pt idx="1">
                  <c:v>0.43</c:v>
                </c:pt>
                <c:pt idx="2">
                  <c:v>0.34883720930232553</c:v>
                </c:pt>
                <c:pt idx="3">
                  <c:v>0.48</c:v>
                </c:pt>
                <c:pt idx="4">
                  <c:v>0.43</c:v>
                </c:pt>
                <c:pt idx="5">
                  <c:v>0.36748094359662309</c:v>
                </c:pt>
                <c:pt idx="6">
                  <c:v>0.41</c:v>
                </c:pt>
                <c:pt idx="7">
                  <c:v>0.44</c:v>
                </c:pt>
                <c:pt idx="8">
                  <c:v>0.35573623213659256</c:v>
                </c:pt>
                <c:pt idx="9">
                  <c:v>0.49</c:v>
                </c:pt>
                <c:pt idx="10">
                  <c:v>0.35</c:v>
                </c:pt>
                <c:pt idx="11">
                  <c:v>0.35720850993539971</c:v>
                </c:pt>
              </c:numCache>
            </c:numRef>
          </c:val>
          <c:extLst>
            <c:ext xmlns:c16="http://schemas.microsoft.com/office/drawing/2014/chart" uri="{C3380CC4-5D6E-409C-BE32-E72D297353CC}">
              <c16:uniqueId val="{00000001-C13F-254A-8390-FB36968E02FD}"/>
            </c:ext>
          </c:extLst>
        </c:ser>
        <c:ser>
          <c:idx val="2"/>
          <c:order val="2"/>
          <c:tx>
            <c:strRef>
              <c:f>Sheet1!$D$1</c:f>
              <c:strCache>
                <c:ptCount val="1"/>
                <c:pt idx="0">
                  <c:v>Neither satisfied nor dissatisfied</c:v>
                </c:pt>
              </c:strCache>
            </c:strRef>
          </c:tx>
          <c:spPr>
            <a:solidFill>
              <a:schemeClr val="bg1">
                <a:lumMod val="75000"/>
              </a:schemeClr>
            </a:solidFill>
            <a:ln>
              <a:solidFill>
                <a:schemeClr val="bg1">
                  <a:lumMod val="7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2012
(n=100)</c:v>
                </c:pt>
                <c:pt idx="1">
                  <c:v>2013
(n=100)</c:v>
                </c:pt>
                <c:pt idx="2">
                  <c:v>2015
(n=129)</c:v>
                </c:pt>
                <c:pt idx="3">
                  <c:v>2012
(n=164)</c:v>
                </c:pt>
                <c:pt idx="4">
                  <c:v>2013
(n=185)</c:v>
                </c:pt>
                <c:pt idx="5">
                  <c:v>2015
(n=345)</c:v>
                </c:pt>
                <c:pt idx="6">
                  <c:v>2012
(n=104)</c:v>
                </c:pt>
                <c:pt idx="7">
                  <c:v>2013
(n=178)</c:v>
                </c:pt>
                <c:pt idx="8">
                  <c:v>2015
(n=352)</c:v>
                </c:pt>
                <c:pt idx="9">
                  <c:v>2012
(n=49)</c:v>
                </c:pt>
                <c:pt idx="10">
                  <c:v>2013
(n=172)</c:v>
                </c:pt>
                <c:pt idx="11">
                  <c:v>2015
(n=339)</c:v>
                </c:pt>
              </c:strCache>
            </c:strRef>
          </c:cat>
          <c:val>
            <c:numRef>
              <c:f>Sheet1!$D$2:$D$13</c:f>
              <c:numCache>
                <c:formatCode>0%</c:formatCode>
                <c:ptCount val="12"/>
                <c:pt idx="0">
                  <c:v>0.05</c:v>
                </c:pt>
                <c:pt idx="1">
                  <c:v>0.08</c:v>
                </c:pt>
                <c:pt idx="2">
                  <c:v>6.9767441860465115E-2</c:v>
                </c:pt>
                <c:pt idx="3">
                  <c:v>7.0000000000000007E-2</c:v>
                </c:pt>
                <c:pt idx="4">
                  <c:v>0.06</c:v>
                </c:pt>
                <c:pt idx="5">
                  <c:v>9.9564450484340233E-2</c:v>
                </c:pt>
                <c:pt idx="6">
                  <c:v>0.01</c:v>
                </c:pt>
                <c:pt idx="7">
                  <c:v>0.09</c:v>
                </c:pt>
                <c:pt idx="8">
                  <c:v>5.157763141221549E-2</c:v>
                </c:pt>
                <c:pt idx="9">
                  <c:v>0.02</c:v>
                </c:pt>
                <c:pt idx="10">
                  <c:v>7.0000000000000007E-2</c:v>
                </c:pt>
                <c:pt idx="11">
                  <c:v>0.11132762903081483</c:v>
                </c:pt>
              </c:numCache>
            </c:numRef>
          </c:val>
          <c:extLst>
            <c:ext xmlns:c16="http://schemas.microsoft.com/office/drawing/2014/chart" uri="{C3380CC4-5D6E-409C-BE32-E72D297353CC}">
              <c16:uniqueId val="{00000002-C13F-254A-8390-FB36968E02FD}"/>
            </c:ext>
          </c:extLst>
        </c:ser>
        <c:ser>
          <c:idx val="3"/>
          <c:order val="3"/>
          <c:tx>
            <c:strRef>
              <c:f>Sheet1!$E$1</c:f>
              <c:strCache>
                <c:ptCount val="1"/>
                <c:pt idx="0">
                  <c:v>Dissatisfied</c:v>
                </c:pt>
              </c:strCache>
            </c:strRef>
          </c:tx>
          <c:spPr>
            <a:solidFill>
              <a:schemeClr val="accent5">
                <a:lumMod val="40000"/>
                <a:lumOff val="60000"/>
              </a:schemeClr>
            </a:solidFill>
            <a:ln>
              <a:solidFill>
                <a:schemeClr val="accent5">
                  <a:lumMod val="40000"/>
                  <a:lumOff val="6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2012
(n=100)</c:v>
                </c:pt>
                <c:pt idx="1">
                  <c:v>2013
(n=100)</c:v>
                </c:pt>
                <c:pt idx="2">
                  <c:v>2015
(n=129)</c:v>
                </c:pt>
                <c:pt idx="3">
                  <c:v>2012
(n=164)</c:v>
                </c:pt>
                <c:pt idx="4">
                  <c:v>2013
(n=185)</c:v>
                </c:pt>
                <c:pt idx="5">
                  <c:v>2015
(n=345)</c:v>
                </c:pt>
                <c:pt idx="6">
                  <c:v>2012
(n=104)</c:v>
                </c:pt>
                <c:pt idx="7">
                  <c:v>2013
(n=178)</c:v>
                </c:pt>
                <c:pt idx="8">
                  <c:v>2015
(n=352)</c:v>
                </c:pt>
                <c:pt idx="9">
                  <c:v>2012
(n=49)</c:v>
                </c:pt>
                <c:pt idx="10">
                  <c:v>2013
(n=172)</c:v>
                </c:pt>
                <c:pt idx="11">
                  <c:v>2015
(n=339)</c:v>
                </c:pt>
              </c:strCache>
            </c:strRef>
          </c:cat>
          <c:val>
            <c:numRef>
              <c:f>Sheet1!$E$2:$E$13</c:f>
              <c:numCache>
                <c:formatCode>0%</c:formatCode>
                <c:ptCount val="12"/>
                <c:pt idx="0">
                  <c:v>0.01</c:v>
                </c:pt>
                <c:pt idx="1">
                  <c:v>0.1</c:v>
                </c:pt>
                <c:pt idx="2">
                  <c:v>4.6511627906976744E-2</c:v>
                </c:pt>
                <c:pt idx="3">
                  <c:v>0.04</c:v>
                </c:pt>
                <c:pt idx="4">
                  <c:v>0.08</c:v>
                </c:pt>
                <c:pt idx="5">
                  <c:v>7.8637702211659957E-2</c:v>
                </c:pt>
                <c:pt idx="6">
                  <c:v>0.04</c:v>
                </c:pt>
                <c:pt idx="7">
                  <c:v>0.11</c:v>
                </c:pt>
                <c:pt idx="8">
                  <c:v>4.4247601443634495E-2</c:v>
                </c:pt>
                <c:pt idx="9">
                  <c:v>0.06</c:v>
                </c:pt>
                <c:pt idx="10">
                  <c:v>0.11</c:v>
                </c:pt>
                <c:pt idx="11">
                  <c:v>8.6089101096207224E-2</c:v>
                </c:pt>
              </c:numCache>
            </c:numRef>
          </c:val>
          <c:extLst>
            <c:ext xmlns:c16="http://schemas.microsoft.com/office/drawing/2014/chart" uri="{C3380CC4-5D6E-409C-BE32-E72D297353CC}">
              <c16:uniqueId val="{00000003-C13F-254A-8390-FB36968E02FD}"/>
            </c:ext>
          </c:extLst>
        </c:ser>
        <c:ser>
          <c:idx val="4"/>
          <c:order val="4"/>
          <c:tx>
            <c:strRef>
              <c:f>Sheet1!$F$1</c:f>
              <c:strCache>
                <c:ptCount val="1"/>
                <c:pt idx="0">
                  <c:v>Extremely dissatisfied</c:v>
                </c:pt>
              </c:strCache>
            </c:strRef>
          </c:tx>
          <c:spPr>
            <a:solidFill>
              <a:schemeClr val="accent5"/>
            </a:solidFill>
            <a:ln>
              <a:solidFill>
                <a:schemeClr val="accent5"/>
              </a:solidFill>
            </a:ln>
          </c:spPr>
          <c:invertIfNegative val="0"/>
          <c:dLbls>
            <c:dLbl>
              <c:idx val="4"/>
              <c:layout>
                <c:manualLayout>
                  <c:x val="6.944444444444444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3F-254A-8390-FB36968E02F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2012
(n=100)</c:v>
                </c:pt>
                <c:pt idx="1">
                  <c:v>2013
(n=100)</c:v>
                </c:pt>
                <c:pt idx="2">
                  <c:v>2015
(n=129)</c:v>
                </c:pt>
                <c:pt idx="3">
                  <c:v>2012
(n=164)</c:v>
                </c:pt>
                <c:pt idx="4">
                  <c:v>2013
(n=185)</c:v>
                </c:pt>
                <c:pt idx="5">
                  <c:v>2015
(n=345)</c:v>
                </c:pt>
                <c:pt idx="6">
                  <c:v>2012
(n=104)</c:v>
                </c:pt>
                <c:pt idx="7">
                  <c:v>2013
(n=178)</c:v>
                </c:pt>
                <c:pt idx="8">
                  <c:v>2015
(n=352)</c:v>
                </c:pt>
                <c:pt idx="9">
                  <c:v>2012
(n=49)</c:v>
                </c:pt>
                <c:pt idx="10">
                  <c:v>2013
(n=172)</c:v>
                </c:pt>
                <c:pt idx="11">
                  <c:v>2015
(n=339)</c:v>
                </c:pt>
              </c:strCache>
            </c:strRef>
          </c:cat>
          <c:val>
            <c:numRef>
              <c:f>Sheet1!$F$2:$F$13</c:f>
              <c:numCache>
                <c:formatCode>0%</c:formatCode>
                <c:ptCount val="12"/>
                <c:pt idx="0">
                  <c:v>0.05</c:v>
                </c:pt>
                <c:pt idx="1">
                  <c:v>0.03</c:v>
                </c:pt>
                <c:pt idx="2">
                  <c:v>0.10077519379844961</c:v>
                </c:pt>
                <c:pt idx="3">
                  <c:v>0.02</c:v>
                </c:pt>
                <c:pt idx="4">
                  <c:v>0.13</c:v>
                </c:pt>
                <c:pt idx="5">
                  <c:v>7.0109296588646966E-2</c:v>
                </c:pt>
                <c:pt idx="6">
                  <c:v>0.04</c:v>
                </c:pt>
                <c:pt idx="7">
                  <c:v>0.04</c:v>
                </c:pt>
                <c:pt idx="8">
                  <c:v>4.6749380164232128E-2</c:v>
                </c:pt>
                <c:pt idx="9">
                  <c:v>0.06</c:v>
                </c:pt>
                <c:pt idx="10">
                  <c:v>0.08</c:v>
                </c:pt>
                <c:pt idx="11">
                  <c:v>7.8239230565354229E-2</c:v>
                </c:pt>
              </c:numCache>
            </c:numRef>
          </c:val>
          <c:extLst>
            <c:ext xmlns:c16="http://schemas.microsoft.com/office/drawing/2014/chart" uri="{C3380CC4-5D6E-409C-BE32-E72D297353CC}">
              <c16:uniqueId val="{00000005-C13F-254A-8390-FB36968E02FD}"/>
            </c:ext>
          </c:extLst>
        </c:ser>
        <c:ser>
          <c:idx val="5"/>
          <c:order val="5"/>
          <c:tx>
            <c:strRef>
              <c:f>Sheet1!$G$1</c:f>
              <c:strCache>
                <c:ptCount val="1"/>
                <c:pt idx="0">
                  <c:v>N/A-D/K</c:v>
                </c:pt>
              </c:strCache>
            </c:strRef>
          </c:tx>
          <c:spPr>
            <a:pattFill prst="dkDnDiag">
              <a:fgClr>
                <a:schemeClr val="bg1">
                  <a:lumMod val="85000"/>
                </a:schemeClr>
              </a:fgClr>
              <a:bgClr>
                <a:schemeClr val="bg1"/>
              </a:bgClr>
            </a:pattFill>
            <a:ln>
              <a:solidFill>
                <a:schemeClr val="bg1">
                  <a:lumMod val="85000"/>
                </a:schemeClr>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C13F-254A-8390-FB36968E02FD}"/>
                </c:ext>
              </c:extLst>
            </c:dLbl>
            <c:dLbl>
              <c:idx val="3"/>
              <c:delete val="1"/>
              <c:extLst>
                <c:ext xmlns:c15="http://schemas.microsoft.com/office/drawing/2012/chart" uri="{CE6537A1-D6FC-4f65-9D91-7224C49458BB}"/>
                <c:ext xmlns:c16="http://schemas.microsoft.com/office/drawing/2014/chart" uri="{C3380CC4-5D6E-409C-BE32-E72D297353CC}">
                  <c16:uniqueId val="{00000007-C13F-254A-8390-FB36968E02F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3F-254A-8390-FB36968E02FD}"/>
                </c:ext>
              </c:extLst>
            </c:dLbl>
            <c:dLbl>
              <c:idx val="6"/>
              <c:delete val="1"/>
              <c:extLst>
                <c:ext xmlns:c15="http://schemas.microsoft.com/office/drawing/2012/chart" uri="{CE6537A1-D6FC-4f65-9D91-7224C49458BB}"/>
                <c:ext xmlns:c16="http://schemas.microsoft.com/office/drawing/2014/chart" uri="{C3380CC4-5D6E-409C-BE32-E72D297353CC}">
                  <c16:uniqueId val="{00000009-C13F-254A-8390-FB36968E02FD}"/>
                </c:ext>
              </c:extLst>
            </c:dLbl>
            <c:dLbl>
              <c:idx val="7"/>
              <c:delete val="1"/>
              <c:extLst>
                <c:ext xmlns:c15="http://schemas.microsoft.com/office/drawing/2012/chart" uri="{CE6537A1-D6FC-4f65-9D91-7224C49458BB}"/>
                <c:ext xmlns:c16="http://schemas.microsoft.com/office/drawing/2014/chart" uri="{C3380CC4-5D6E-409C-BE32-E72D297353CC}">
                  <c16:uniqueId val="{0000000A-C13F-254A-8390-FB36968E02FD}"/>
                </c:ext>
              </c:extLst>
            </c:dLbl>
            <c:dLbl>
              <c:idx val="8"/>
              <c:delete val="1"/>
              <c:extLst>
                <c:ext xmlns:c15="http://schemas.microsoft.com/office/drawing/2012/chart" uri="{CE6537A1-D6FC-4f65-9D91-7224C49458BB}"/>
                <c:ext xmlns:c16="http://schemas.microsoft.com/office/drawing/2014/chart" uri="{C3380CC4-5D6E-409C-BE32-E72D297353CC}">
                  <c16:uniqueId val="{0000000B-C13F-254A-8390-FB36968E02FD}"/>
                </c:ext>
              </c:extLst>
            </c:dLbl>
            <c:dLbl>
              <c:idx val="9"/>
              <c:delete val="1"/>
              <c:extLst>
                <c:ext xmlns:c15="http://schemas.microsoft.com/office/drawing/2012/chart" uri="{CE6537A1-D6FC-4f65-9D91-7224C49458BB}"/>
                <c:ext xmlns:c16="http://schemas.microsoft.com/office/drawing/2014/chart" uri="{C3380CC4-5D6E-409C-BE32-E72D297353CC}">
                  <c16:uniqueId val="{0000000C-C13F-254A-8390-FB36968E02FD}"/>
                </c:ext>
              </c:extLst>
            </c:dLbl>
            <c:dLbl>
              <c:idx val="10"/>
              <c:delete val="1"/>
              <c:extLst>
                <c:ext xmlns:c15="http://schemas.microsoft.com/office/drawing/2012/chart" uri="{CE6537A1-D6FC-4f65-9D91-7224C49458BB}"/>
                <c:ext xmlns:c16="http://schemas.microsoft.com/office/drawing/2014/chart" uri="{C3380CC4-5D6E-409C-BE32-E72D297353CC}">
                  <c16:uniqueId val="{0000000D-C13F-254A-8390-FB36968E02F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2012
(n=100)</c:v>
                </c:pt>
                <c:pt idx="1">
                  <c:v>2013
(n=100)</c:v>
                </c:pt>
                <c:pt idx="2">
                  <c:v>2015
(n=129)</c:v>
                </c:pt>
                <c:pt idx="3">
                  <c:v>2012
(n=164)</c:v>
                </c:pt>
                <c:pt idx="4">
                  <c:v>2013
(n=185)</c:v>
                </c:pt>
                <c:pt idx="5">
                  <c:v>2015
(n=345)</c:v>
                </c:pt>
                <c:pt idx="6">
                  <c:v>2012
(n=104)</c:v>
                </c:pt>
                <c:pt idx="7">
                  <c:v>2013
(n=178)</c:v>
                </c:pt>
                <c:pt idx="8">
                  <c:v>2015
(n=352)</c:v>
                </c:pt>
                <c:pt idx="9">
                  <c:v>2012
(n=49)</c:v>
                </c:pt>
                <c:pt idx="10">
                  <c:v>2013
(n=172)</c:v>
                </c:pt>
                <c:pt idx="11">
                  <c:v>2015
(n=339)</c:v>
                </c:pt>
              </c:strCache>
            </c:strRef>
          </c:cat>
          <c:val>
            <c:numRef>
              <c:f>Sheet1!$G$2:$G$13</c:f>
              <c:numCache>
                <c:formatCode>0%</c:formatCode>
                <c:ptCount val="12"/>
                <c:pt idx="0">
                  <c:v>0.02</c:v>
                </c:pt>
                <c:pt idx="1">
                  <c:v>0</c:v>
                </c:pt>
                <c:pt idx="2">
                  <c:v>7.7519379844961248E-3</c:v>
                </c:pt>
                <c:pt idx="3">
                  <c:v>0.02</c:v>
                </c:pt>
                <c:pt idx="4">
                  <c:v>0.02</c:v>
                </c:pt>
                <c:pt idx="5">
                  <c:v>0</c:v>
                </c:pt>
                <c:pt idx="6">
                  <c:v>0</c:v>
                </c:pt>
                <c:pt idx="7">
                  <c:v>0.01</c:v>
                </c:pt>
                <c:pt idx="8">
                  <c:v>3.6593733142612924E-3</c:v>
                </c:pt>
                <c:pt idx="9">
                  <c:v>0.02</c:v>
                </c:pt>
                <c:pt idx="10">
                  <c:v>0.03</c:v>
                </c:pt>
                <c:pt idx="11">
                  <c:v>7.0066621027854306E-3</c:v>
                </c:pt>
              </c:numCache>
            </c:numRef>
          </c:val>
          <c:extLst>
            <c:ext xmlns:c16="http://schemas.microsoft.com/office/drawing/2014/chart" uri="{C3380CC4-5D6E-409C-BE32-E72D297353CC}">
              <c16:uniqueId val="{0000000E-C13F-254A-8390-FB36968E02FD}"/>
            </c:ext>
          </c:extLst>
        </c:ser>
        <c:dLbls>
          <c:dLblPos val="ctr"/>
          <c:showLegendKey val="0"/>
          <c:showVal val="1"/>
          <c:showCatName val="0"/>
          <c:showSerName val="0"/>
          <c:showPercent val="0"/>
          <c:showBubbleSize val="0"/>
        </c:dLbls>
        <c:gapWidth val="44"/>
        <c:overlap val="100"/>
        <c:axId val="235447904"/>
        <c:axId val="235448296"/>
      </c:barChart>
      <c:catAx>
        <c:axId val="235447904"/>
        <c:scaling>
          <c:orientation val="minMax"/>
        </c:scaling>
        <c:delete val="0"/>
        <c:axPos val="l"/>
        <c:numFmt formatCode="General" sourceLinked="1"/>
        <c:majorTickMark val="out"/>
        <c:minorTickMark val="none"/>
        <c:tickLblPos val="nextTo"/>
        <c:spPr>
          <a:ln>
            <a:noFill/>
          </a:ln>
        </c:spPr>
        <c:crossAx val="235448296"/>
        <c:crosses val="autoZero"/>
        <c:auto val="1"/>
        <c:lblAlgn val="ctr"/>
        <c:lblOffset val="100"/>
        <c:noMultiLvlLbl val="0"/>
      </c:catAx>
      <c:valAx>
        <c:axId val="235448296"/>
        <c:scaling>
          <c:orientation val="minMax"/>
        </c:scaling>
        <c:delete val="1"/>
        <c:axPos val="b"/>
        <c:numFmt formatCode="0%" sourceLinked="1"/>
        <c:majorTickMark val="out"/>
        <c:minorTickMark val="none"/>
        <c:tickLblPos val="none"/>
        <c:crossAx val="235447904"/>
        <c:crosses val="autoZero"/>
        <c:crossBetween val="between"/>
      </c:valAx>
    </c:plotArea>
    <c:legend>
      <c:legendPos val="b"/>
      <c:layout>
        <c:manualLayout>
          <c:xMode val="edge"/>
          <c:yMode val="edge"/>
          <c:x val="9.7222222222222224E-2"/>
          <c:y val="0.93946553679108136"/>
          <c:w val="0.9"/>
          <c:h val="3.5555360879140581E-2"/>
        </c:manualLayout>
      </c:layout>
      <c:overlay val="0"/>
    </c:legend>
    <c:plotVisOnly val="1"/>
    <c:dispBlanksAs val="gap"/>
    <c:showDLblsOverMax val="0"/>
  </c:chart>
  <c:spPr>
    <a:ln>
      <a:noFill/>
    </a:ln>
  </c:spPr>
  <c:txPr>
    <a:bodyPr/>
    <a:lstStyle/>
    <a:p>
      <a:pPr>
        <a:defRPr sz="1000">
          <a:solidFill>
            <a:schemeClr val="tx1"/>
          </a:solidFill>
          <a:latin typeface="Arial" pitchFamily="34" charset="0"/>
          <a:cs typeface="Arial"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402394191544087"/>
          <c:y val="6.1850073618846422E-3"/>
          <c:w val="0.70797961607052873"/>
          <c:h val="0.83626739909045111"/>
        </c:manualLayout>
      </c:layout>
      <c:barChart>
        <c:barDir val="bar"/>
        <c:grouping val="percentStacked"/>
        <c:varyColors val="0"/>
        <c:ser>
          <c:idx val="0"/>
          <c:order val="0"/>
          <c:tx>
            <c:strRef>
              <c:f>Sheet1!$B$1</c:f>
              <c:strCache>
                <c:ptCount val="1"/>
                <c:pt idx="0">
                  <c:v>Extremely important (8 - 10)</c:v>
                </c:pt>
              </c:strCache>
            </c:strRef>
          </c:tx>
          <c:spPr>
            <a:solidFill>
              <a:schemeClr val="accent6"/>
            </a:solidFill>
            <a:ln>
              <a:solidFill>
                <a:schemeClr val="accent6"/>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When I ring I can get through to the right person to help me</c:v>
                </c:pt>
                <c:pt idx="1">
                  <c:v>I don't have to repeat my story each time I speak to someone at VLA</c:v>
                </c:pt>
                <c:pt idx="2">
                  <c:v>I don't have to wait too long</c:v>
                </c:pt>
                <c:pt idx="3">
                  <c:v>I don't have to travel too far</c:v>
                </c:pt>
              </c:strCache>
            </c:strRef>
          </c:cat>
          <c:val>
            <c:numRef>
              <c:f>Sheet1!$B$2:$B$5</c:f>
              <c:numCache>
                <c:formatCode>0%</c:formatCode>
                <c:ptCount val="4"/>
                <c:pt idx="0">
                  <c:v>0.77219591424748846</c:v>
                </c:pt>
                <c:pt idx="1">
                  <c:v>0.71159895559557906</c:v>
                </c:pt>
                <c:pt idx="2">
                  <c:v>0.66333783239310629</c:v>
                </c:pt>
                <c:pt idx="3">
                  <c:v>0.59217142527329147</c:v>
                </c:pt>
              </c:numCache>
            </c:numRef>
          </c:val>
          <c:extLst>
            <c:ext xmlns:c16="http://schemas.microsoft.com/office/drawing/2014/chart" uri="{C3380CC4-5D6E-409C-BE32-E72D297353CC}">
              <c16:uniqueId val="{00000000-F23D-F542-BEF3-12B5DFAB8693}"/>
            </c:ext>
          </c:extLst>
        </c:ser>
        <c:ser>
          <c:idx val="1"/>
          <c:order val="1"/>
          <c:tx>
            <c:strRef>
              <c:f>Sheet1!$C$1</c:f>
              <c:strCache>
                <c:ptCount val="1"/>
                <c:pt idx="0">
                  <c:v>Quite important (6 - 7)</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When I ring I can get through to the right person to help me</c:v>
                </c:pt>
                <c:pt idx="1">
                  <c:v>I don't have to repeat my story each time I speak to someone at VLA</c:v>
                </c:pt>
                <c:pt idx="2">
                  <c:v>I don't have to wait too long</c:v>
                </c:pt>
                <c:pt idx="3">
                  <c:v>I don't have to travel too far</c:v>
                </c:pt>
              </c:strCache>
            </c:strRef>
          </c:cat>
          <c:val>
            <c:numRef>
              <c:f>Sheet1!$C$2:$C$5</c:f>
              <c:numCache>
                <c:formatCode>0%</c:formatCode>
                <c:ptCount val="4"/>
                <c:pt idx="0">
                  <c:v>0.12026590309593463</c:v>
                </c:pt>
                <c:pt idx="1">
                  <c:v>0.14567897337705912</c:v>
                </c:pt>
                <c:pt idx="2">
                  <c:v>0.17096119836439855</c:v>
                </c:pt>
                <c:pt idx="3">
                  <c:v>0.16322523715160922</c:v>
                </c:pt>
              </c:numCache>
            </c:numRef>
          </c:val>
          <c:extLst>
            <c:ext xmlns:c16="http://schemas.microsoft.com/office/drawing/2014/chart" uri="{C3380CC4-5D6E-409C-BE32-E72D297353CC}">
              <c16:uniqueId val="{00000001-F23D-F542-BEF3-12B5DFAB8693}"/>
            </c:ext>
          </c:extLst>
        </c:ser>
        <c:ser>
          <c:idx val="2"/>
          <c:order val="2"/>
          <c:tx>
            <c:strRef>
              <c:f>Sheet1!$D$1</c:f>
              <c:strCache>
                <c:ptCount val="1"/>
                <c:pt idx="0">
                  <c:v>Neutral (5)</c:v>
                </c:pt>
              </c:strCache>
            </c:strRef>
          </c:tx>
          <c:spPr>
            <a:solidFill>
              <a:schemeClr val="bg1">
                <a:lumMod val="75000"/>
              </a:schemeClr>
            </a:solidFill>
            <a:ln>
              <a:solidFill>
                <a:schemeClr val="bg1">
                  <a:lumMod val="7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When I ring I can get through to the right person to help me</c:v>
                </c:pt>
                <c:pt idx="1">
                  <c:v>I don't have to repeat my story each time I speak to someone at VLA</c:v>
                </c:pt>
                <c:pt idx="2">
                  <c:v>I don't have to wait too long</c:v>
                </c:pt>
                <c:pt idx="3">
                  <c:v>I don't have to travel too far</c:v>
                </c:pt>
              </c:strCache>
            </c:strRef>
          </c:cat>
          <c:val>
            <c:numRef>
              <c:f>Sheet1!$D$2:$D$5</c:f>
              <c:numCache>
                <c:formatCode>0%</c:formatCode>
                <c:ptCount val="4"/>
                <c:pt idx="0">
                  <c:v>5.4803228514227878E-2</c:v>
                </c:pt>
                <c:pt idx="1">
                  <c:v>8.6074948051540617E-2</c:v>
                </c:pt>
                <c:pt idx="2">
                  <c:v>9.1296245350751273E-2</c:v>
                </c:pt>
                <c:pt idx="3">
                  <c:v>0.14564691910416039</c:v>
                </c:pt>
              </c:numCache>
            </c:numRef>
          </c:val>
          <c:extLst>
            <c:ext xmlns:c16="http://schemas.microsoft.com/office/drawing/2014/chart" uri="{C3380CC4-5D6E-409C-BE32-E72D297353CC}">
              <c16:uniqueId val="{00000002-F23D-F542-BEF3-12B5DFAB8693}"/>
            </c:ext>
          </c:extLst>
        </c:ser>
        <c:ser>
          <c:idx val="3"/>
          <c:order val="3"/>
          <c:tx>
            <c:strRef>
              <c:f>Sheet1!$E$1</c:f>
              <c:strCache>
                <c:ptCount val="1"/>
                <c:pt idx="0">
                  <c:v>Not very important (3 - 4)</c:v>
                </c:pt>
              </c:strCache>
            </c:strRef>
          </c:tx>
          <c:spPr>
            <a:solidFill>
              <a:schemeClr val="accent5">
                <a:lumMod val="40000"/>
                <a:lumOff val="60000"/>
              </a:schemeClr>
            </a:solidFill>
            <a:ln>
              <a:solidFill>
                <a:schemeClr val="accent5">
                  <a:lumMod val="40000"/>
                  <a:lumOff val="6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When I ring I can get through to the right person to help me</c:v>
                </c:pt>
                <c:pt idx="1">
                  <c:v>I don't have to repeat my story each time I speak to someone at VLA</c:v>
                </c:pt>
                <c:pt idx="2">
                  <c:v>I don't have to wait too long</c:v>
                </c:pt>
                <c:pt idx="3">
                  <c:v>I don't have to travel too far</c:v>
                </c:pt>
              </c:strCache>
            </c:strRef>
          </c:cat>
          <c:val>
            <c:numRef>
              <c:f>Sheet1!$E$2:$E$5</c:f>
              <c:numCache>
                <c:formatCode>0%</c:formatCode>
                <c:ptCount val="4"/>
                <c:pt idx="0">
                  <c:v>3.0272719233831361E-2</c:v>
                </c:pt>
                <c:pt idx="1">
                  <c:v>1.9918501089566498E-2</c:v>
                </c:pt>
                <c:pt idx="2">
                  <c:v>3.9602760351514922E-2</c:v>
                </c:pt>
                <c:pt idx="3">
                  <c:v>4.7219199651989993E-2</c:v>
                </c:pt>
              </c:numCache>
            </c:numRef>
          </c:val>
          <c:extLst>
            <c:ext xmlns:c16="http://schemas.microsoft.com/office/drawing/2014/chart" uri="{C3380CC4-5D6E-409C-BE32-E72D297353CC}">
              <c16:uniqueId val="{00000003-F23D-F542-BEF3-12B5DFAB8693}"/>
            </c:ext>
          </c:extLst>
        </c:ser>
        <c:ser>
          <c:idx val="4"/>
          <c:order val="4"/>
          <c:tx>
            <c:strRef>
              <c:f>Sheet1!$F$1</c:f>
              <c:strCache>
                <c:ptCount val="1"/>
                <c:pt idx="0">
                  <c:v>Not at all important (0 - 2)</c:v>
                </c:pt>
              </c:strCache>
            </c:strRef>
          </c:tx>
          <c:spPr>
            <a:solidFill>
              <a:schemeClr val="accent5"/>
            </a:solidFill>
            <a:ln>
              <a:solidFill>
                <a:schemeClr val="accent5"/>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When I ring I can get through to the right person to help me</c:v>
                </c:pt>
                <c:pt idx="1">
                  <c:v>I don't have to repeat my story each time I speak to someone at VLA</c:v>
                </c:pt>
                <c:pt idx="2">
                  <c:v>I don't have to wait too long</c:v>
                </c:pt>
                <c:pt idx="3">
                  <c:v>I don't have to travel too far</c:v>
                </c:pt>
              </c:strCache>
            </c:strRef>
          </c:cat>
          <c:val>
            <c:numRef>
              <c:f>Sheet1!$F$2:$F$5</c:f>
              <c:numCache>
                <c:formatCode>0%</c:formatCode>
                <c:ptCount val="4"/>
                <c:pt idx="0">
                  <c:v>2.2462234908514858E-2</c:v>
                </c:pt>
                <c:pt idx="1">
                  <c:v>3.6728621886252602E-2</c:v>
                </c:pt>
                <c:pt idx="2">
                  <c:v>3.480196354022435E-2</c:v>
                </c:pt>
                <c:pt idx="3">
                  <c:v>5.1737218818944157E-2</c:v>
                </c:pt>
              </c:numCache>
            </c:numRef>
          </c:val>
          <c:extLst>
            <c:ext xmlns:c16="http://schemas.microsoft.com/office/drawing/2014/chart" uri="{C3380CC4-5D6E-409C-BE32-E72D297353CC}">
              <c16:uniqueId val="{00000004-F23D-F542-BEF3-12B5DFAB8693}"/>
            </c:ext>
          </c:extLst>
        </c:ser>
        <c:dLbls>
          <c:dLblPos val="ctr"/>
          <c:showLegendKey val="0"/>
          <c:showVal val="1"/>
          <c:showCatName val="0"/>
          <c:showSerName val="0"/>
          <c:showPercent val="0"/>
          <c:showBubbleSize val="0"/>
        </c:dLbls>
        <c:gapWidth val="44"/>
        <c:overlap val="100"/>
        <c:axId val="235449472"/>
        <c:axId val="235449864"/>
      </c:barChart>
      <c:catAx>
        <c:axId val="235449472"/>
        <c:scaling>
          <c:orientation val="maxMin"/>
        </c:scaling>
        <c:delete val="0"/>
        <c:axPos val="l"/>
        <c:numFmt formatCode="General" sourceLinked="1"/>
        <c:majorTickMark val="out"/>
        <c:minorTickMark val="none"/>
        <c:tickLblPos val="nextTo"/>
        <c:spPr>
          <a:ln>
            <a:noFill/>
          </a:ln>
        </c:spPr>
        <c:txPr>
          <a:bodyPr/>
          <a:lstStyle/>
          <a:p>
            <a:pPr>
              <a:defRPr sz="1200"/>
            </a:pPr>
            <a:endParaRPr lang="en-US"/>
          </a:p>
        </c:txPr>
        <c:crossAx val="235449864"/>
        <c:crosses val="autoZero"/>
        <c:auto val="1"/>
        <c:lblAlgn val="ctr"/>
        <c:lblOffset val="100"/>
        <c:noMultiLvlLbl val="0"/>
      </c:catAx>
      <c:valAx>
        <c:axId val="235449864"/>
        <c:scaling>
          <c:orientation val="minMax"/>
        </c:scaling>
        <c:delete val="1"/>
        <c:axPos val="t"/>
        <c:numFmt formatCode="0%" sourceLinked="1"/>
        <c:majorTickMark val="out"/>
        <c:minorTickMark val="none"/>
        <c:tickLblPos val="none"/>
        <c:crossAx val="235449472"/>
        <c:crosses val="autoZero"/>
        <c:crossBetween val="between"/>
      </c:valAx>
    </c:plotArea>
    <c:legend>
      <c:legendPos val="b"/>
      <c:layout>
        <c:manualLayout>
          <c:xMode val="edge"/>
          <c:yMode val="edge"/>
          <c:x val="0"/>
          <c:y val="0.84098214717025399"/>
          <c:w val="1"/>
          <c:h val="0.15024388695568772"/>
        </c:manualLayout>
      </c:layout>
      <c:overlay val="0"/>
      <c:txPr>
        <a:bodyPr/>
        <a:lstStyle/>
        <a:p>
          <a:pPr>
            <a:defRPr sz="1200"/>
          </a:pPr>
          <a:endParaRPr lang="en-US"/>
        </a:p>
      </c:txPr>
    </c:legend>
    <c:plotVisOnly val="1"/>
    <c:dispBlanksAs val="gap"/>
    <c:showDLblsOverMax val="0"/>
  </c:chart>
  <c:spPr>
    <a:ln>
      <a:noFill/>
    </a:ln>
  </c:spPr>
  <c:txPr>
    <a:bodyPr/>
    <a:lstStyle/>
    <a:p>
      <a:pPr>
        <a:defRPr sz="1100">
          <a:solidFill>
            <a:schemeClr val="tx1"/>
          </a:solidFill>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402394191544087"/>
          <c:y val="6.1850073618846422E-3"/>
          <c:w val="0.70797961607052873"/>
          <c:h val="0.94310502052628042"/>
        </c:manualLayout>
      </c:layout>
      <c:barChart>
        <c:barDir val="bar"/>
        <c:grouping val="percentStacked"/>
        <c:varyColors val="0"/>
        <c:ser>
          <c:idx val="0"/>
          <c:order val="0"/>
          <c:tx>
            <c:strRef>
              <c:f>Sheet1!$B$1</c:f>
              <c:strCache>
                <c:ptCount val="1"/>
                <c:pt idx="0">
                  <c:v>Extremely important (8 - 10)</c:v>
                </c:pt>
              </c:strCache>
            </c:strRef>
          </c:tx>
          <c:spPr>
            <a:solidFill>
              <a:schemeClr val="accent6"/>
            </a:solidFill>
            <a:ln>
              <a:solidFill>
                <a:schemeClr val="accent6"/>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 can trust the information I'm given</c:v>
                </c:pt>
                <c:pt idx="1">
                  <c:v>I am treated with respect</c:v>
                </c:pt>
                <c:pt idx="2">
                  <c:v>I can understand the information I'm given</c:v>
                </c:pt>
                <c:pt idx="3">
                  <c:v>The staff are prepared to listen to me</c:v>
                </c:pt>
                <c:pt idx="4">
                  <c:v>The staff are knowledgeable</c:v>
                </c:pt>
                <c:pt idx="5">
                  <c:v>I'm kept informed about whats going on throughout the process</c:v>
                </c:pt>
                <c:pt idx="6">
                  <c:v>I receive consistent information every time I speak to someone at VLA</c:v>
                </c:pt>
                <c:pt idx="7">
                  <c:v>I receive referrals to other services when needed</c:v>
                </c:pt>
                <c:pt idx="8">
                  <c:v>I'm dealing with the same person for most of the time</c:v>
                </c:pt>
              </c:strCache>
            </c:strRef>
          </c:cat>
          <c:val>
            <c:numRef>
              <c:f>Sheet1!$B$2:$B$10</c:f>
              <c:numCache>
                <c:formatCode>0%</c:formatCode>
                <c:ptCount val="9"/>
                <c:pt idx="0">
                  <c:v>0.91436375336764641</c:v>
                </c:pt>
                <c:pt idx="1">
                  <c:v>0.90050527851627993</c:v>
                </c:pt>
                <c:pt idx="2">
                  <c:v>0.89949197046379781</c:v>
                </c:pt>
                <c:pt idx="3">
                  <c:v>0.89476478795029468</c:v>
                </c:pt>
                <c:pt idx="4">
                  <c:v>0.89237960610838951</c:v>
                </c:pt>
                <c:pt idx="5">
                  <c:v>0.84932537421409904</c:v>
                </c:pt>
                <c:pt idx="6">
                  <c:v>0.84797432955813445</c:v>
                </c:pt>
                <c:pt idx="7">
                  <c:v>0.75509704707140857</c:v>
                </c:pt>
                <c:pt idx="8">
                  <c:v>0.74171529664718705</c:v>
                </c:pt>
              </c:numCache>
            </c:numRef>
          </c:val>
          <c:extLst>
            <c:ext xmlns:c16="http://schemas.microsoft.com/office/drawing/2014/chart" uri="{C3380CC4-5D6E-409C-BE32-E72D297353CC}">
              <c16:uniqueId val="{00000000-5887-FA4E-BF07-D4F01C8172A3}"/>
            </c:ext>
          </c:extLst>
        </c:ser>
        <c:ser>
          <c:idx val="1"/>
          <c:order val="1"/>
          <c:tx>
            <c:strRef>
              <c:f>Sheet1!$C$1</c:f>
              <c:strCache>
                <c:ptCount val="1"/>
                <c:pt idx="0">
                  <c:v>Quite important (6 - 7)</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 can trust the information I'm given</c:v>
                </c:pt>
                <c:pt idx="1">
                  <c:v>I am treated with respect</c:v>
                </c:pt>
                <c:pt idx="2">
                  <c:v>I can understand the information I'm given</c:v>
                </c:pt>
                <c:pt idx="3">
                  <c:v>The staff are prepared to listen to me</c:v>
                </c:pt>
                <c:pt idx="4">
                  <c:v>The staff are knowledgeable</c:v>
                </c:pt>
                <c:pt idx="5">
                  <c:v>I'm kept informed about whats going on throughout the process</c:v>
                </c:pt>
                <c:pt idx="6">
                  <c:v>I receive consistent information every time I speak to someone at VLA</c:v>
                </c:pt>
                <c:pt idx="7">
                  <c:v>I receive referrals to other services when needed</c:v>
                </c:pt>
                <c:pt idx="8">
                  <c:v>I'm dealing with the same person for most of the time</c:v>
                </c:pt>
              </c:strCache>
            </c:strRef>
          </c:cat>
          <c:val>
            <c:numRef>
              <c:f>Sheet1!$C$2:$C$10</c:f>
              <c:numCache>
                <c:formatCode>0%</c:formatCode>
                <c:ptCount val="9"/>
                <c:pt idx="0">
                  <c:v>4.6312825150273282E-2</c:v>
                </c:pt>
                <c:pt idx="1">
                  <c:v>5.1764925502202658E-2</c:v>
                </c:pt>
                <c:pt idx="2">
                  <c:v>6.3066623765701615E-2</c:v>
                </c:pt>
                <c:pt idx="3">
                  <c:v>5.3223001950962905E-2</c:v>
                </c:pt>
                <c:pt idx="4">
                  <c:v>6.4165680070148612E-2</c:v>
                </c:pt>
                <c:pt idx="5">
                  <c:v>8.2659067798594249E-2</c:v>
                </c:pt>
                <c:pt idx="6">
                  <c:v>7.4051316317145427E-2</c:v>
                </c:pt>
                <c:pt idx="7">
                  <c:v>0.11791657046716632</c:v>
                </c:pt>
                <c:pt idx="8">
                  <c:v>0.12112202239348337</c:v>
                </c:pt>
              </c:numCache>
            </c:numRef>
          </c:val>
          <c:extLst>
            <c:ext xmlns:c16="http://schemas.microsoft.com/office/drawing/2014/chart" uri="{C3380CC4-5D6E-409C-BE32-E72D297353CC}">
              <c16:uniqueId val="{00000001-5887-FA4E-BF07-D4F01C8172A3}"/>
            </c:ext>
          </c:extLst>
        </c:ser>
        <c:ser>
          <c:idx val="2"/>
          <c:order val="2"/>
          <c:tx>
            <c:strRef>
              <c:f>Sheet1!$D$1</c:f>
              <c:strCache>
                <c:ptCount val="1"/>
                <c:pt idx="0">
                  <c:v>Neutral (5)</c:v>
                </c:pt>
              </c:strCache>
            </c:strRef>
          </c:tx>
          <c:spPr>
            <a:solidFill>
              <a:schemeClr val="bg1">
                <a:lumMod val="75000"/>
              </a:schemeClr>
            </a:solidFill>
            <a:ln>
              <a:solidFill>
                <a:schemeClr val="bg1">
                  <a:lumMod val="7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 can trust the information I'm given</c:v>
                </c:pt>
                <c:pt idx="1">
                  <c:v>I am treated with respect</c:v>
                </c:pt>
                <c:pt idx="2">
                  <c:v>I can understand the information I'm given</c:v>
                </c:pt>
                <c:pt idx="3">
                  <c:v>The staff are prepared to listen to me</c:v>
                </c:pt>
                <c:pt idx="4">
                  <c:v>The staff are knowledgeable</c:v>
                </c:pt>
                <c:pt idx="5">
                  <c:v>I'm kept informed about whats going on throughout the process</c:v>
                </c:pt>
                <c:pt idx="6">
                  <c:v>I receive consistent information every time I speak to someone at VLA</c:v>
                </c:pt>
                <c:pt idx="7">
                  <c:v>I receive referrals to other services when needed</c:v>
                </c:pt>
                <c:pt idx="8">
                  <c:v>I'm dealing with the same person for most of the time</c:v>
                </c:pt>
              </c:strCache>
            </c:strRef>
          </c:cat>
          <c:val>
            <c:numRef>
              <c:f>Sheet1!$D$2:$D$10</c:f>
              <c:numCache>
                <c:formatCode>0%</c:formatCode>
                <c:ptCount val="9"/>
                <c:pt idx="0">
                  <c:v>1.3117886041831662E-2</c:v>
                </c:pt>
                <c:pt idx="1">
                  <c:v>2.134715146761855E-2</c:v>
                </c:pt>
                <c:pt idx="2">
                  <c:v>2.3209246860479156E-2</c:v>
                </c:pt>
                <c:pt idx="3">
                  <c:v>2.5125490639777506E-2</c:v>
                </c:pt>
                <c:pt idx="4">
                  <c:v>2.6481791700122447E-2</c:v>
                </c:pt>
                <c:pt idx="5">
                  <c:v>2.4733151242486335E-2</c:v>
                </c:pt>
                <c:pt idx="6">
                  <c:v>3.3066722016847121E-2</c:v>
                </c:pt>
                <c:pt idx="7">
                  <c:v>6.6709868296467356E-2</c:v>
                </c:pt>
                <c:pt idx="8">
                  <c:v>8.7353385466490879E-2</c:v>
                </c:pt>
              </c:numCache>
            </c:numRef>
          </c:val>
          <c:extLst>
            <c:ext xmlns:c16="http://schemas.microsoft.com/office/drawing/2014/chart" uri="{C3380CC4-5D6E-409C-BE32-E72D297353CC}">
              <c16:uniqueId val="{00000002-5887-FA4E-BF07-D4F01C8172A3}"/>
            </c:ext>
          </c:extLst>
        </c:ser>
        <c:ser>
          <c:idx val="3"/>
          <c:order val="3"/>
          <c:tx>
            <c:strRef>
              <c:f>Sheet1!$E$1</c:f>
              <c:strCache>
                <c:ptCount val="1"/>
                <c:pt idx="0">
                  <c:v>Not very important (3 - 4)</c:v>
                </c:pt>
              </c:strCache>
            </c:strRef>
          </c:tx>
          <c:spPr>
            <a:solidFill>
              <a:schemeClr val="accent5">
                <a:lumMod val="40000"/>
                <a:lumOff val="60000"/>
              </a:schemeClr>
            </a:solidFill>
            <a:ln>
              <a:solidFill>
                <a:schemeClr val="accent5">
                  <a:lumMod val="40000"/>
                  <a:lumOff val="6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 can trust the information I'm given</c:v>
                </c:pt>
                <c:pt idx="1">
                  <c:v>I am treated with respect</c:v>
                </c:pt>
                <c:pt idx="2">
                  <c:v>I can understand the information I'm given</c:v>
                </c:pt>
                <c:pt idx="3">
                  <c:v>The staff are prepared to listen to me</c:v>
                </c:pt>
                <c:pt idx="4">
                  <c:v>The staff are knowledgeable</c:v>
                </c:pt>
                <c:pt idx="5">
                  <c:v>I'm kept informed about whats going on throughout the process</c:v>
                </c:pt>
                <c:pt idx="6">
                  <c:v>I receive consistent information every time I speak to someone at VLA</c:v>
                </c:pt>
                <c:pt idx="7">
                  <c:v>I receive referrals to other services when needed</c:v>
                </c:pt>
                <c:pt idx="8">
                  <c:v>I'm dealing with the same person for most of the time</c:v>
                </c:pt>
              </c:strCache>
            </c:strRef>
          </c:cat>
          <c:val>
            <c:numRef>
              <c:f>Sheet1!$E$2:$E$10</c:f>
              <c:numCache>
                <c:formatCode>0%</c:formatCode>
                <c:ptCount val="9"/>
                <c:pt idx="0">
                  <c:v>9.6448730349185975E-3</c:v>
                </c:pt>
                <c:pt idx="1">
                  <c:v>1.2046990828013561E-2</c:v>
                </c:pt>
                <c:pt idx="2">
                  <c:v>4.3084014130337833E-3</c:v>
                </c:pt>
                <c:pt idx="3">
                  <c:v>1.35786815745602E-2</c:v>
                </c:pt>
                <c:pt idx="4">
                  <c:v>4.4556300086065863E-3</c:v>
                </c:pt>
                <c:pt idx="5">
                  <c:v>2.0425204236822928E-2</c:v>
                </c:pt>
                <c:pt idx="6">
                  <c:v>1.6074788391530998E-2</c:v>
                </c:pt>
                <c:pt idx="7">
                  <c:v>1.7791374576268476E-2</c:v>
                </c:pt>
                <c:pt idx="8">
                  <c:v>1.9617976921331104E-2</c:v>
                </c:pt>
              </c:numCache>
            </c:numRef>
          </c:val>
          <c:extLst>
            <c:ext xmlns:c16="http://schemas.microsoft.com/office/drawing/2014/chart" uri="{C3380CC4-5D6E-409C-BE32-E72D297353CC}">
              <c16:uniqueId val="{00000003-5887-FA4E-BF07-D4F01C8172A3}"/>
            </c:ext>
          </c:extLst>
        </c:ser>
        <c:ser>
          <c:idx val="4"/>
          <c:order val="4"/>
          <c:tx>
            <c:strRef>
              <c:f>Sheet1!$F$1</c:f>
              <c:strCache>
                <c:ptCount val="1"/>
                <c:pt idx="0">
                  <c:v>Not at all important (0 - 2)</c:v>
                </c:pt>
              </c:strCache>
            </c:strRef>
          </c:tx>
          <c:spPr>
            <a:solidFill>
              <a:schemeClr val="accent5"/>
            </a:solidFill>
            <a:ln>
              <a:solidFill>
                <a:schemeClr val="accent5"/>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 can trust the information I'm given</c:v>
                </c:pt>
                <c:pt idx="1">
                  <c:v>I am treated with respect</c:v>
                </c:pt>
                <c:pt idx="2">
                  <c:v>I can understand the information I'm given</c:v>
                </c:pt>
                <c:pt idx="3">
                  <c:v>The staff are prepared to listen to me</c:v>
                </c:pt>
                <c:pt idx="4">
                  <c:v>The staff are knowledgeable</c:v>
                </c:pt>
                <c:pt idx="5">
                  <c:v>I'm kept informed about whats going on throughout the process</c:v>
                </c:pt>
                <c:pt idx="6">
                  <c:v>I receive consistent information every time I speak to someone at VLA</c:v>
                </c:pt>
                <c:pt idx="7">
                  <c:v>I receive referrals to other services when needed</c:v>
                </c:pt>
                <c:pt idx="8">
                  <c:v>I'm dealing with the same person for most of the time</c:v>
                </c:pt>
              </c:strCache>
            </c:strRef>
          </c:cat>
          <c:val>
            <c:numRef>
              <c:f>Sheet1!$F$2:$F$10</c:f>
              <c:numCache>
                <c:formatCode>0%</c:formatCode>
                <c:ptCount val="9"/>
                <c:pt idx="0">
                  <c:v>1.6560662405327612E-2</c:v>
                </c:pt>
                <c:pt idx="1">
                  <c:v>1.4335653685884027E-2</c:v>
                </c:pt>
                <c:pt idx="2">
                  <c:v>9.9237574969852672E-3</c:v>
                </c:pt>
                <c:pt idx="3">
                  <c:v>1.3308037884403377E-2</c:v>
                </c:pt>
                <c:pt idx="4">
                  <c:v>1.2517292112731244E-2</c:v>
                </c:pt>
                <c:pt idx="5">
                  <c:v>2.2857202507996464E-2</c:v>
                </c:pt>
                <c:pt idx="6">
                  <c:v>2.8832843716340491E-2</c:v>
                </c:pt>
                <c:pt idx="7">
                  <c:v>4.2485139588687104E-2</c:v>
                </c:pt>
                <c:pt idx="8">
                  <c:v>3.019131857150549E-2</c:v>
                </c:pt>
              </c:numCache>
            </c:numRef>
          </c:val>
          <c:extLst>
            <c:ext xmlns:c16="http://schemas.microsoft.com/office/drawing/2014/chart" uri="{C3380CC4-5D6E-409C-BE32-E72D297353CC}">
              <c16:uniqueId val="{00000004-5887-FA4E-BF07-D4F01C8172A3}"/>
            </c:ext>
          </c:extLst>
        </c:ser>
        <c:dLbls>
          <c:dLblPos val="ctr"/>
          <c:showLegendKey val="0"/>
          <c:showVal val="1"/>
          <c:showCatName val="0"/>
          <c:showSerName val="0"/>
          <c:showPercent val="0"/>
          <c:showBubbleSize val="0"/>
        </c:dLbls>
        <c:gapWidth val="44"/>
        <c:overlap val="100"/>
        <c:axId val="235450648"/>
        <c:axId val="235451040"/>
      </c:barChart>
      <c:catAx>
        <c:axId val="235450648"/>
        <c:scaling>
          <c:orientation val="maxMin"/>
        </c:scaling>
        <c:delete val="0"/>
        <c:axPos val="l"/>
        <c:numFmt formatCode="General" sourceLinked="1"/>
        <c:majorTickMark val="out"/>
        <c:minorTickMark val="none"/>
        <c:tickLblPos val="nextTo"/>
        <c:spPr>
          <a:ln>
            <a:noFill/>
          </a:ln>
        </c:spPr>
        <c:txPr>
          <a:bodyPr/>
          <a:lstStyle/>
          <a:p>
            <a:pPr>
              <a:defRPr sz="1200"/>
            </a:pPr>
            <a:endParaRPr lang="en-US"/>
          </a:p>
        </c:txPr>
        <c:crossAx val="235451040"/>
        <c:crosses val="autoZero"/>
        <c:auto val="1"/>
        <c:lblAlgn val="ctr"/>
        <c:lblOffset val="100"/>
        <c:noMultiLvlLbl val="0"/>
      </c:catAx>
      <c:valAx>
        <c:axId val="235451040"/>
        <c:scaling>
          <c:orientation val="minMax"/>
        </c:scaling>
        <c:delete val="1"/>
        <c:axPos val="t"/>
        <c:numFmt formatCode="0%" sourceLinked="1"/>
        <c:majorTickMark val="out"/>
        <c:minorTickMark val="none"/>
        <c:tickLblPos val="none"/>
        <c:crossAx val="235450648"/>
        <c:crosses val="autoZero"/>
        <c:crossBetween val="between"/>
      </c:valAx>
    </c:plotArea>
    <c:legend>
      <c:legendPos val="b"/>
      <c:layout>
        <c:manualLayout>
          <c:xMode val="edge"/>
          <c:yMode val="edge"/>
          <c:x val="0"/>
          <c:y val="0.94995642371626621"/>
          <c:w val="1"/>
          <c:h val="4.126960091527021E-2"/>
        </c:manualLayout>
      </c:layout>
      <c:overlay val="0"/>
      <c:txPr>
        <a:bodyPr/>
        <a:lstStyle/>
        <a:p>
          <a:pPr>
            <a:defRPr sz="1200"/>
          </a:pPr>
          <a:endParaRPr lang="en-US"/>
        </a:p>
      </c:txPr>
    </c:legend>
    <c:plotVisOnly val="1"/>
    <c:dispBlanksAs val="gap"/>
    <c:showDLblsOverMax val="0"/>
  </c:chart>
  <c:spPr>
    <a:ln>
      <a:noFill/>
    </a:ln>
  </c:spPr>
  <c:txPr>
    <a:bodyPr/>
    <a:lstStyle/>
    <a:p>
      <a:pPr>
        <a:defRPr sz="1000">
          <a:solidFill>
            <a:schemeClr val="tx1"/>
          </a:solidFill>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402394191544087"/>
          <c:y val="6.1850073618846422E-3"/>
          <c:w val="0.70797961607052873"/>
          <c:h val="0.83626739909045111"/>
        </c:manualLayout>
      </c:layout>
      <c:barChart>
        <c:barDir val="bar"/>
        <c:grouping val="percentStacked"/>
        <c:varyColors val="0"/>
        <c:ser>
          <c:idx val="0"/>
          <c:order val="0"/>
          <c:tx>
            <c:strRef>
              <c:f>Sheet1!$B$1</c:f>
              <c:strCache>
                <c:ptCount val="1"/>
                <c:pt idx="0">
                  <c:v>Extremely important (8 - 10)</c:v>
                </c:pt>
              </c:strCache>
            </c:strRef>
          </c:tx>
          <c:spPr>
            <a:solidFill>
              <a:schemeClr val="accent6"/>
            </a:solidFill>
            <a:ln>
              <a:solidFill>
                <a:schemeClr val="accent6"/>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have a better understanding of my legal options</c:v>
                </c:pt>
                <c:pt idx="1">
                  <c:v>My legal problem gets resolved</c:v>
                </c:pt>
                <c:pt idx="2">
                  <c:v>The outcome I get is what I have been told by my lawyer / or VLA staff to expect</c:v>
                </c:pt>
                <c:pt idx="3">
                  <c:v>I'm more confident I can resolve my own legal problems in future</c:v>
                </c:pt>
              </c:strCache>
            </c:strRef>
          </c:cat>
          <c:val>
            <c:numRef>
              <c:f>Sheet1!$B$2:$B$5</c:f>
              <c:numCache>
                <c:formatCode>0%</c:formatCode>
                <c:ptCount val="4"/>
                <c:pt idx="0">
                  <c:v>0.87263558589028378</c:v>
                </c:pt>
                <c:pt idx="1">
                  <c:v>0.86598518380565115</c:v>
                </c:pt>
                <c:pt idx="2">
                  <c:v>0.81008163400689626</c:v>
                </c:pt>
                <c:pt idx="3">
                  <c:v>0.61616499476301489</c:v>
                </c:pt>
              </c:numCache>
            </c:numRef>
          </c:val>
          <c:extLst>
            <c:ext xmlns:c16="http://schemas.microsoft.com/office/drawing/2014/chart" uri="{C3380CC4-5D6E-409C-BE32-E72D297353CC}">
              <c16:uniqueId val="{00000000-C070-104A-973A-4228119C98B2}"/>
            </c:ext>
          </c:extLst>
        </c:ser>
        <c:ser>
          <c:idx val="1"/>
          <c:order val="1"/>
          <c:tx>
            <c:strRef>
              <c:f>Sheet1!$C$1</c:f>
              <c:strCache>
                <c:ptCount val="1"/>
                <c:pt idx="0">
                  <c:v>Quite important (6 - 7)</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have a better understanding of my legal options</c:v>
                </c:pt>
                <c:pt idx="1">
                  <c:v>My legal problem gets resolved</c:v>
                </c:pt>
                <c:pt idx="2">
                  <c:v>The outcome I get is what I have been told by my lawyer / or VLA staff to expect</c:v>
                </c:pt>
                <c:pt idx="3">
                  <c:v>I'm more confident I can resolve my own legal problems in future</c:v>
                </c:pt>
              </c:strCache>
            </c:strRef>
          </c:cat>
          <c:val>
            <c:numRef>
              <c:f>Sheet1!$C$2:$C$5</c:f>
              <c:numCache>
                <c:formatCode>0%</c:formatCode>
                <c:ptCount val="4"/>
                <c:pt idx="0">
                  <c:v>7.4412510256278763E-2</c:v>
                </c:pt>
                <c:pt idx="1">
                  <c:v>6.2883902122330818E-2</c:v>
                </c:pt>
                <c:pt idx="2">
                  <c:v>9.8315529497025267E-2</c:v>
                </c:pt>
                <c:pt idx="3">
                  <c:v>0.16162989226663554</c:v>
                </c:pt>
              </c:numCache>
            </c:numRef>
          </c:val>
          <c:extLst>
            <c:ext xmlns:c16="http://schemas.microsoft.com/office/drawing/2014/chart" uri="{C3380CC4-5D6E-409C-BE32-E72D297353CC}">
              <c16:uniqueId val="{00000001-C070-104A-973A-4228119C98B2}"/>
            </c:ext>
          </c:extLst>
        </c:ser>
        <c:ser>
          <c:idx val="2"/>
          <c:order val="2"/>
          <c:tx>
            <c:strRef>
              <c:f>Sheet1!$D$1</c:f>
              <c:strCache>
                <c:ptCount val="1"/>
                <c:pt idx="0">
                  <c:v>Neutral (5)</c:v>
                </c:pt>
              </c:strCache>
            </c:strRef>
          </c:tx>
          <c:spPr>
            <a:solidFill>
              <a:schemeClr val="bg1">
                <a:lumMod val="75000"/>
              </a:schemeClr>
            </a:solidFill>
            <a:ln>
              <a:solidFill>
                <a:schemeClr val="bg1">
                  <a:lumMod val="7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have a better understanding of my legal options</c:v>
                </c:pt>
                <c:pt idx="1">
                  <c:v>My legal problem gets resolved</c:v>
                </c:pt>
                <c:pt idx="2">
                  <c:v>The outcome I get is what I have been told by my lawyer / or VLA staff to expect</c:v>
                </c:pt>
                <c:pt idx="3">
                  <c:v>I'm more confident I can resolve my own legal problems in future</c:v>
                </c:pt>
              </c:strCache>
            </c:strRef>
          </c:cat>
          <c:val>
            <c:numRef>
              <c:f>Sheet1!$D$2:$D$5</c:f>
              <c:numCache>
                <c:formatCode>0%</c:formatCode>
                <c:ptCount val="4"/>
                <c:pt idx="0">
                  <c:v>2.6672754115403076E-2</c:v>
                </c:pt>
                <c:pt idx="1">
                  <c:v>2.3653106442017631E-2</c:v>
                </c:pt>
                <c:pt idx="2">
                  <c:v>3.964169217421229E-2</c:v>
                </c:pt>
                <c:pt idx="3">
                  <c:v>0.10386369442561869</c:v>
                </c:pt>
              </c:numCache>
            </c:numRef>
          </c:val>
          <c:extLst>
            <c:ext xmlns:c16="http://schemas.microsoft.com/office/drawing/2014/chart" uri="{C3380CC4-5D6E-409C-BE32-E72D297353CC}">
              <c16:uniqueId val="{00000002-C070-104A-973A-4228119C98B2}"/>
            </c:ext>
          </c:extLst>
        </c:ser>
        <c:ser>
          <c:idx val="3"/>
          <c:order val="3"/>
          <c:tx>
            <c:strRef>
              <c:f>Sheet1!$E$1</c:f>
              <c:strCache>
                <c:ptCount val="1"/>
                <c:pt idx="0">
                  <c:v>Not very important (3 - 4)</c:v>
                </c:pt>
              </c:strCache>
            </c:strRef>
          </c:tx>
          <c:spPr>
            <a:solidFill>
              <a:schemeClr val="accent5">
                <a:lumMod val="40000"/>
                <a:lumOff val="60000"/>
              </a:schemeClr>
            </a:solidFill>
            <a:ln>
              <a:solidFill>
                <a:schemeClr val="accent5">
                  <a:lumMod val="40000"/>
                  <a:lumOff val="6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have a better understanding of my legal options</c:v>
                </c:pt>
                <c:pt idx="1">
                  <c:v>My legal problem gets resolved</c:v>
                </c:pt>
                <c:pt idx="2">
                  <c:v>The outcome I get is what I have been told by my lawyer / or VLA staff to expect</c:v>
                </c:pt>
                <c:pt idx="3">
                  <c:v>I'm more confident I can resolve my own legal problems in future</c:v>
                </c:pt>
              </c:strCache>
            </c:strRef>
          </c:cat>
          <c:val>
            <c:numRef>
              <c:f>Sheet1!$E$2:$E$5</c:f>
              <c:numCache>
                <c:formatCode>0%</c:formatCode>
                <c:ptCount val="4"/>
                <c:pt idx="0">
                  <c:v>1.6351499058777606E-2</c:v>
                </c:pt>
                <c:pt idx="1">
                  <c:v>2.4108743812397138E-2</c:v>
                </c:pt>
                <c:pt idx="2">
                  <c:v>2.3241755540748171E-2</c:v>
                </c:pt>
                <c:pt idx="3">
                  <c:v>5.7229159808311628E-2</c:v>
                </c:pt>
              </c:numCache>
            </c:numRef>
          </c:val>
          <c:extLst>
            <c:ext xmlns:c16="http://schemas.microsoft.com/office/drawing/2014/chart" uri="{C3380CC4-5D6E-409C-BE32-E72D297353CC}">
              <c16:uniqueId val="{00000003-C070-104A-973A-4228119C98B2}"/>
            </c:ext>
          </c:extLst>
        </c:ser>
        <c:ser>
          <c:idx val="4"/>
          <c:order val="4"/>
          <c:tx>
            <c:strRef>
              <c:f>Sheet1!$F$1</c:f>
              <c:strCache>
                <c:ptCount val="1"/>
                <c:pt idx="0">
                  <c:v>Not at all important (0 - 2)</c:v>
                </c:pt>
              </c:strCache>
            </c:strRef>
          </c:tx>
          <c:spPr>
            <a:solidFill>
              <a:schemeClr val="accent5"/>
            </a:solidFill>
            <a:ln>
              <a:solidFill>
                <a:schemeClr val="accent5"/>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have a better understanding of my legal options</c:v>
                </c:pt>
                <c:pt idx="1">
                  <c:v>My legal problem gets resolved</c:v>
                </c:pt>
                <c:pt idx="2">
                  <c:v>The outcome I get is what I have been told by my lawyer / or VLA staff to expect</c:v>
                </c:pt>
                <c:pt idx="3">
                  <c:v>I'm more confident I can resolve my own legal problems in future</c:v>
                </c:pt>
              </c:strCache>
            </c:strRef>
          </c:cat>
          <c:val>
            <c:numRef>
              <c:f>Sheet1!$F$2:$F$5</c:f>
              <c:numCache>
                <c:formatCode>0%</c:formatCode>
                <c:ptCount val="4"/>
                <c:pt idx="0">
                  <c:v>9.9276506792550026E-3</c:v>
                </c:pt>
                <c:pt idx="1">
                  <c:v>2.3369063817601923E-2</c:v>
                </c:pt>
                <c:pt idx="2">
                  <c:v>2.8719388781116E-2</c:v>
                </c:pt>
                <c:pt idx="3">
                  <c:v>6.1112258736414835E-2</c:v>
                </c:pt>
              </c:numCache>
            </c:numRef>
          </c:val>
          <c:extLst>
            <c:ext xmlns:c16="http://schemas.microsoft.com/office/drawing/2014/chart" uri="{C3380CC4-5D6E-409C-BE32-E72D297353CC}">
              <c16:uniqueId val="{00000004-C070-104A-973A-4228119C98B2}"/>
            </c:ext>
          </c:extLst>
        </c:ser>
        <c:dLbls>
          <c:dLblPos val="ctr"/>
          <c:showLegendKey val="0"/>
          <c:showVal val="1"/>
          <c:showCatName val="0"/>
          <c:showSerName val="0"/>
          <c:showPercent val="0"/>
          <c:showBubbleSize val="0"/>
        </c:dLbls>
        <c:gapWidth val="44"/>
        <c:overlap val="100"/>
        <c:axId val="235929624"/>
        <c:axId val="235930016"/>
      </c:barChart>
      <c:catAx>
        <c:axId val="235929624"/>
        <c:scaling>
          <c:orientation val="maxMin"/>
        </c:scaling>
        <c:delete val="0"/>
        <c:axPos val="l"/>
        <c:numFmt formatCode="General" sourceLinked="1"/>
        <c:majorTickMark val="out"/>
        <c:minorTickMark val="none"/>
        <c:tickLblPos val="nextTo"/>
        <c:spPr>
          <a:ln>
            <a:noFill/>
          </a:ln>
        </c:spPr>
        <c:txPr>
          <a:bodyPr/>
          <a:lstStyle/>
          <a:p>
            <a:pPr>
              <a:defRPr sz="1200"/>
            </a:pPr>
            <a:endParaRPr lang="en-US"/>
          </a:p>
        </c:txPr>
        <c:crossAx val="235930016"/>
        <c:crosses val="autoZero"/>
        <c:auto val="1"/>
        <c:lblAlgn val="ctr"/>
        <c:lblOffset val="100"/>
        <c:noMultiLvlLbl val="0"/>
      </c:catAx>
      <c:valAx>
        <c:axId val="235930016"/>
        <c:scaling>
          <c:orientation val="minMax"/>
        </c:scaling>
        <c:delete val="1"/>
        <c:axPos val="t"/>
        <c:numFmt formatCode="0%" sourceLinked="1"/>
        <c:majorTickMark val="out"/>
        <c:minorTickMark val="none"/>
        <c:tickLblPos val="none"/>
        <c:crossAx val="235929624"/>
        <c:crosses val="autoZero"/>
        <c:crossBetween val="between"/>
      </c:valAx>
    </c:plotArea>
    <c:legend>
      <c:legendPos val="b"/>
      <c:layout>
        <c:manualLayout>
          <c:xMode val="edge"/>
          <c:yMode val="edge"/>
          <c:x val="0"/>
          <c:y val="0.84098214717025399"/>
          <c:w val="1"/>
          <c:h val="0.15024388695568772"/>
        </c:manualLayout>
      </c:layout>
      <c:overlay val="0"/>
      <c:txPr>
        <a:bodyPr/>
        <a:lstStyle/>
        <a:p>
          <a:pPr>
            <a:defRPr sz="1200"/>
          </a:pPr>
          <a:endParaRPr lang="en-US"/>
        </a:p>
      </c:txPr>
    </c:legend>
    <c:plotVisOnly val="1"/>
    <c:dispBlanksAs val="gap"/>
    <c:showDLblsOverMax val="0"/>
  </c:chart>
  <c:spPr>
    <a:ln>
      <a:noFill/>
    </a:ln>
  </c:spPr>
  <c:txPr>
    <a:bodyPr/>
    <a:lstStyle/>
    <a:p>
      <a:pPr>
        <a:defRPr sz="1100">
          <a:solidFill>
            <a:schemeClr val="tx1"/>
          </a:solidFill>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366872213262494"/>
          <c:y val="0"/>
          <c:w val="0.64111821465354801"/>
          <c:h val="0.97336447601664033"/>
        </c:manualLayout>
      </c:layout>
      <c:barChart>
        <c:barDir val="bar"/>
        <c:grouping val="clustered"/>
        <c:varyColors val="0"/>
        <c:ser>
          <c:idx val="0"/>
          <c:order val="0"/>
          <c:tx>
            <c:strRef>
              <c:f>Sheet1!$B$1</c:f>
              <c:strCache>
                <c:ptCount val="1"/>
                <c:pt idx="0">
                  <c:v>Column1</c:v>
                </c:pt>
              </c:strCache>
            </c:strRef>
          </c:tx>
          <c:spPr>
            <a:solidFill>
              <a:srgbClr val="FDC82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Court</c:v>
                </c:pt>
                <c:pt idx="1">
                  <c:v>Friends or family</c:v>
                </c:pt>
                <c:pt idx="2">
                  <c:v>Word of mouth</c:v>
                </c:pt>
                <c:pt idx="3">
                  <c:v>Duty Lawyer at court</c:v>
                </c:pt>
                <c:pt idx="4">
                  <c:v>Police</c:v>
                </c:pt>
                <c:pt idx="5">
                  <c:v>Search engine</c:v>
                </c:pt>
                <c:pt idx="6">
                  <c:v>Legal aid website</c:v>
                </c:pt>
                <c:pt idx="7">
                  <c:v>Lawyer/private solicitor</c:v>
                </c:pt>
                <c:pt idx="8">
                  <c:v>Community Legal Centre</c:v>
                </c:pt>
                <c:pt idx="9">
                  <c:v>Common Knowledge / learnt at school </c:v>
                </c:pt>
                <c:pt idx="10">
                  <c:v>Case worker/social worker</c:v>
                </c:pt>
                <c:pt idx="11">
                  <c:v>Media (including radio, television, newspaper)</c:v>
                </c:pt>
                <c:pt idx="12">
                  <c:v>Other</c:v>
                </c:pt>
                <c:pt idx="13">
                  <c:v>Don't know/Can't remember/Have always known VLA</c:v>
                </c:pt>
              </c:strCache>
            </c:strRef>
          </c:cat>
          <c:val>
            <c:numRef>
              <c:f>Sheet1!$B$2:$B$15</c:f>
              <c:numCache>
                <c:formatCode>0%</c:formatCode>
                <c:ptCount val="14"/>
                <c:pt idx="0">
                  <c:v>0.17438522114722319</c:v>
                </c:pt>
                <c:pt idx="1">
                  <c:v>0.14688804584183165</c:v>
                </c:pt>
                <c:pt idx="2">
                  <c:v>8.6116151911090177E-2</c:v>
                </c:pt>
                <c:pt idx="3">
                  <c:v>5.2858013071591915E-2</c:v>
                </c:pt>
                <c:pt idx="4">
                  <c:v>5.0717389382003174E-2</c:v>
                </c:pt>
                <c:pt idx="5">
                  <c:v>4.9287117858533243E-2</c:v>
                </c:pt>
                <c:pt idx="6">
                  <c:v>4.5499174692353275E-2</c:v>
                </c:pt>
                <c:pt idx="7">
                  <c:v>3.7470377433836043E-2</c:v>
                </c:pt>
                <c:pt idx="8">
                  <c:v>3.4183168679854568E-2</c:v>
                </c:pt>
                <c:pt idx="9">
                  <c:v>2.8370328796162272E-2</c:v>
                </c:pt>
                <c:pt idx="10">
                  <c:v>2.370118785136556E-2</c:v>
                </c:pt>
                <c:pt idx="11">
                  <c:v>2.3052512512917209E-2</c:v>
                </c:pt>
                <c:pt idx="12">
                  <c:v>2.6507324588560897E-2</c:v>
                </c:pt>
                <c:pt idx="13">
                  <c:v>0.14593349168873482</c:v>
                </c:pt>
              </c:numCache>
            </c:numRef>
          </c:val>
          <c:extLst>
            <c:ext xmlns:c16="http://schemas.microsoft.com/office/drawing/2014/chart" uri="{C3380CC4-5D6E-409C-BE32-E72D297353CC}">
              <c16:uniqueId val="{00000000-C14A-E642-8685-D941173BC64F}"/>
            </c:ext>
          </c:extLst>
        </c:ser>
        <c:dLbls>
          <c:showLegendKey val="0"/>
          <c:showVal val="0"/>
          <c:showCatName val="0"/>
          <c:showSerName val="0"/>
          <c:showPercent val="0"/>
          <c:showBubbleSize val="0"/>
        </c:dLbls>
        <c:gapWidth val="80"/>
        <c:axId val="235931192"/>
        <c:axId val="235931584"/>
      </c:barChart>
      <c:catAx>
        <c:axId val="235931192"/>
        <c:scaling>
          <c:orientation val="maxMin"/>
        </c:scaling>
        <c:delete val="0"/>
        <c:axPos val="l"/>
        <c:numFmt formatCode="General" sourceLinked="1"/>
        <c:majorTickMark val="out"/>
        <c:minorTickMark val="none"/>
        <c:tickLblPos val="nextTo"/>
        <c:spPr>
          <a:ln>
            <a:noFill/>
          </a:ln>
        </c:spPr>
        <c:crossAx val="235931584"/>
        <c:crosses val="autoZero"/>
        <c:auto val="1"/>
        <c:lblAlgn val="ctr"/>
        <c:lblOffset val="100"/>
        <c:noMultiLvlLbl val="0"/>
      </c:catAx>
      <c:valAx>
        <c:axId val="235931584"/>
        <c:scaling>
          <c:orientation val="minMax"/>
        </c:scaling>
        <c:delete val="1"/>
        <c:axPos val="t"/>
        <c:numFmt formatCode="0%" sourceLinked="1"/>
        <c:majorTickMark val="out"/>
        <c:minorTickMark val="none"/>
        <c:tickLblPos val="none"/>
        <c:crossAx val="235931192"/>
        <c:crosses val="autoZero"/>
        <c:crossBetween val="between"/>
      </c:valAx>
      <c:spPr>
        <a:ln>
          <a:noFill/>
        </a:ln>
      </c:spPr>
    </c:plotArea>
    <c:plotVisOnly val="1"/>
    <c:dispBlanksAs val="gap"/>
    <c:showDLblsOverMax val="0"/>
  </c:chart>
  <c:spPr>
    <a:ln>
      <a:noFill/>
    </a:ln>
  </c:spPr>
  <c:txPr>
    <a:bodyPr/>
    <a:lstStyle/>
    <a:p>
      <a:pPr>
        <a:spcAft>
          <a:spcPts val="600"/>
        </a:spcAft>
        <a:defRPr sz="1100">
          <a:solidFill>
            <a:schemeClr val="bg1">
              <a:lumMod val="50000"/>
            </a:schemeClr>
          </a:solidFill>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413793757707995"/>
          <c:y val="0"/>
          <c:w val="0.71586206242292005"/>
          <c:h val="1"/>
        </c:manualLayout>
      </c:layout>
      <c:barChart>
        <c:barDir val="bar"/>
        <c:grouping val="clustered"/>
        <c:varyColors val="0"/>
        <c:ser>
          <c:idx val="0"/>
          <c:order val="0"/>
          <c:tx>
            <c:strRef>
              <c:f>Sheet1!$B$1</c:f>
              <c:strCache>
                <c:ptCount val="1"/>
                <c:pt idx="0">
                  <c:v>Total (n=1004)</c:v>
                </c:pt>
              </c:strCache>
            </c:strRef>
          </c:tx>
          <c:spPr>
            <a:solidFill>
              <a:srgbClr val="FDC82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Didn't qualify for help (or the help I wanted) / couldn't help me with my problem</c:v>
                </c:pt>
                <c:pt idx="1">
                  <c:v>Too busy/not enough time/delay/waiting list/under-resourced</c:v>
                </c:pt>
                <c:pt idx="2">
                  <c:v>VLA already dealing with other party/conflict of interest</c:v>
                </c:pt>
                <c:pt idx="3">
                  <c:v>My case was too hard/ complex/not VLA area of law</c:v>
                </c:pt>
                <c:pt idx="4">
                  <c:v>VLA incompetent/didn’t do job properly/advice was not clear/VLA did not attend</c:v>
                </c:pt>
                <c:pt idx="5">
                  <c:v>Problems with process to qualify/felt I should qualify</c:v>
                </c:pt>
                <c:pt idx="6">
                  <c:v>Money/financial issues/could not get funding/funding was cut/VLA not free service</c:v>
                </c:pt>
                <c:pt idx="7">
                  <c:v>My problem was not desperate/serious enough</c:v>
                </c:pt>
                <c:pt idx="8">
                  <c:v>Hard time communicating / problems understanding others or making myself understood</c:v>
                </c:pt>
                <c:pt idx="9">
                  <c:v>Staff not helpful / rude / unsympathetic</c:v>
                </c:pt>
                <c:pt idx="10">
                  <c:v>Had issues getting through to / talking to the right person</c:v>
                </c:pt>
                <c:pt idx="11">
                  <c:v>Other</c:v>
                </c:pt>
              </c:strCache>
            </c:strRef>
          </c:cat>
          <c:val>
            <c:numRef>
              <c:f>Sheet1!$B$2:$B$13</c:f>
              <c:numCache>
                <c:formatCode>0%</c:formatCode>
                <c:ptCount val="12"/>
                <c:pt idx="0">
                  <c:v>0.36450637599343844</c:v>
                </c:pt>
                <c:pt idx="1">
                  <c:v>0.12189088326531332</c:v>
                </c:pt>
                <c:pt idx="2">
                  <c:v>9.4368977740393878E-2</c:v>
                </c:pt>
                <c:pt idx="3">
                  <c:v>7.3567520881407555E-2</c:v>
                </c:pt>
                <c:pt idx="4">
                  <c:v>5.2034673824429258E-2</c:v>
                </c:pt>
                <c:pt idx="5">
                  <c:v>5.1016075566892534E-2</c:v>
                </c:pt>
                <c:pt idx="6">
                  <c:v>3.5452809655936661E-2</c:v>
                </c:pt>
                <c:pt idx="7">
                  <c:v>3.1609668604196367E-2</c:v>
                </c:pt>
                <c:pt idx="8">
                  <c:v>2.7725537151022425E-2</c:v>
                </c:pt>
                <c:pt idx="9">
                  <c:v>2.5771917069390752E-2</c:v>
                </c:pt>
                <c:pt idx="10">
                  <c:v>2.4691255457927198E-2</c:v>
                </c:pt>
                <c:pt idx="11">
                  <c:v>8.6424263433224791E-2</c:v>
                </c:pt>
              </c:numCache>
            </c:numRef>
          </c:val>
          <c:extLst>
            <c:ext xmlns:c16="http://schemas.microsoft.com/office/drawing/2014/chart" uri="{C3380CC4-5D6E-409C-BE32-E72D297353CC}">
              <c16:uniqueId val="{00000000-DA96-A442-9112-E0EC04189587}"/>
            </c:ext>
          </c:extLst>
        </c:ser>
        <c:dLbls>
          <c:showLegendKey val="0"/>
          <c:showVal val="0"/>
          <c:showCatName val="0"/>
          <c:showSerName val="0"/>
          <c:showPercent val="0"/>
          <c:showBubbleSize val="0"/>
        </c:dLbls>
        <c:gapWidth val="80"/>
        <c:axId val="235932760"/>
        <c:axId val="235933152"/>
      </c:barChart>
      <c:catAx>
        <c:axId val="235932760"/>
        <c:scaling>
          <c:orientation val="maxMin"/>
        </c:scaling>
        <c:delete val="0"/>
        <c:axPos val="l"/>
        <c:numFmt formatCode="General" sourceLinked="1"/>
        <c:majorTickMark val="out"/>
        <c:minorTickMark val="none"/>
        <c:tickLblPos val="nextTo"/>
        <c:spPr>
          <a:ln>
            <a:noFill/>
          </a:ln>
        </c:spPr>
        <c:crossAx val="235933152"/>
        <c:crosses val="autoZero"/>
        <c:auto val="1"/>
        <c:lblAlgn val="ctr"/>
        <c:lblOffset val="100"/>
        <c:noMultiLvlLbl val="0"/>
      </c:catAx>
      <c:valAx>
        <c:axId val="235933152"/>
        <c:scaling>
          <c:orientation val="minMax"/>
        </c:scaling>
        <c:delete val="1"/>
        <c:axPos val="t"/>
        <c:numFmt formatCode="0%" sourceLinked="1"/>
        <c:majorTickMark val="out"/>
        <c:minorTickMark val="none"/>
        <c:tickLblPos val="none"/>
        <c:crossAx val="235932760"/>
        <c:crosses val="autoZero"/>
        <c:crossBetween val="between"/>
      </c:valAx>
      <c:spPr>
        <a:ln>
          <a:noFill/>
        </a:ln>
      </c:spPr>
    </c:plotArea>
    <c:plotVisOnly val="1"/>
    <c:dispBlanksAs val="gap"/>
    <c:showDLblsOverMax val="0"/>
  </c:chart>
  <c:spPr>
    <a:ln>
      <a:noFill/>
    </a:ln>
  </c:spPr>
  <c:txPr>
    <a:bodyPr/>
    <a:lstStyle/>
    <a:p>
      <a:pPr>
        <a:spcAft>
          <a:spcPts val="600"/>
        </a:spcAft>
        <a:defRPr sz="1000">
          <a:solidFill>
            <a:schemeClr val="bg1">
              <a:lumMod val="50000"/>
            </a:schemeClr>
          </a:solidFill>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74161274395156"/>
          <c:y val="6.1850073618846422E-3"/>
          <c:w val="0.71555728801226581"/>
          <c:h val="0.91296355654658212"/>
        </c:manualLayout>
      </c:layout>
      <c:barChart>
        <c:barDir val="bar"/>
        <c:grouping val="percentStacked"/>
        <c:varyColors val="0"/>
        <c:ser>
          <c:idx val="0"/>
          <c:order val="0"/>
          <c:tx>
            <c:strRef>
              <c:f>Sheet1!$B$1</c:f>
              <c:strCache>
                <c:ptCount val="1"/>
                <c:pt idx="0">
                  <c:v>Strongly Agree</c:v>
                </c:pt>
              </c:strCache>
            </c:strRef>
          </c:tx>
          <c:spPr>
            <a:solidFill>
              <a:schemeClr val="accent6"/>
            </a:solidFill>
            <a:ln>
              <a:solidFill>
                <a:schemeClr val="accent6"/>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You were satisfied with the type of questions asked</c:v>
                </c:pt>
                <c:pt idx="1">
                  <c:v>You were able to fully explain your situation to the VLA staff member</c:v>
                </c:pt>
                <c:pt idx="2">
                  <c:v>You were satisfied with the time taken for assessment</c:v>
                </c:pt>
                <c:pt idx="3">
                  <c:v>You were satisfied  with the number of questions asked</c:v>
                </c:pt>
                <c:pt idx="4">
                  <c:v>After speaking with the VLA staff member, you were clear about the next step you needed to take</c:v>
                </c:pt>
                <c:pt idx="5">
                  <c:v>After speaking with the VLA staff member, you understood what help VLA could give you</c:v>
                </c:pt>
              </c:strCache>
            </c:strRef>
          </c:cat>
          <c:val>
            <c:numRef>
              <c:f>Sheet1!$B$2:$B$7</c:f>
              <c:numCache>
                <c:formatCode>0%</c:formatCode>
                <c:ptCount val="6"/>
                <c:pt idx="0">
                  <c:v>0.35967608716336008</c:v>
                </c:pt>
                <c:pt idx="1">
                  <c:v>0.3933253123696458</c:v>
                </c:pt>
                <c:pt idx="2">
                  <c:v>0.3366589170280655</c:v>
                </c:pt>
                <c:pt idx="3">
                  <c:v>0.33341791386882635</c:v>
                </c:pt>
                <c:pt idx="4">
                  <c:v>0.37575833824964677</c:v>
                </c:pt>
                <c:pt idx="5">
                  <c:v>0.35625302337162323</c:v>
                </c:pt>
              </c:numCache>
            </c:numRef>
          </c:val>
          <c:extLst>
            <c:ext xmlns:c16="http://schemas.microsoft.com/office/drawing/2014/chart" uri="{C3380CC4-5D6E-409C-BE32-E72D297353CC}">
              <c16:uniqueId val="{00000000-094F-4F47-8E79-7B5AB290859B}"/>
            </c:ext>
          </c:extLst>
        </c:ser>
        <c:ser>
          <c:idx val="1"/>
          <c:order val="1"/>
          <c:tx>
            <c:strRef>
              <c:f>Sheet1!$C$1</c:f>
              <c:strCache>
                <c:ptCount val="1"/>
                <c:pt idx="0">
                  <c:v>Agree</c:v>
                </c:pt>
              </c:strCache>
            </c:strRef>
          </c:tx>
          <c:spPr>
            <a:solidFill>
              <a:schemeClr val="accent6">
                <a:lumMod val="60000"/>
                <a:lumOff val="40000"/>
              </a:schemeClr>
            </a:solidFill>
            <a:ln>
              <a:solidFill>
                <a:schemeClr val="accent6">
                  <a:lumMod val="60000"/>
                  <a:lumOff val="4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You were satisfied with the type of questions asked</c:v>
                </c:pt>
                <c:pt idx="1">
                  <c:v>You were able to fully explain your situation to the VLA staff member</c:v>
                </c:pt>
                <c:pt idx="2">
                  <c:v>You were satisfied with the time taken for assessment</c:v>
                </c:pt>
                <c:pt idx="3">
                  <c:v>You were satisfied  with the number of questions asked</c:v>
                </c:pt>
                <c:pt idx="4">
                  <c:v>After speaking with the VLA staff member, you were clear about the next step you needed to take</c:v>
                </c:pt>
                <c:pt idx="5">
                  <c:v>After speaking with the VLA staff member, you understood what help VLA could give you</c:v>
                </c:pt>
              </c:strCache>
            </c:strRef>
          </c:cat>
          <c:val>
            <c:numRef>
              <c:f>Sheet1!$C$2:$C$7</c:f>
              <c:numCache>
                <c:formatCode>0%</c:formatCode>
                <c:ptCount val="6"/>
                <c:pt idx="0">
                  <c:v>0.50480895391739655</c:v>
                </c:pt>
                <c:pt idx="1">
                  <c:v>0.46924499580703594</c:v>
                </c:pt>
                <c:pt idx="2">
                  <c:v>0.49648202842620776</c:v>
                </c:pt>
                <c:pt idx="3">
                  <c:v>0.49845449484695686</c:v>
                </c:pt>
                <c:pt idx="4">
                  <c:v>0.43260578439324099</c:v>
                </c:pt>
                <c:pt idx="5">
                  <c:v>0.45195053151136705</c:v>
                </c:pt>
              </c:numCache>
            </c:numRef>
          </c:val>
          <c:extLst>
            <c:ext xmlns:c16="http://schemas.microsoft.com/office/drawing/2014/chart" uri="{C3380CC4-5D6E-409C-BE32-E72D297353CC}">
              <c16:uniqueId val="{00000001-094F-4F47-8E79-7B5AB290859B}"/>
            </c:ext>
          </c:extLst>
        </c:ser>
        <c:ser>
          <c:idx val="2"/>
          <c:order val="2"/>
          <c:tx>
            <c:strRef>
              <c:f>Sheet1!$D$1</c:f>
              <c:strCache>
                <c:ptCount val="1"/>
                <c:pt idx="0">
                  <c:v>Neither agree nor disagree</c:v>
                </c:pt>
              </c:strCache>
            </c:strRef>
          </c:tx>
          <c:spPr>
            <a:solidFill>
              <a:schemeClr val="bg1">
                <a:lumMod val="75000"/>
              </a:schemeClr>
            </a:solidFill>
            <a:ln>
              <a:solidFill>
                <a:schemeClr val="bg1">
                  <a:lumMod val="7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You were satisfied with the type of questions asked</c:v>
                </c:pt>
                <c:pt idx="1">
                  <c:v>You were able to fully explain your situation to the VLA staff member</c:v>
                </c:pt>
                <c:pt idx="2">
                  <c:v>You were satisfied with the time taken for assessment</c:v>
                </c:pt>
                <c:pt idx="3">
                  <c:v>You were satisfied  with the number of questions asked</c:v>
                </c:pt>
                <c:pt idx="4">
                  <c:v>After speaking with the VLA staff member, you were clear about the next step you needed to take</c:v>
                </c:pt>
                <c:pt idx="5">
                  <c:v>After speaking with the VLA staff member, you understood what help VLA could give you</c:v>
                </c:pt>
              </c:strCache>
            </c:strRef>
          </c:cat>
          <c:val>
            <c:numRef>
              <c:f>Sheet1!$D$2:$D$7</c:f>
              <c:numCache>
                <c:formatCode>0%</c:formatCode>
                <c:ptCount val="6"/>
                <c:pt idx="0">
                  <c:v>6.0361016225131861E-2</c:v>
                </c:pt>
                <c:pt idx="1">
                  <c:v>3.4001971250373117E-2</c:v>
                </c:pt>
                <c:pt idx="2">
                  <c:v>3.9580419507490104E-2</c:v>
                </c:pt>
                <c:pt idx="3">
                  <c:v>7.1026091807981667E-2</c:v>
                </c:pt>
                <c:pt idx="4">
                  <c:v>5.5184339864649337E-2</c:v>
                </c:pt>
                <c:pt idx="5">
                  <c:v>7.1869248795887714E-2</c:v>
                </c:pt>
              </c:numCache>
            </c:numRef>
          </c:val>
          <c:extLst>
            <c:ext xmlns:c16="http://schemas.microsoft.com/office/drawing/2014/chart" uri="{C3380CC4-5D6E-409C-BE32-E72D297353CC}">
              <c16:uniqueId val="{00000002-094F-4F47-8E79-7B5AB290859B}"/>
            </c:ext>
          </c:extLst>
        </c:ser>
        <c:ser>
          <c:idx val="3"/>
          <c:order val="3"/>
          <c:tx>
            <c:strRef>
              <c:f>Sheet1!$E$1</c:f>
              <c:strCache>
                <c:ptCount val="1"/>
                <c:pt idx="0">
                  <c:v>Disagree</c:v>
                </c:pt>
              </c:strCache>
            </c:strRef>
          </c:tx>
          <c:spPr>
            <a:solidFill>
              <a:schemeClr val="accent5">
                <a:lumMod val="40000"/>
                <a:lumOff val="60000"/>
              </a:schemeClr>
            </a:solidFill>
            <a:ln>
              <a:solidFill>
                <a:schemeClr val="accent5">
                  <a:lumMod val="40000"/>
                  <a:lumOff val="60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You were satisfied with the type of questions asked</c:v>
                </c:pt>
                <c:pt idx="1">
                  <c:v>You were able to fully explain your situation to the VLA staff member</c:v>
                </c:pt>
                <c:pt idx="2">
                  <c:v>You were satisfied with the time taken for assessment</c:v>
                </c:pt>
                <c:pt idx="3">
                  <c:v>You were satisfied  with the number of questions asked</c:v>
                </c:pt>
                <c:pt idx="4">
                  <c:v>After speaking with the VLA staff member, you were clear about the next step you needed to take</c:v>
                </c:pt>
                <c:pt idx="5">
                  <c:v>After speaking with the VLA staff member, you understood what help VLA could give you</c:v>
                </c:pt>
              </c:strCache>
            </c:strRef>
          </c:cat>
          <c:val>
            <c:numRef>
              <c:f>Sheet1!$E$2:$E$7</c:f>
              <c:numCache>
                <c:formatCode>0%</c:formatCode>
                <c:ptCount val="6"/>
                <c:pt idx="0">
                  <c:v>3.2059000372568508E-2</c:v>
                </c:pt>
                <c:pt idx="1">
                  <c:v>6.1667756170693089E-2</c:v>
                </c:pt>
                <c:pt idx="2">
                  <c:v>7.4146140401960631E-2</c:v>
                </c:pt>
                <c:pt idx="3">
                  <c:v>5.6182024505107134E-2</c:v>
                </c:pt>
                <c:pt idx="4">
                  <c:v>7.1977418152673944E-2</c:v>
                </c:pt>
                <c:pt idx="5">
                  <c:v>6.3151221635189575E-2</c:v>
                </c:pt>
              </c:numCache>
            </c:numRef>
          </c:val>
          <c:extLst>
            <c:ext xmlns:c16="http://schemas.microsoft.com/office/drawing/2014/chart" uri="{C3380CC4-5D6E-409C-BE32-E72D297353CC}">
              <c16:uniqueId val="{00000003-094F-4F47-8E79-7B5AB290859B}"/>
            </c:ext>
          </c:extLst>
        </c:ser>
        <c:ser>
          <c:idx val="4"/>
          <c:order val="4"/>
          <c:tx>
            <c:strRef>
              <c:f>Sheet1!$F$1</c:f>
              <c:strCache>
                <c:ptCount val="1"/>
                <c:pt idx="0">
                  <c:v>Strongly Disagree</c:v>
                </c:pt>
              </c:strCache>
            </c:strRef>
          </c:tx>
          <c:spPr>
            <a:solidFill>
              <a:schemeClr val="accent5"/>
            </a:solidFill>
            <a:ln>
              <a:solidFill>
                <a:schemeClr val="accent5"/>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4F-4F47-8E79-7B5AB290859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You were satisfied with the type of questions asked</c:v>
                </c:pt>
                <c:pt idx="1">
                  <c:v>You were able to fully explain your situation to the VLA staff member</c:v>
                </c:pt>
                <c:pt idx="2">
                  <c:v>You were satisfied with the time taken for assessment</c:v>
                </c:pt>
                <c:pt idx="3">
                  <c:v>You were satisfied  with the number of questions asked</c:v>
                </c:pt>
                <c:pt idx="4">
                  <c:v>After speaking with the VLA staff member, you were clear about the next step you needed to take</c:v>
                </c:pt>
                <c:pt idx="5">
                  <c:v>After speaking with the VLA staff member, you understood what help VLA could give you</c:v>
                </c:pt>
              </c:strCache>
            </c:strRef>
          </c:cat>
          <c:val>
            <c:numRef>
              <c:f>Sheet1!$F$2:$F$7</c:f>
              <c:numCache>
                <c:formatCode>0%</c:formatCode>
                <c:ptCount val="6"/>
                <c:pt idx="0">
                  <c:v>2.5248408439384834E-2</c:v>
                </c:pt>
                <c:pt idx="1">
                  <c:v>1.7797508029610758E-2</c:v>
                </c:pt>
                <c:pt idx="2">
                  <c:v>3.1592749858132048E-2</c:v>
                </c:pt>
                <c:pt idx="3">
                  <c:v>2.4877542073260712E-2</c:v>
                </c:pt>
                <c:pt idx="4">
                  <c:v>4.1429416224548064E-2</c:v>
                </c:pt>
                <c:pt idx="5">
                  <c:v>3.4466964195593974E-2</c:v>
                </c:pt>
              </c:numCache>
            </c:numRef>
          </c:val>
          <c:extLst>
            <c:ext xmlns:c16="http://schemas.microsoft.com/office/drawing/2014/chart" uri="{C3380CC4-5D6E-409C-BE32-E72D297353CC}">
              <c16:uniqueId val="{00000005-094F-4F47-8E79-7B5AB290859B}"/>
            </c:ext>
          </c:extLst>
        </c:ser>
        <c:ser>
          <c:idx val="5"/>
          <c:order val="5"/>
          <c:tx>
            <c:strRef>
              <c:f>Sheet1!$G$1</c:f>
              <c:strCache>
                <c:ptCount val="1"/>
                <c:pt idx="0">
                  <c:v>Not applicable or don't know</c:v>
                </c:pt>
              </c:strCache>
            </c:strRef>
          </c:tx>
          <c:spPr>
            <a:pattFill prst="dkDnDiag">
              <a:fgClr>
                <a:schemeClr val="bg1">
                  <a:lumMod val="85000"/>
                </a:schemeClr>
              </a:fgClr>
              <a:bgClr>
                <a:schemeClr val="bg1"/>
              </a:bgClr>
            </a:pattFill>
            <a:ln>
              <a:solidFill>
                <a:schemeClr val="bg1">
                  <a:lumMod val="85000"/>
                </a:schemeClr>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You were satisfied with the type of questions asked</c:v>
                </c:pt>
                <c:pt idx="1">
                  <c:v>You were able to fully explain your situation to the VLA staff member</c:v>
                </c:pt>
                <c:pt idx="2">
                  <c:v>You were satisfied with the time taken for assessment</c:v>
                </c:pt>
                <c:pt idx="3">
                  <c:v>You were satisfied  with the number of questions asked</c:v>
                </c:pt>
                <c:pt idx="4">
                  <c:v>After speaking with the VLA staff member, you were clear about the next step you needed to take</c:v>
                </c:pt>
                <c:pt idx="5">
                  <c:v>After speaking with the VLA staff member, you understood what help VLA could give you</c:v>
                </c:pt>
              </c:strCache>
            </c:strRef>
          </c:cat>
          <c:val>
            <c:numRef>
              <c:f>Sheet1!$G$2:$G$7</c:f>
              <c:numCache>
                <c:formatCode>0%</c:formatCode>
                <c:ptCount val="6"/>
                <c:pt idx="0">
                  <c:v>1.7846533882157595E-2</c:v>
                </c:pt>
                <c:pt idx="1">
                  <c:v>2.3962456372641404E-2</c:v>
                </c:pt>
                <c:pt idx="2">
                  <c:v>2.1539744778143625E-2</c:v>
                </c:pt>
                <c:pt idx="3">
                  <c:v>1.6041932897866679E-2</c:v>
                </c:pt>
                <c:pt idx="4">
                  <c:v>2.3044703115240775E-2</c:v>
                </c:pt>
                <c:pt idx="5">
                  <c:v>2.2309010490338031E-2</c:v>
                </c:pt>
              </c:numCache>
            </c:numRef>
          </c:val>
          <c:extLst>
            <c:ext xmlns:c16="http://schemas.microsoft.com/office/drawing/2014/chart" uri="{C3380CC4-5D6E-409C-BE32-E72D297353CC}">
              <c16:uniqueId val="{00000006-094F-4F47-8E79-7B5AB290859B}"/>
            </c:ext>
          </c:extLst>
        </c:ser>
        <c:dLbls>
          <c:dLblPos val="ctr"/>
          <c:showLegendKey val="0"/>
          <c:showVal val="1"/>
          <c:showCatName val="0"/>
          <c:showSerName val="0"/>
          <c:showPercent val="0"/>
          <c:showBubbleSize val="0"/>
        </c:dLbls>
        <c:gapWidth val="44"/>
        <c:overlap val="100"/>
        <c:axId val="235944432"/>
        <c:axId val="235944824"/>
      </c:barChart>
      <c:catAx>
        <c:axId val="235944432"/>
        <c:scaling>
          <c:orientation val="maxMin"/>
        </c:scaling>
        <c:delete val="0"/>
        <c:axPos val="l"/>
        <c:numFmt formatCode="General" sourceLinked="1"/>
        <c:majorTickMark val="out"/>
        <c:minorTickMark val="none"/>
        <c:tickLblPos val="nextTo"/>
        <c:spPr>
          <a:ln>
            <a:noFill/>
          </a:ln>
        </c:spPr>
        <c:txPr>
          <a:bodyPr/>
          <a:lstStyle/>
          <a:p>
            <a:pPr>
              <a:defRPr sz="1100"/>
            </a:pPr>
            <a:endParaRPr lang="en-US"/>
          </a:p>
        </c:txPr>
        <c:crossAx val="235944824"/>
        <c:crosses val="autoZero"/>
        <c:auto val="1"/>
        <c:lblAlgn val="ctr"/>
        <c:lblOffset val="100"/>
        <c:noMultiLvlLbl val="0"/>
      </c:catAx>
      <c:valAx>
        <c:axId val="235944824"/>
        <c:scaling>
          <c:orientation val="minMax"/>
        </c:scaling>
        <c:delete val="1"/>
        <c:axPos val="t"/>
        <c:numFmt formatCode="0%" sourceLinked="1"/>
        <c:majorTickMark val="out"/>
        <c:minorTickMark val="none"/>
        <c:tickLblPos val="none"/>
        <c:crossAx val="235944432"/>
        <c:crosses val="autoZero"/>
        <c:crossBetween val="between"/>
      </c:valAx>
    </c:plotArea>
    <c:legend>
      <c:legendPos val="b"/>
      <c:layout>
        <c:manualLayout>
          <c:xMode val="edge"/>
          <c:yMode val="edge"/>
          <c:x val="0"/>
          <c:y val="0.91472835807028541"/>
          <c:w val="0.86137902875183592"/>
          <c:h val="5.1475524166557006E-2"/>
        </c:manualLayout>
      </c:layout>
      <c:overlay val="0"/>
      <c:txPr>
        <a:bodyPr/>
        <a:lstStyle/>
        <a:p>
          <a:pPr>
            <a:defRPr sz="1100"/>
          </a:pPr>
          <a:endParaRPr lang="en-US"/>
        </a:p>
      </c:txPr>
    </c:legend>
    <c:plotVisOnly val="1"/>
    <c:dispBlanksAs val="gap"/>
    <c:showDLblsOverMax val="0"/>
  </c:chart>
  <c:spPr>
    <a:ln>
      <a:noFill/>
    </a:ln>
  </c:spPr>
  <c:txPr>
    <a:bodyPr/>
    <a:lstStyle/>
    <a:p>
      <a:pPr>
        <a:defRPr sz="1000">
          <a:solidFill>
            <a:schemeClr val="tx1"/>
          </a:solidFill>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0.05691</cdr:x>
      <cdr:y>0.30713</cdr:y>
    </cdr:from>
    <cdr:to>
      <cdr:x>1</cdr:x>
      <cdr:y>0.30769</cdr:y>
    </cdr:to>
    <cdr:cxnSp macro="">
      <cdr:nvCxnSpPr>
        <cdr:cNvPr id="2" name="Straight Connector 1">
          <a:extLst xmlns:a="http://schemas.openxmlformats.org/drawingml/2006/main">
            <a:ext uri="{FF2B5EF4-FFF2-40B4-BE49-F238E27FC236}">
              <a16:creationId xmlns:a16="http://schemas.microsoft.com/office/drawing/2014/main" id="{56F61929-ED0E-E349-B7C0-52F71B213F37}"/>
            </a:ext>
          </a:extLst>
        </cdr:cNvPr>
        <cdr:cNvCxnSpPr/>
      </cdr:nvCxnSpPr>
      <cdr:spPr>
        <a:xfrm xmlns:a="http://schemas.openxmlformats.org/drawingml/2006/main" flipV="1">
          <a:off x="504056" y="1437528"/>
          <a:ext cx="8352928" cy="26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0.05691</cdr:x>
      <cdr:y>0.61411</cdr:y>
    </cdr:from>
    <cdr:to>
      <cdr:x>1</cdr:x>
      <cdr:y>0.61538</cdr:y>
    </cdr:to>
    <cdr:cxnSp macro="">
      <cdr:nvCxnSpPr>
        <cdr:cNvPr id="3" name="Straight Connector 2">
          <a:extLst xmlns:a="http://schemas.openxmlformats.org/drawingml/2006/main">
            <a:ext uri="{FF2B5EF4-FFF2-40B4-BE49-F238E27FC236}">
              <a16:creationId xmlns:a16="http://schemas.microsoft.com/office/drawing/2014/main" id="{D09BA354-E188-4C46-9A5D-B10E986EF605}"/>
            </a:ext>
          </a:extLst>
        </cdr:cNvPr>
        <cdr:cNvCxnSpPr/>
      </cdr:nvCxnSpPr>
      <cdr:spPr>
        <a:xfrm xmlns:a="http://schemas.openxmlformats.org/drawingml/2006/main" flipV="1">
          <a:off x="504056" y="2874354"/>
          <a:ext cx="8352928" cy="596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0.23073</cdr:y>
    </cdr:from>
    <cdr:to>
      <cdr:x>1</cdr:x>
      <cdr:y>0.23073</cdr:y>
    </cdr:to>
    <cdr:cxnSp macro="">
      <cdr:nvCxnSpPr>
        <cdr:cNvPr id="3" name="Straight Connector 2">
          <a:extLst xmlns:a="http://schemas.openxmlformats.org/drawingml/2006/main">
            <a:ext uri="{FF2B5EF4-FFF2-40B4-BE49-F238E27FC236}">
              <a16:creationId xmlns:a16="http://schemas.microsoft.com/office/drawing/2014/main" id="{0A809D84-7549-164D-B164-70FA4C44EBC3}"/>
            </a:ext>
          </a:extLst>
        </cdr:cNvPr>
        <cdr:cNvCxnSpPr/>
      </cdr:nvCxnSpPr>
      <cdr:spPr>
        <a:xfrm xmlns:a="http://schemas.openxmlformats.org/drawingml/2006/main">
          <a:off x="0" y="1224135"/>
          <a:ext cx="8648064"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0.46146</cdr:y>
    </cdr:from>
    <cdr:to>
      <cdr:x>1</cdr:x>
      <cdr:y>0.46146</cdr:y>
    </cdr:to>
    <cdr:cxnSp macro="">
      <cdr:nvCxnSpPr>
        <cdr:cNvPr id="4" name="Straight Connector 3">
          <a:extLst xmlns:a="http://schemas.openxmlformats.org/drawingml/2006/main">
            <a:ext uri="{FF2B5EF4-FFF2-40B4-BE49-F238E27FC236}">
              <a16:creationId xmlns:a16="http://schemas.microsoft.com/office/drawing/2014/main" id="{D1636C95-9F2D-924D-9427-730E25F55901}"/>
            </a:ext>
          </a:extLst>
        </cdr:cNvPr>
        <cdr:cNvCxnSpPr/>
      </cdr:nvCxnSpPr>
      <cdr:spPr>
        <a:xfrm xmlns:a="http://schemas.openxmlformats.org/drawingml/2006/main">
          <a:off x="0" y="2448271"/>
          <a:ext cx="8648064"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0.6922</cdr:y>
    </cdr:from>
    <cdr:to>
      <cdr:x>1</cdr:x>
      <cdr:y>0.6922</cdr:y>
    </cdr:to>
    <cdr:cxnSp macro="">
      <cdr:nvCxnSpPr>
        <cdr:cNvPr id="6" name="Straight Connector 5">
          <a:extLst xmlns:a="http://schemas.openxmlformats.org/drawingml/2006/main">
            <a:ext uri="{FF2B5EF4-FFF2-40B4-BE49-F238E27FC236}">
              <a16:creationId xmlns:a16="http://schemas.microsoft.com/office/drawing/2014/main" id="{178898B6-C178-1E4B-8BD3-E9319F09FB4D}"/>
            </a:ext>
          </a:extLst>
        </cdr:cNvPr>
        <cdr:cNvCxnSpPr/>
      </cdr:nvCxnSpPr>
      <cdr:spPr>
        <a:xfrm xmlns:a="http://schemas.openxmlformats.org/drawingml/2006/main">
          <a:off x="0" y="3672407"/>
          <a:ext cx="8648064"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0.10309</cdr:y>
    </cdr:from>
    <cdr:to>
      <cdr:x>0.16667</cdr:x>
      <cdr:y>0.16022</cdr:y>
    </cdr:to>
    <cdr:sp macro="" textlink="">
      <cdr:nvSpPr>
        <cdr:cNvPr id="2" name="Text Box 1"/>
        <cdr:cNvSpPr txBox="1"/>
      </cdr:nvSpPr>
      <cdr:spPr>
        <a:xfrm xmlns:a="http://schemas.openxmlformats.org/drawingml/2006/main">
          <a:off x="-914400" y="505951"/>
          <a:ext cx="914418" cy="2803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dirty="0">
              <a:solidFill>
                <a:schemeClr val="tx1"/>
              </a:solidFill>
              <a:latin typeface="Arial" panose="020B0604020202020204" pitchFamily="34" charset="0"/>
              <a:cs typeface="Arial" panose="020B0604020202020204" pitchFamily="34" charset="0"/>
            </a:rPr>
            <a:t>Legal Advice</a:t>
          </a:r>
        </a:p>
      </cdr:txBody>
    </cdr:sp>
  </cdr:relSizeAnchor>
  <cdr:relSizeAnchor xmlns:cdr="http://schemas.openxmlformats.org/drawingml/2006/chartDrawing">
    <cdr:from>
      <cdr:x>0</cdr:x>
      <cdr:y>0.32574</cdr:y>
    </cdr:from>
    <cdr:to>
      <cdr:x>0.16667</cdr:x>
      <cdr:y>0.38287</cdr:y>
    </cdr:to>
    <cdr:sp macro="" textlink="">
      <cdr:nvSpPr>
        <cdr:cNvPr id="7" name="Text Box 1"/>
        <cdr:cNvSpPr txBox="1"/>
      </cdr:nvSpPr>
      <cdr:spPr>
        <a:xfrm xmlns:a="http://schemas.openxmlformats.org/drawingml/2006/main">
          <a:off x="-882204" y="1728191"/>
          <a:ext cx="1441373" cy="303100"/>
        </a:xfrm>
        <a:prstGeom xmlns:a="http://schemas.openxmlformats.org/drawingml/2006/main" prst="rect">
          <a:avLst/>
        </a:prstGeom>
      </cdr:spPr>
      <cdr:txBody>
        <a:bodyPr xmlns:a="http://schemas.openxmlformats.org/drawingml/2006/main" wrap="none" rtlCol="0" anchor="ctr"/>
        <a:lstStyle xmlns:a="http://schemas.openxmlformats.org/drawingml/2006/main"/>
        <a:p xmlns:a="http://schemas.openxmlformats.org/drawingml/2006/main">
          <a:r>
            <a:rPr lang="en-AU" sz="1000" dirty="0">
              <a:solidFill>
                <a:schemeClr val="tx1"/>
              </a:solidFill>
              <a:latin typeface="Arial" panose="020B0604020202020204" pitchFamily="34" charset="0"/>
              <a:cs typeface="Arial" panose="020B0604020202020204" pitchFamily="34" charset="0"/>
            </a:rPr>
            <a:t>Casework</a:t>
          </a:r>
        </a:p>
      </cdr:txBody>
    </cdr:sp>
  </cdr:relSizeAnchor>
  <cdr:relSizeAnchor xmlns:cdr="http://schemas.openxmlformats.org/drawingml/2006/chartDrawing">
    <cdr:from>
      <cdr:x>0</cdr:x>
      <cdr:y>0.5429</cdr:y>
    </cdr:from>
    <cdr:to>
      <cdr:x>0.16667</cdr:x>
      <cdr:y>0.60003</cdr:y>
    </cdr:to>
    <cdr:sp macro="" textlink="">
      <cdr:nvSpPr>
        <cdr:cNvPr id="8" name="Text Box 1"/>
        <cdr:cNvSpPr txBox="1"/>
      </cdr:nvSpPr>
      <cdr:spPr>
        <a:xfrm xmlns:a="http://schemas.openxmlformats.org/drawingml/2006/main">
          <a:off x="0" y="2880319"/>
          <a:ext cx="1441373" cy="303100"/>
        </a:xfrm>
        <a:prstGeom xmlns:a="http://schemas.openxmlformats.org/drawingml/2006/main" prst="rect">
          <a:avLst/>
        </a:prstGeom>
      </cdr:spPr>
      <cdr:txBody>
        <a:bodyPr xmlns:a="http://schemas.openxmlformats.org/drawingml/2006/main" wrap="none" rtlCol="0" anchor="ctr"/>
        <a:lstStyle xmlns:a="http://schemas.openxmlformats.org/drawingml/2006/main"/>
        <a:p xmlns:a="http://schemas.openxmlformats.org/drawingml/2006/main">
          <a:r>
            <a:rPr lang="en-AU" sz="1000" dirty="0">
              <a:solidFill>
                <a:schemeClr val="tx1"/>
              </a:solidFill>
              <a:latin typeface="Arial" panose="020B0604020202020204" pitchFamily="34" charset="0"/>
              <a:cs typeface="Arial" panose="020B0604020202020204" pitchFamily="34" charset="0"/>
            </a:rPr>
            <a:t>Duty Lawyer</a:t>
          </a:r>
        </a:p>
      </cdr:txBody>
    </cdr:sp>
  </cdr:relSizeAnchor>
  <cdr:relSizeAnchor xmlns:cdr="http://schemas.openxmlformats.org/drawingml/2006/chartDrawing">
    <cdr:from>
      <cdr:x>0</cdr:x>
      <cdr:y>0.77363</cdr:y>
    </cdr:from>
    <cdr:to>
      <cdr:x>0.16667</cdr:x>
      <cdr:y>0.83076</cdr:y>
    </cdr:to>
    <cdr:sp macro="" textlink="">
      <cdr:nvSpPr>
        <cdr:cNvPr id="9" name="Text Box 1"/>
        <cdr:cNvSpPr txBox="1"/>
      </cdr:nvSpPr>
      <cdr:spPr>
        <a:xfrm xmlns:a="http://schemas.openxmlformats.org/drawingml/2006/main">
          <a:off x="0" y="4104455"/>
          <a:ext cx="1441373" cy="303100"/>
        </a:xfrm>
        <a:prstGeom xmlns:a="http://schemas.openxmlformats.org/drawingml/2006/main" prst="rect">
          <a:avLst/>
        </a:prstGeom>
      </cdr:spPr>
      <cdr:txBody>
        <a:bodyPr xmlns:a="http://schemas.openxmlformats.org/drawingml/2006/main" wrap="none" rtlCol="0" anchor="ctr"/>
        <a:lstStyle xmlns:a="http://schemas.openxmlformats.org/drawingml/2006/main"/>
        <a:p xmlns:a="http://schemas.openxmlformats.org/drawingml/2006/main">
          <a:r>
            <a:rPr lang="en-AU" sz="1000" dirty="0">
              <a:solidFill>
                <a:schemeClr val="tx1"/>
              </a:solidFill>
              <a:latin typeface="Arial" panose="020B0604020202020204" pitchFamily="34" charset="0"/>
              <a:cs typeface="Arial" panose="020B0604020202020204" pitchFamily="34" charset="0"/>
            </a:rPr>
            <a:t>Legal Help</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0.2171</cdr:y>
    </cdr:from>
    <cdr:to>
      <cdr:x>0.96778</cdr:x>
      <cdr:y>0.2171</cdr:y>
    </cdr:to>
    <cdr:cxnSp macro="">
      <cdr:nvCxnSpPr>
        <cdr:cNvPr id="2" name="Straight Connector 1">
          <a:extLst xmlns:a="http://schemas.openxmlformats.org/drawingml/2006/main">
            <a:ext uri="{FF2B5EF4-FFF2-40B4-BE49-F238E27FC236}">
              <a16:creationId xmlns:a16="http://schemas.microsoft.com/office/drawing/2014/main" id="{CE7E4667-BAE6-8B43-B26B-3B31B90F0A65}"/>
            </a:ext>
          </a:extLst>
        </cdr:cNvPr>
        <cdr:cNvCxnSpPr/>
      </cdr:nvCxnSpPr>
      <cdr:spPr>
        <a:xfrm xmlns:a="http://schemas.openxmlformats.org/drawingml/2006/main">
          <a:off x="-1" y="646004"/>
          <a:ext cx="558000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0.43418</cdr:y>
    </cdr:from>
    <cdr:to>
      <cdr:x>0.96778</cdr:x>
      <cdr:y>0.43418</cdr:y>
    </cdr:to>
    <cdr:cxnSp macro="">
      <cdr:nvCxnSpPr>
        <cdr:cNvPr id="3" name="Straight Connector 2">
          <a:extLst xmlns:a="http://schemas.openxmlformats.org/drawingml/2006/main">
            <a:ext uri="{FF2B5EF4-FFF2-40B4-BE49-F238E27FC236}">
              <a16:creationId xmlns:a16="http://schemas.microsoft.com/office/drawing/2014/main" id="{94EAF0B7-CAEA-C549-AC33-AD3587562FD7}"/>
            </a:ext>
          </a:extLst>
        </cdr:cNvPr>
        <cdr:cNvCxnSpPr/>
      </cdr:nvCxnSpPr>
      <cdr:spPr>
        <a:xfrm xmlns:a="http://schemas.openxmlformats.org/drawingml/2006/main">
          <a:off x="0" y="1291949"/>
          <a:ext cx="558000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0.04481</cdr:y>
    </cdr:from>
    <cdr:to>
      <cdr:x>0.17676</cdr:x>
      <cdr:y>0.17005</cdr:y>
    </cdr:to>
    <cdr:sp macro="" textlink="">
      <cdr:nvSpPr>
        <cdr:cNvPr id="4" name="Text Box 1"/>
        <cdr:cNvSpPr txBox="1"/>
      </cdr:nvSpPr>
      <cdr:spPr>
        <a:xfrm xmlns:a="http://schemas.openxmlformats.org/drawingml/2006/main">
          <a:off x="0" y="133337"/>
          <a:ext cx="1019175" cy="372665"/>
        </a:xfrm>
        <a:prstGeom xmlns:a="http://schemas.openxmlformats.org/drawingml/2006/main" prst="rect">
          <a:avLst/>
        </a:prstGeom>
      </cdr:spPr>
      <cdr:txBody>
        <a:bodyPr xmlns:a="http://schemas.openxmlformats.org/drawingml/2006/main" wrap="square" rtlCol="0" anchor="ctr"/>
        <a:lstStyle xmlns:a="http://schemas.openxmlformats.org/drawingml/2006/main"/>
        <a:p xmlns:a="http://schemas.openxmlformats.org/drawingml/2006/main">
          <a:r>
            <a:rPr lang="en-AU" sz="1000" dirty="0">
              <a:solidFill>
                <a:srgbClr val="616365"/>
              </a:solidFill>
              <a:latin typeface="Arial" pitchFamily="34" charset="0"/>
              <a:cs typeface="Arial" pitchFamily="34" charset="0"/>
            </a:rPr>
            <a:t>All Casework clients</a:t>
          </a:r>
        </a:p>
      </cdr:txBody>
    </cdr:sp>
  </cdr:relSizeAnchor>
  <cdr:relSizeAnchor xmlns:cdr="http://schemas.openxmlformats.org/drawingml/2006/chartDrawing">
    <cdr:from>
      <cdr:x>0</cdr:x>
      <cdr:y>0.26327</cdr:y>
    </cdr:from>
    <cdr:to>
      <cdr:x>0.18502</cdr:x>
      <cdr:y>0.38851</cdr:y>
    </cdr:to>
    <cdr:sp macro="" textlink="">
      <cdr:nvSpPr>
        <cdr:cNvPr id="5" name="Text Box 1"/>
        <cdr:cNvSpPr txBox="1"/>
      </cdr:nvSpPr>
      <cdr:spPr>
        <a:xfrm xmlns:a="http://schemas.openxmlformats.org/drawingml/2006/main">
          <a:off x="0" y="783389"/>
          <a:ext cx="1066800" cy="372665"/>
        </a:xfrm>
        <a:prstGeom xmlns:a="http://schemas.openxmlformats.org/drawingml/2006/main" prst="rect">
          <a:avLst/>
        </a:prstGeom>
      </cdr:spPr>
      <cdr:txBody>
        <a:bodyPr xmlns:a="http://schemas.openxmlformats.org/drawingml/2006/main" wrap="square" rtlCol="0" anchor="ctr"/>
        <a:lstStyle xmlns:a="http://schemas.openxmlformats.org/drawingml/2006/main"/>
        <a:p xmlns:a="http://schemas.openxmlformats.org/drawingml/2006/main">
          <a:r>
            <a:rPr lang="en-AU" sz="1000" dirty="0">
              <a:solidFill>
                <a:srgbClr val="616365"/>
              </a:solidFill>
              <a:latin typeface="Arial" pitchFamily="34" charset="0"/>
              <a:cs typeface="Arial" pitchFamily="34" charset="0"/>
            </a:rPr>
            <a:t>Family Law Casework clients</a:t>
          </a:r>
        </a:p>
      </cdr:txBody>
    </cdr:sp>
  </cdr:relSizeAnchor>
  <cdr:relSizeAnchor xmlns:cdr="http://schemas.openxmlformats.org/drawingml/2006/chartDrawing">
    <cdr:from>
      <cdr:x>1.73436E-7</cdr:x>
      <cdr:y>0.47297</cdr:y>
    </cdr:from>
    <cdr:to>
      <cdr:x>0.18833</cdr:x>
      <cdr:y>0.59821</cdr:y>
    </cdr:to>
    <cdr:sp macro="" textlink="">
      <cdr:nvSpPr>
        <cdr:cNvPr id="6" name="Text Box 1"/>
        <cdr:cNvSpPr txBox="1"/>
      </cdr:nvSpPr>
      <cdr:spPr>
        <a:xfrm xmlns:a="http://schemas.openxmlformats.org/drawingml/2006/main">
          <a:off x="1" y="1407374"/>
          <a:ext cx="1085850" cy="372666"/>
        </a:xfrm>
        <a:prstGeom xmlns:a="http://schemas.openxmlformats.org/drawingml/2006/main" prst="rect">
          <a:avLst/>
        </a:prstGeom>
      </cdr:spPr>
      <cdr:txBody>
        <a:bodyPr xmlns:a="http://schemas.openxmlformats.org/drawingml/2006/main" wrap="square" rtlCol="0" anchor="ctr"/>
        <a:lstStyle xmlns:a="http://schemas.openxmlformats.org/drawingml/2006/main"/>
        <a:p xmlns:a="http://schemas.openxmlformats.org/drawingml/2006/main">
          <a:r>
            <a:rPr lang="en-AU" sz="1000" dirty="0">
              <a:solidFill>
                <a:srgbClr val="616365"/>
              </a:solidFill>
              <a:latin typeface="Arial" pitchFamily="34" charset="0"/>
              <a:cs typeface="Arial" pitchFamily="34" charset="0"/>
            </a:rPr>
            <a:t>Civil</a:t>
          </a:r>
          <a:r>
            <a:rPr lang="en-AU" sz="1000" baseline="0" dirty="0">
              <a:solidFill>
                <a:srgbClr val="616365"/>
              </a:solidFill>
              <a:latin typeface="Arial" pitchFamily="34" charset="0"/>
              <a:cs typeface="Arial" pitchFamily="34" charset="0"/>
            </a:rPr>
            <a:t> Law Casework clients</a:t>
          </a:r>
          <a:endParaRPr lang="en-AU" sz="1000" dirty="0">
            <a:solidFill>
              <a:srgbClr val="616365"/>
            </a:solidFill>
            <a:latin typeface="Arial" pitchFamily="34" charset="0"/>
            <a:cs typeface="Arial" pitchFamily="34" charset="0"/>
          </a:endParaRPr>
        </a:p>
      </cdr:txBody>
    </cdr:sp>
  </cdr:relSizeAnchor>
  <cdr:relSizeAnchor xmlns:cdr="http://schemas.openxmlformats.org/drawingml/2006/chartDrawing">
    <cdr:from>
      <cdr:x>0</cdr:x>
      <cdr:y>0.65038</cdr:y>
    </cdr:from>
    <cdr:to>
      <cdr:x>0.96778</cdr:x>
      <cdr:y>0.65038</cdr:y>
    </cdr:to>
    <cdr:cxnSp macro="">
      <cdr:nvCxnSpPr>
        <cdr:cNvPr id="7" name="Straight Connector 6">
          <a:extLst xmlns:a="http://schemas.openxmlformats.org/drawingml/2006/main">
            <a:ext uri="{FF2B5EF4-FFF2-40B4-BE49-F238E27FC236}">
              <a16:creationId xmlns:a16="http://schemas.microsoft.com/office/drawing/2014/main" id="{04DF1C15-36CD-1141-ACDE-B37666DC40D8}"/>
            </a:ext>
          </a:extLst>
        </cdr:cNvPr>
        <cdr:cNvCxnSpPr/>
      </cdr:nvCxnSpPr>
      <cdr:spPr>
        <a:xfrm xmlns:a="http://schemas.openxmlformats.org/drawingml/2006/main">
          <a:off x="0" y="1935280"/>
          <a:ext cx="558000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0.70147</cdr:y>
    </cdr:from>
    <cdr:to>
      <cdr:x>0.19792</cdr:x>
      <cdr:y>0.82671</cdr:y>
    </cdr:to>
    <cdr:sp macro="" textlink="">
      <cdr:nvSpPr>
        <cdr:cNvPr id="8" name="Text Box 1"/>
        <cdr:cNvSpPr txBox="1"/>
      </cdr:nvSpPr>
      <cdr:spPr>
        <a:xfrm xmlns:a="http://schemas.openxmlformats.org/drawingml/2006/main">
          <a:off x="-914400" y="2087289"/>
          <a:ext cx="1141167" cy="372665"/>
        </a:xfrm>
        <a:prstGeom xmlns:a="http://schemas.openxmlformats.org/drawingml/2006/main" prst="rect">
          <a:avLst/>
        </a:prstGeom>
      </cdr:spPr>
      <cdr:txBody>
        <a:bodyPr xmlns:a="http://schemas.openxmlformats.org/drawingml/2006/main" wrap="square" rtlCol="0" anchor="ctr"/>
        <a:lstStyle xmlns:a="http://schemas.openxmlformats.org/drawingml/2006/main"/>
        <a:p xmlns:a="http://schemas.openxmlformats.org/drawingml/2006/main">
          <a:r>
            <a:rPr lang="en-AU" sz="1000" dirty="0">
              <a:solidFill>
                <a:srgbClr val="616365"/>
              </a:solidFill>
              <a:latin typeface="Arial" panose="020B0604020202020204" pitchFamily="34" charset="0"/>
              <a:cs typeface="Arial" panose="020B0604020202020204" pitchFamily="34" charset="0"/>
            </a:rPr>
            <a:t>Criminal Law</a:t>
          </a:r>
          <a:r>
            <a:rPr lang="en-AU" sz="1000" baseline="0" dirty="0">
              <a:solidFill>
                <a:srgbClr val="616365"/>
              </a:solidFill>
              <a:latin typeface="Arial" panose="020B0604020202020204" pitchFamily="34" charset="0"/>
              <a:cs typeface="Arial" panose="020B0604020202020204" pitchFamily="34" charset="0"/>
            </a:rPr>
            <a:t> Casework clients</a:t>
          </a:r>
          <a:endParaRPr lang="en-AU" sz="1000" dirty="0">
            <a:solidFill>
              <a:srgbClr val="616365"/>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latin typeface="Arial"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0E14DAD-3C87-48BB-9D06-3240FA34F1CF}" type="datetimeFigureOut">
              <a:rPr lang="en-US" smtClean="0">
                <a:latin typeface="Arial" pitchFamily="34" charset="0"/>
              </a:rPr>
              <a:pPr/>
              <a:t>2/18/22</a:t>
            </a:fld>
            <a:endParaRPr lang="en-AU" dirty="0">
              <a:latin typeface="Arial" pitchFamily="34"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latin typeface="Arial"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5E8ECD0-F3C8-450A-A0E1-8FBD7B5E2AD9}" type="slidenum">
              <a:rPr lang="en-AU" smtClean="0">
                <a:latin typeface="Arial" pitchFamily="34" charset="0"/>
              </a:rPr>
              <a:pPr/>
              <a:t>‹#›</a:t>
            </a:fld>
            <a:endParaRPr lang="en-AU" dirty="0">
              <a:latin typeface="Arial" pitchFamily="34" charset="0"/>
            </a:endParaRPr>
          </a:p>
        </p:txBody>
      </p:sp>
    </p:spTree>
    <p:extLst>
      <p:ext uri="{BB962C8B-B14F-4D97-AF65-F5344CB8AC3E}">
        <p14:creationId xmlns:p14="http://schemas.microsoft.com/office/powerpoint/2010/main" val="410674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F015ACD-DA4E-49B3-B1F8-627ED35C18EB}" type="datetimeFigureOut">
              <a:rPr lang="en-US" smtClean="0"/>
              <a:pPr/>
              <a:t>2/18/22</a:t>
            </a:fld>
            <a:endParaRPr lang="en-AU" dirty="0"/>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0D4532CE-D1E2-41F7-BF91-86DB7E689148}" type="slidenum">
              <a:rPr lang="en-AU" smtClean="0"/>
              <a:pPr/>
              <a:t>‹#›</a:t>
            </a:fld>
            <a:endParaRPr lang="en-AU" dirty="0"/>
          </a:p>
        </p:txBody>
      </p:sp>
    </p:spTree>
    <p:extLst>
      <p:ext uri="{BB962C8B-B14F-4D97-AF65-F5344CB8AC3E}">
        <p14:creationId xmlns:p14="http://schemas.microsoft.com/office/powerpoint/2010/main" val="4221131846"/>
      </p:ext>
    </p:extLst>
  </p:cSld>
  <p:clrMap bg1="lt1" tx1="dk1" bg2="lt2" tx2="dk2" accent1="accent1" accent2="accent2" accent3="accent3" accent4="accent4" accent5="accent5" accent6="accent6" hlink="hlink" folHlink="folHlink"/>
  <p:notesStyle>
    <a:lvl1pPr marL="0" algn="l" defTabSz="994811" rtl="0" eaLnBrk="1" latinLnBrk="0" hangingPunct="1">
      <a:defRPr sz="1300" kern="1200">
        <a:solidFill>
          <a:schemeClr val="tx1"/>
        </a:solidFill>
        <a:latin typeface="Arial" pitchFamily="34" charset="0"/>
        <a:ea typeface="+mn-ea"/>
        <a:cs typeface="+mn-cs"/>
      </a:defRPr>
    </a:lvl1pPr>
    <a:lvl2pPr marL="497406" algn="l" defTabSz="994811" rtl="0" eaLnBrk="1" latinLnBrk="0" hangingPunct="1">
      <a:defRPr sz="1300" kern="1200">
        <a:solidFill>
          <a:schemeClr val="tx1"/>
        </a:solidFill>
        <a:latin typeface="Arial" pitchFamily="34" charset="0"/>
        <a:ea typeface="+mn-ea"/>
        <a:cs typeface="+mn-cs"/>
      </a:defRPr>
    </a:lvl2pPr>
    <a:lvl3pPr marL="994811" algn="l" defTabSz="994811" rtl="0" eaLnBrk="1" latinLnBrk="0" hangingPunct="1">
      <a:defRPr sz="1300" kern="1200">
        <a:solidFill>
          <a:schemeClr val="tx1"/>
        </a:solidFill>
        <a:latin typeface="Arial" pitchFamily="34" charset="0"/>
        <a:ea typeface="+mn-ea"/>
        <a:cs typeface="+mn-cs"/>
      </a:defRPr>
    </a:lvl3pPr>
    <a:lvl4pPr marL="1492217" algn="l" defTabSz="994811" rtl="0" eaLnBrk="1" latinLnBrk="0" hangingPunct="1">
      <a:defRPr sz="1300" kern="1200">
        <a:solidFill>
          <a:schemeClr val="tx1"/>
        </a:solidFill>
        <a:latin typeface="Arial" pitchFamily="34" charset="0"/>
        <a:ea typeface="+mn-ea"/>
        <a:cs typeface="+mn-cs"/>
      </a:defRPr>
    </a:lvl4pPr>
    <a:lvl5pPr marL="1989624" algn="l" defTabSz="994811" rtl="0" eaLnBrk="1" latinLnBrk="0" hangingPunct="1">
      <a:defRPr sz="1300" kern="1200">
        <a:solidFill>
          <a:schemeClr val="tx1"/>
        </a:solidFill>
        <a:latin typeface="Arial" pitchFamily="34" charset="0"/>
        <a:ea typeface="+mn-ea"/>
        <a:cs typeface="+mn-cs"/>
      </a:defRPr>
    </a:lvl5pPr>
    <a:lvl6pPr marL="2487031" algn="l" defTabSz="994811" rtl="0" eaLnBrk="1" latinLnBrk="0" hangingPunct="1">
      <a:defRPr sz="1300" kern="1200">
        <a:solidFill>
          <a:schemeClr val="tx1"/>
        </a:solidFill>
        <a:latin typeface="+mn-lt"/>
        <a:ea typeface="+mn-ea"/>
        <a:cs typeface="+mn-cs"/>
      </a:defRPr>
    </a:lvl6pPr>
    <a:lvl7pPr marL="2984435" algn="l" defTabSz="994811" rtl="0" eaLnBrk="1" latinLnBrk="0" hangingPunct="1">
      <a:defRPr sz="1300" kern="1200">
        <a:solidFill>
          <a:schemeClr val="tx1"/>
        </a:solidFill>
        <a:latin typeface="+mn-lt"/>
        <a:ea typeface="+mn-ea"/>
        <a:cs typeface="+mn-cs"/>
      </a:defRPr>
    </a:lvl7pPr>
    <a:lvl8pPr marL="3481843" algn="l" defTabSz="994811" rtl="0" eaLnBrk="1" latinLnBrk="0" hangingPunct="1">
      <a:defRPr sz="1300" kern="1200">
        <a:solidFill>
          <a:schemeClr val="tx1"/>
        </a:solidFill>
        <a:latin typeface="+mn-lt"/>
        <a:ea typeface="+mn-ea"/>
        <a:cs typeface="+mn-cs"/>
      </a:defRPr>
    </a:lvl8pPr>
    <a:lvl9pPr marL="3979249" algn="l" defTabSz="99481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pPr>
              <a:spcAft>
                <a:spcPts val="1200"/>
              </a:spcAft>
            </a:pPr>
            <a:endParaRPr lang="en-AU" sz="1400" dirty="0"/>
          </a:p>
        </p:txBody>
      </p:sp>
      <p:sp>
        <p:nvSpPr>
          <p:cNvPr id="4" name="Slide Number Placeholder 3"/>
          <p:cNvSpPr>
            <a:spLocks noGrp="1"/>
          </p:cNvSpPr>
          <p:nvPr>
            <p:ph type="sldNum" sz="quarter" idx="10"/>
          </p:nvPr>
        </p:nvSpPr>
        <p:spPr/>
        <p:txBody>
          <a:bodyPr/>
          <a:lstStyle/>
          <a:p>
            <a:fld id="{0D4532CE-D1E2-41F7-BF91-86DB7E689148}" type="slidenum">
              <a:rPr lang="en-AU" smtClean="0"/>
              <a:pPr/>
              <a:t>3</a:t>
            </a:fld>
            <a:endParaRPr lang="en-AU" dirty="0"/>
          </a:p>
        </p:txBody>
      </p:sp>
    </p:spTree>
    <p:extLst>
      <p:ext uri="{BB962C8B-B14F-4D97-AF65-F5344CB8AC3E}">
        <p14:creationId xmlns:p14="http://schemas.microsoft.com/office/powerpoint/2010/main" val="226968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pPr>
              <a:spcBef>
                <a:spcPts val="0"/>
              </a:spcBef>
              <a:spcAft>
                <a:spcPts val="600"/>
              </a:spcAft>
            </a:pPr>
            <a:endParaRPr lang="en-AU" sz="1200" dirty="0"/>
          </a:p>
          <a:p>
            <a:endParaRPr lang="en-AU" dirty="0"/>
          </a:p>
        </p:txBody>
      </p:sp>
      <p:sp>
        <p:nvSpPr>
          <p:cNvPr id="4" name="Slide Number Placeholder 3"/>
          <p:cNvSpPr>
            <a:spLocks noGrp="1"/>
          </p:cNvSpPr>
          <p:nvPr>
            <p:ph type="sldNum" sz="quarter" idx="10"/>
          </p:nvPr>
        </p:nvSpPr>
        <p:spPr/>
        <p:txBody>
          <a:bodyPr/>
          <a:lstStyle/>
          <a:p>
            <a:fld id="{0D4532CE-D1E2-41F7-BF91-86DB7E689148}" type="slidenum">
              <a:rPr lang="en-AU" smtClean="0"/>
              <a:pPr/>
              <a:t>8</a:t>
            </a:fld>
            <a:endParaRPr lang="en-AU" dirty="0"/>
          </a:p>
        </p:txBody>
      </p:sp>
    </p:spTree>
    <p:extLst>
      <p:ext uri="{BB962C8B-B14F-4D97-AF65-F5344CB8AC3E}">
        <p14:creationId xmlns:p14="http://schemas.microsoft.com/office/powerpoint/2010/main" val="270688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D4532CE-D1E2-41F7-BF91-86DB7E689148}" type="slidenum">
              <a:rPr lang="en-AU" smtClean="0"/>
              <a:pPr/>
              <a:t>9</a:t>
            </a:fld>
            <a:endParaRPr lang="en-AU" dirty="0"/>
          </a:p>
        </p:txBody>
      </p:sp>
    </p:spTree>
    <p:extLst>
      <p:ext uri="{BB962C8B-B14F-4D97-AF65-F5344CB8AC3E}">
        <p14:creationId xmlns:p14="http://schemas.microsoft.com/office/powerpoint/2010/main" val="270688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D4532CE-D1E2-41F7-BF91-86DB7E689148}" type="slidenum">
              <a:rPr lang="en-AU" smtClean="0"/>
              <a:pPr/>
              <a:t>10</a:t>
            </a:fld>
            <a:endParaRPr lang="en-AU" dirty="0"/>
          </a:p>
        </p:txBody>
      </p:sp>
    </p:spTree>
    <p:extLst>
      <p:ext uri="{BB962C8B-B14F-4D97-AF65-F5344CB8AC3E}">
        <p14:creationId xmlns:p14="http://schemas.microsoft.com/office/powerpoint/2010/main" val="2706882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arrow">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534671" y="7246235"/>
            <a:ext cx="2495127" cy="315028"/>
          </a:xfrm>
          <a:prstGeom prst="rect">
            <a:avLst/>
          </a:prstGeom>
        </p:spPr>
        <p:txBody>
          <a:bodyPr vert="horz" lIns="88823" tIns="44411" rIns="88823" bIns="44411" rtlCol="0" anchor="ctr"/>
          <a:lstStyle>
            <a:lvl1pPr algn="l">
              <a:defRPr sz="700">
                <a:solidFill>
                  <a:schemeClr val="bg1"/>
                </a:solidFill>
                <a:latin typeface="Arial" pitchFamily="34" charset="0"/>
                <a:ea typeface="Verdana" pitchFamily="34" charset="0"/>
                <a:cs typeface="Verdana" pitchFamily="34" charset="0"/>
              </a:defRPr>
            </a:lvl1pPr>
          </a:lstStyle>
          <a:p>
            <a:endParaRPr lang="en-AU" dirty="0"/>
          </a:p>
        </p:txBody>
      </p:sp>
      <p:pic>
        <p:nvPicPr>
          <p:cNvPr id="3" name="Picture 2" descr="A4-master-arrow-slide.jpg"/>
          <p:cNvPicPr>
            <a:picLocks noChangeAspect="1"/>
          </p:cNvPicPr>
          <p:nvPr userDrawn="1"/>
        </p:nvPicPr>
        <p:blipFill>
          <a:blip r:embed="rId2" cstate="screen"/>
          <a:stretch>
            <a:fillRect/>
          </a:stretch>
        </p:blipFill>
        <p:spPr>
          <a:xfrm>
            <a:off x="6" y="2382"/>
            <a:ext cx="10693399" cy="7556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Slide (Dark grey)">
    <p:spTree>
      <p:nvGrpSpPr>
        <p:cNvPr id="1" name=""/>
        <p:cNvGrpSpPr/>
        <p:nvPr/>
      </p:nvGrpSpPr>
      <p:grpSpPr>
        <a:xfrm>
          <a:off x="0" y="0"/>
          <a:ext cx="0" cy="0"/>
          <a:chOff x="0" y="0"/>
          <a:chExt cx="0" cy="0"/>
        </a:xfrm>
      </p:grpSpPr>
      <p:sp>
        <p:nvSpPr>
          <p:cNvPr id="9" name="Rectangle 8"/>
          <p:cNvSpPr/>
          <p:nvPr userDrawn="1"/>
        </p:nvSpPr>
        <p:spPr>
          <a:xfrm>
            <a:off x="252701" y="810635"/>
            <a:ext cx="10188000" cy="5940001"/>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solidFill>
                <a:schemeClr val="bg1"/>
              </a:solidFill>
            </a:endParaRPr>
          </a:p>
        </p:txBody>
      </p:sp>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lvl1pPr>
              <a:defRPr>
                <a:solidFill>
                  <a:srgbClr val="FDC82F"/>
                </a:solidFill>
              </a:defRPr>
            </a:lvl1pPr>
          </a:lstStyle>
          <a:p>
            <a:r>
              <a:rPr lang="en-US" dirty="0"/>
              <a:t>Click to edit Master title style</a:t>
            </a:r>
            <a:endParaRPr lang="en-AU" dirty="0"/>
          </a:p>
        </p:txBody>
      </p:sp>
      <p:sp>
        <p:nvSpPr>
          <p:cNvPr id="13" name="Text Placeholder 12"/>
          <p:cNvSpPr>
            <a:spLocks noGrp="1"/>
          </p:cNvSpPr>
          <p:nvPr>
            <p:ph type="body" sz="quarter" idx="10"/>
          </p:nvPr>
        </p:nvSpPr>
        <p:spPr>
          <a:xfrm>
            <a:off x="792703" y="2851151"/>
            <a:ext cx="9108001"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slide (image background)">
    <p:spTree>
      <p:nvGrpSpPr>
        <p:cNvPr id="1" name=""/>
        <p:cNvGrpSpPr/>
        <p:nvPr/>
      </p:nvGrpSpPr>
      <p:grpSpPr>
        <a:xfrm>
          <a:off x="0" y="0"/>
          <a:ext cx="0" cy="0"/>
          <a:chOff x="0" y="0"/>
          <a:chExt cx="0" cy="0"/>
        </a:xfrm>
      </p:grpSpPr>
      <p:sp>
        <p:nvSpPr>
          <p:cNvPr id="10" name="Rectangle 9"/>
          <p:cNvSpPr/>
          <p:nvPr userDrawn="1"/>
        </p:nvSpPr>
        <p:spPr>
          <a:xfrm>
            <a:off x="198367" y="713544"/>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3" y="2851151"/>
            <a:ext cx="9108001"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13"/>
          <p:cNvSpPr>
            <a:spLocks noGrp="1"/>
          </p:cNvSpPr>
          <p:nvPr>
            <p:ph type="pic" sz="quarter" idx="11"/>
          </p:nvPr>
        </p:nvSpPr>
        <p:spPr>
          <a:xfrm>
            <a:off x="252701" y="810005"/>
            <a:ext cx="10188000" cy="5940001"/>
          </a:xfrm>
        </p:spPr>
        <p:txBody>
          <a:bodyPr/>
          <a:lstStyle/>
          <a:p>
            <a:endParaRPr lang="en-AU"/>
          </a:p>
        </p:txBody>
      </p:sp>
      <p:sp>
        <p:nvSpPr>
          <p:cNvPr id="9"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text (white)">
    <p:spTree>
      <p:nvGrpSpPr>
        <p:cNvPr id="1" name=""/>
        <p:cNvGrpSpPr/>
        <p:nvPr/>
      </p:nvGrpSpPr>
      <p:grpSpPr>
        <a:xfrm>
          <a:off x="0" y="0"/>
          <a:ext cx="0" cy="0"/>
          <a:chOff x="0" y="0"/>
          <a:chExt cx="0" cy="0"/>
        </a:xfrm>
      </p:grpSpPr>
      <p:sp>
        <p:nvSpPr>
          <p:cNvPr id="10" name="Rectangle 9"/>
          <p:cNvSpPr/>
          <p:nvPr userDrawn="1"/>
        </p:nvSpPr>
        <p:spPr>
          <a:xfrm>
            <a:off x="198367" y="713544"/>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12" name="Text Placeholder 10"/>
          <p:cNvSpPr>
            <a:spLocks noGrp="1"/>
          </p:cNvSpPr>
          <p:nvPr>
            <p:ph type="body" sz="quarter" idx="15"/>
          </p:nvPr>
        </p:nvSpPr>
        <p:spPr>
          <a:xfrm>
            <a:off x="5616700" y="2851200"/>
            <a:ext cx="4284000"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792700" y="2851200"/>
            <a:ext cx="4284000"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7"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ext (grey)">
    <p:spTree>
      <p:nvGrpSpPr>
        <p:cNvPr id="1" name=""/>
        <p:cNvGrpSpPr/>
        <p:nvPr/>
      </p:nvGrpSpPr>
      <p:grpSpPr>
        <a:xfrm>
          <a:off x="0" y="0"/>
          <a:ext cx="0" cy="0"/>
          <a:chOff x="0" y="0"/>
          <a:chExt cx="0" cy="0"/>
        </a:xfrm>
      </p:grpSpPr>
      <p:sp>
        <p:nvSpPr>
          <p:cNvPr id="12" name="Text Placeholder 10"/>
          <p:cNvSpPr>
            <a:spLocks noGrp="1"/>
          </p:cNvSpPr>
          <p:nvPr>
            <p:ph type="body" sz="quarter" idx="15"/>
          </p:nvPr>
        </p:nvSpPr>
        <p:spPr>
          <a:xfrm>
            <a:off x="5616700" y="2851200"/>
            <a:ext cx="4284000"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792700" y="2851200"/>
            <a:ext cx="4284000"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7"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text (yellow)">
    <p:spTree>
      <p:nvGrpSpPr>
        <p:cNvPr id="1" name=""/>
        <p:cNvGrpSpPr/>
        <p:nvPr/>
      </p:nvGrpSpPr>
      <p:grpSpPr>
        <a:xfrm>
          <a:off x="0" y="0"/>
          <a:ext cx="0" cy="0"/>
          <a:chOff x="0" y="0"/>
          <a:chExt cx="0" cy="0"/>
        </a:xfrm>
      </p:grpSpPr>
      <p:sp>
        <p:nvSpPr>
          <p:cNvPr id="9" name="Rectangle 8"/>
          <p:cNvSpPr/>
          <p:nvPr userDrawn="1"/>
        </p:nvSpPr>
        <p:spPr>
          <a:xfrm>
            <a:off x="252701" y="810635"/>
            <a:ext cx="10188000" cy="5940001"/>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p>
        </p:txBody>
      </p:sp>
      <p:sp>
        <p:nvSpPr>
          <p:cNvPr id="12" name="Text Placeholder 10"/>
          <p:cNvSpPr>
            <a:spLocks noGrp="1"/>
          </p:cNvSpPr>
          <p:nvPr>
            <p:ph type="body" sz="quarter" idx="15"/>
          </p:nvPr>
        </p:nvSpPr>
        <p:spPr>
          <a:xfrm>
            <a:off x="5616700" y="2851200"/>
            <a:ext cx="4284000"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792700" y="2851200"/>
            <a:ext cx="4284000"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7"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Dark grey)">
    <p:spTree>
      <p:nvGrpSpPr>
        <p:cNvPr id="1" name=""/>
        <p:cNvGrpSpPr/>
        <p:nvPr/>
      </p:nvGrpSpPr>
      <p:grpSpPr>
        <a:xfrm>
          <a:off x="0" y="0"/>
          <a:ext cx="0" cy="0"/>
          <a:chOff x="0" y="0"/>
          <a:chExt cx="0" cy="0"/>
        </a:xfrm>
      </p:grpSpPr>
      <p:sp>
        <p:nvSpPr>
          <p:cNvPr id="9" name="Rectangle 8"/>
          <p:cNvSpPr/>
          <p:nvPr userDrawn="1"/>
        </p:nvSpPr>
        <p:spPr>
          <a:xfrm>
            <a:off x="252701" y="810635"/>
            <a:ext cx="10188000" cy="5940001"/>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p>
        </p:txBody>
      </p:sp>
      <p:sp>
        <p:nvSpPr>
          <p:cNvPr id="12" name="Text Placeholder 10"/>
          <p:cNvSpPr>
            <a:spLocks noGrp="1"/>
          </p:cNvSpPr>
          <p:nvPr>
            <p:ph type="body" sz="quarter" idx="15"/>
          </p:nvPr>
        </p:nvSpPr>
        <p:spPr>
          <a:xfrm>
            <a:off x="5616700" y="2851200"/>
            <a:ext cx="4284000"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792700" y="2851200"/>
            <a:ext cx="4284000"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lvl1pPr>
              <a:defRPr>
                <a:solidFill>
                  <a:srgbClr val="FDC82F"/>
                </a:solidFill>
              </a:defRPr>
            </a:lvl1pPr>
          </a:lstStyle>
          <a:p>
            <a:r>
              <a:rPr lang="en-US" dirty="0"/>
              <a:t>Click to edit Master title style</a:t>
            </a:r>
            <a:endParaRPr lang="en-AU" dirty="0"/>
          </a:p>
        </p:txBody>
      </p:sp>
      <p:sp>
        <p:nvSpPr>
          <p:cNvPr id="7"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text (image background)">
    <p:spTree>
      <p:nvGrpSpPr>
        <p:cNvPr id="1" name=""/>
        <p:cNvGrpSpPr/>
        <p:nvPr/>
      </p:nvGrpSpPr>
      <p:grpSpPr>
        <a:xfrm>
          <a:off x="0" y="0"/>
          <a:ext cx="0" cy="0"/>
          <a:chOff x="0" y="0"/>
          <a:chExt cx="0" cy="0"/>
        </a:xfrm>
      </p:grpSpPr>
      <p:sp>
        <p:nvSpPr>
          <p:cNvPr id="10" name="Rectangle 9"/>
          <p:cNvSpPr/>
          <p:nvPr userDrawn="1"/>
        </p:nvSpPr>
        <p:spPr>
          <a:xfrm>
            <a:off x="198367" y="713544"/>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13" name="Picture Placeholder 13"/>
          <p:cNvSpPr>
            <a:spLocks noGrp="1"/>
          </p:cNvSpPr>
          <p:nvPr>
            <p:ph type="pic" sz="quarter" idx="11"/>
          </p:nvPr>
        </p:nvSpPr>
        <p:spPr>
          <a:xfrm>
            <a:off x="252701" y="810005"/>
            <a:ext cx="10188000" cy="5940001"/>
          </a:xfrm>
        </p:spPr>
        <p:txBody>
          <a:bodyPr/>
          <a:lstStyle/>
          <a:p>
            <a:endParaRPr lang="en-AU"/>
          </a:p>
        </p:txBody>
      </p:sp>
      <p:sp>
        <p:nvSpPr>
          <p:cNvPr id="12" name="Text Placeholder 10"/>
          <p:cNvSpPr>
            <a:spLocks noGrp="1"/>
          </p:cNvSpPr>
          <p:nvPr>
            <p:ph type="body" sz="quarter" idx="15"/>
          </p:nvPr>
        </p:nvSpPr>
        <p:spPr>
          <a:xfrm>
            <a:off x="5616700" y="2851200"/>
            <a:ext cx="4284000" cy="34200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792700" y="2851200"/>
            <a:ext cx="4284000" cy="34200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lvl1pPr>
              <a:defRPr>
                <a:solidFill>
                  <a:schemeClr val="accent1"/>
                </a:solidFill>
              </a:defRPr>
            </a:lvl1pPr>
          </a:lstStyle>
          <a:p>
            <a:r>
              <a:rPr lang="en-US" dirty="0"/>
              <a:t>Click to edit Master title style</a:t>
            </a:r>
            <a:endParaRPr lang="en-AU" dirty="0"/>
          </a:p>
        </p:txBody>
      </p:sp>
      <p:sp>
        <p:nvSpPr>
          <p:cNvPr id="7"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grey)">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5346002" y="810005"/>
            <a:ext cx="5093999" cy="5940001"/>
          </a:xfrm>
        </p:spPr>
        <p:txBody>
          <a:bodyPr/>
          <a:lstStyle/>
          <a:p>
            <a:endParaRPr lang="en-AU"/>
          </a:p>
        </p:txBody>
      </p:sp>
      <p:sp>
        <p:nvSpPr>
          <p:cNvPr id="8" name="Title Placeholder 25"/>
          <p:cNvSpPr>
            <a:spLocks noGrp="1"/>
          </p:cNvSpPr>
          <p:nvPr>
            <p:ph type="title"/>
          </p:nvPr>
        </p:nvSpPr>
        <p:spPr>
          <a:xfrm>
            <a:off x="792700" y="1350631"/>
            <a:ext cx="4320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0" y="2851151"/>
            <a:ext cx="4032000"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yellow)">
    <p:spTree>
      <p:nvGrpSpPr>
        <p:cNvPr id="1" name=""/>
        <p:cNvGrpSpPr/>
        <p:nvPr/>
      </p:nvGrpSpPr>
      <p:grpSpPr>
        <a:xfrm>
          <a:off x="0" y="0"/>
          <a:ext cx="0" cy="0"/>
          <a:chOff x="0" y="0"/>
          <a:chExt cx="0" cy="0"/>
        </a:xfrm>
      </p:grpSpPr>
      <p:sp>
        <p:nvSpPr>
          <p:cNvPr id="7" name="Rectangle 6"/>
          <p:cNvSpPr/>
          <p:nvPr userDrawn="1"/>
        </p:nvSpPr>
        <p:spPr>
          <a:xfrm>
            <a:off x="252701" y="810635"/>
            <a:ext cx="10188000" cy="5940001"/>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p>
        </p:txBody>
      </p:sp>
      <p:sp>
        <p:nvSpPr>
          <p:cNvPr id="14" name="Picture Placeholder 13"/>
          <p:cNvSpPr>
            <a:spLocks noGrp="1"/>
          </p:cNvSpPr>
          <p:nvPr>
            <p:ph type="pic" sz="quarter" idx="11"/>
          </p:nvPr>
        </p:nvSpPr>
        <p:spPr>
          <a:xfrm>
            <a:off x="5346002" y="810005"/>
            <a:ext cx="5093999" cy="5940001"/>
          </a:xfrm>
        </p:spPr>
        <p:txBody>
          <a:bodyPr/>
          <a:lstStyle/>
          <a:p>
            <a:endParaRPr lang="en-AU"/>
          </a:p>
        </p:txBody>
      </p:sp>
      <p:sp>
        <p:nvSpPr>
          <p:cNvPr id="8" name="Title Placeholder 25"/>
          <p:cNvSpPr>
            <a:spLocks noGrp="1"/>
          </p:cNvSpPr>
          <p:nvPr>
            <p:ph type="title"/>
          </p:nvPr>
        </p:nvSpPr>
        <p:spPr>
          <a:xfrm>
            <a:off x="792700" y="1350631"/>
            <a:ext cx="4320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0" y="2851151"/>
            <a:ext cx="4032000"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White)">
    <p:spTree>
      <p:nvGrpSpPr>
        <p:cNvPr id="1" name=""/>
        <p:cNvGrpSpPr/>
        <p:nvPr/>
      </p:nvGrpSpPr>
      <p:grpSpPr>
        <a:xfrm>
          <a:off x="0" y="0"/>
          <a:ext cx="0" cy="0"/>
          <a:chOff x="0" y="0"/>
          <a:chExt cx="0" cy="0"/>
        </a:xfrm>
      </p:grpSpPr>
      <p:sp>
        <p:nvSpPr>
          <p:cNvPr id="7" name="Rectangle 6"/>
          <p:cNvSpPr/>
          <p:nvPr userDrawn="1"/>
        </p:nvSpPr>
        <p:spPr>
          <a:xfrm>
            <a:off x="198367" y="778954"/>
            <a:ext cx="10296666" cy="6003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p>
        </p:txBody>
      </p:sp>
      <p:sp>
        <p:nvSpPr>
          <p:cNvPr id="14" name="Picture Placeholder 13"/>
          <p:cNvSpPr>
            <a:spLocks noGrp="1"/>
          </p:cNvSpPr>
          <p:nvPr>
            <p:ph type="pic" sz="quarter" idx="11"/>
          </p:nvPr>
        </p:nvSpPr>
        <p:spPr>
          <a:xfrm>
            <a:off x="5346002" y="810005"/>
            <a:ext cx="5093999" cy="5940001"/>
          </a:xfrm>
        </p:spPr>
        <p:txBody>
          <a:bodyPr/>
          <a:lstStyle/>
          <a:p>
            <a:endParaRPr lang="en-AU"/>
          </a:p>
        </p:txBody>
      </p:sp>
      <p:sp>
        <p:nvSpPr>
          <p:cNvPr id="8" name="Title Placeholder 25"/>
          <p:cNvSpPr>
            <a:spLocks noGrp="1"/>
          </p:cNvSpPr>
          <p:nvPr>
            <p:ph type="title"/>
          </p:nvPr>
        </p:nvSpPr>
        <p:spPr>
          <a:xfrm>
            <a:off x="792700" y="1350631"/>
            <a:ext cx="4320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0" y="2851151"/>
            <a:ext cx="4032000"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
    <p:spTree>
      <p:nvGrpSpPr>
        <p:cNvPr id="1" name=""/>
        <p:cNvGrpSpPr/>
        <p:nvPr/>
      </p:nvGrpSpPr>
      <p:grpSpPr>
        <a:xfrm>
          <a:off x="0" y="0"/>
          <a:ext cx="0" cy="0"/>
          <a:chOff x="0" y="0"/>
          <a:chExt cx="0" cy="0"/>
        </a:xfrm>
      </p:grpSpPr>
      <p:pic>
        <p:nvPicPr>
          <p:cNvPr id="4" name="Picture Placeholder 5" descr="Hi.jpg"/>
          <p:cNvPicPr>
            <a:picLocks noChangeAspect="1"/>
          </p:cNvPicPr>
          <p:nvPr userDrawn="1"/>
        </p:nvPicPr>
        <p:blipFill>
          <a:blip r:embed="rId2" cstate="print"/>
          <a:srcRect/>
          <a:stretch>
            <a:fillRect/>
          </a:stretch>
        </p:blipFill>
        <p:spPr>
          <a:xfrm>
            <a:off x="252701" y="810005"/>
            <a:ext cx="10188000" cy="594000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dark grey)">
    <p:spTree>
      <p:nvGrpSpPr>
        <p:cNvPr id="1" name=""/>
        <p:cNvGrpSpPr/>
        <p:nvPr/>
      </p:nvGrpSpPr>
      <p:grpSpPr>
        <a:xfrm>
          <a:off x="0" y="0"/>
          <a:ext cx="0" cy="0"/>
          <a:chOff x="0" y="0"/>
          <a:chExt cx="0" cy="0"/>
        </a:xfrm>
      </p:grpSpPr>
      <p:sp>
        <p:nvSpPr>
          <p:cNvPr id="7" name="Rectangle 6"/>
          <p:cNvSpPr/>
          <p:nvPr userDrawn="1"/>
        </p:nvSpPr>
        <p:spPr>
          <a:xfrm>
            <a:off x="252701" y="810635"/>
            <a:ext cx="10188000" cy="5940001"/>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p>
        </p:txBody>
      </p:sp>
      <p:sp>
        <p:nvSpPr>
          <p:cNvPr id="14" name="Picture Placeholder 13"/>
          <p:cNvSpPr>
            <a:spLocks noGrp="1"/>
          </p:cNvSpPr>
          <p:nvPr>
            <p:ph type="pic" sz="quarter" idx="11"/>
          </p:nvPr>
        </p:nvSpPr>
        <p:spPr>
          <a:xfrm>
            <a:off x="5346002" y="810005"/>
            <a:ext cx="5093999" cy="5940001"/>
          </a:xfrm>
        </p:spPr>
        <p:txBody>
          <a:bodyPr/>
          <a:lstStyle/>
          <a:p>
            <a:endParaRPr lang="en-AU"/>
          </a:p>
        </p:txBody>
      </p:sp>
      <p:sp>
        <p:nvSpPr>
          <p:cNvPr id="8" name="Title Placeholder 25"/>
          <p:cNvSpPr>
            <a:spLocks noGrp="1"/>
          </p:cNvSpPr>
          <p:nvPr>
            <p:ph type="title"/>
          </p:nvPr>
        </p:nvSpPr>
        <p:spPr>
          <a:xfrm>
            <a:off x="792700" y="1350631"/>
            <a:ext cx="4320000" cy="1260475"/>
          </a:xfrm>
          <a:prstGeom prst="rect">
            <a:avLst/>
          </a:prstGeom>
        </p:spPr>
        <p:txBody>
          <a:bodyPr vert="horz" lIns="91360" tIns="45680" rIns="91360" bIns="45680" rtlCol="0" anchor="ctr">
            <a:normAutofit/>
          </a:bodyPr>
          <a:lstStyle>
            <a:lvl1pPr>
              <a:defRPr>
                <a:solidFill>
                  <a:srgbClr val="FDC82F"/>
                </a:solidFill>
              </a:defRPr>
            </a:lvl1pPr>
          </a:lstStyle>
          <a:p>
            <a:r>
              <a:rPr lang="en-US" dirty="0"/>
              <a:t>Click to edit Master title style</a:t>
            </a:r>
            <a:endParaRPr lang="en-AU" dirty="0"/>
          </a:p>
        </p:txBody>
      </p:sp>
      <p:sp>
        <p:nvSpPr>
          <p:cNvPr id="13" name="Text Placeholder 12"/>
          <p:cNvSpPr>
            <a:spLocks noGrp="1"/>
          </p:cNvSpPr>
          <p:nvPr>
            <p:ph type="body" sz="quarter" idx="10"/>
          </p:nvPr>
        </p:nvSpPr>
        <p:spPr>
          <a:xfrm>
            <a:off x="792700" y="2851151"/>
            <a:ext cx="4032000"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slide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792703" y="2648729"/>
            <a:ext cx="9108001" cy="3420000"/>
          </a:xfrm>
        </p:spPr>
        <p:txBody>
          <a:bodyPr/>
          <a:lstStyle/>
          <a:p>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5"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hart slide layout">
    <p:spTree>
      <p:nvGrpSpPr>
        <p:cNvPr id="1" name=""/>
        <p:cNvGrpSpPr/>
        <p:nvPr/>
      </p:nvGrpSpPr>
      <p:grpSpPr>
        <a:xfrm>
          <a:off x="0" y="0"/>
          <a:ext cx="0" cy="0"/>
          <a:chOff x="0" y="0"/>
          <a:chExt cx="0" cy="0"/>
        </a:xfrm>
      </p:grpSpPr>
      <p:sp>
        <p:nvSpPr>
          <p:cNvPr id="7" name="Rectangle 6"/>
          <p:cNvSpPr/>
          <p:nvPr userDrawn="1"/>
        </p:nvSpPr>
        <p:spPr>
          <a:xfrm>
            <a:off x="198367" y="713544"/>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6" name="Chart Placeholder 5"/>
          <p:cNvSpPr>
            <a:spLocks noGrp="1"/>
          </p:cNvSpPr>
          <p:nvPr>
            <p:ph type="chart" sz="quarter" idx="11"/>
          </p:nvPr>
        </p:nvSpPr>
        <p:spPr>
          <a:xfrm>
            <a:off x="792703" y="2648729"/>
            <a:ext cx="9108001" cy="3420000"/>
          </a:xfrm>
        </p:spPr>
        <p:txBody>
          <a:bodyPr/>
          <a:lstStyle/>
          <a:p>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5"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extLst>
      <p:ext uri="{BB962C8B-B14F-4D97-AF65-F5344CB8AC3E}">
        <p14:creationId xmlns:p14="http://schemas.microsoft.com/office/powerpoint/2010/main" val="2610947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X Chart slide layout">
    <p:spTree>
      <p:nvGrpSpPr>
        <p:cNvPr id="1" name=""/>
        <p:cNvGrpSpPr/>
        <p:nvPr/>
      </p:nvGrpSpPr>
      <p:grpSpPr>
        <a:xfrm>
          <a:off x="0" y="0"/>
          <a:ext cx="0" cy="0"/>
          <a:chOff x="0" y="0"/>
          <a:chExt cx="0" cy="0"/>
        </a:xfrm>
      </p:grpSpPr>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7" name="Chart Placeholder 5"/>
          <p:cNvSpPr>
            <a:spLocks noGrp="1"/>
          </p:cNvSpPr>
          <p:nvPr>
            <p:ph type="chart" sz="quarter" idx="12"/>
          </p:nvPr>
        </p:nvSpPr>
        <p:spPr>
          <a:xfrm>
            <a:off x="792700" y="2685240"/>
            <a:ext cx="4284000" cy="3420000"/>
          </a:xfrm>
        </p:spPr>
        <p:txBody>
          <a:bodyPr/>
          <a:lstStyle/>
          <a:p>
            <a:endParaRPr lang="en-AU" dirty="0"/>
          </a:p>
        </p:txBody>
      </p:sp>
      <p:sp>
        <p:nvSpPr>
          <p:cNvPr id="9" name="Chart Placeholder 5"/>
          <p:cNvSpPr>
            <a:spLocks noGrp="1"/>
          </p:cNvSpPr>
          <p:nvPr>
            <p:ph type="chart" sz="quarter" idx="13"/>
          </p:nvPr>
        </p:nvSpPr>
        <p:spPr>
          <a:xfrm>
            <a:off x="5616700" y="2685240"/>
            <a:ext cx="4284000" cy="3420000"/>
          </a:xfrm>
        </p:spPr>
        <p:txBody>
          <a:bodyPr/>
          <a:lstStyle/>
          <a:p>
            <a:endParaRPr lang="en-AU" dirty="0"/>
          </a:p>
        </p:txBody>
      </p:sp>
      <p:sp>
        <p:nvSpPr>
          <p:cNvPr id="10"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X Chart slide layout">
    <p:spTree>
      <p:nvGrpSpPr>
        <p:cNvPr id="1" name=""/>
        <p:cNvGrpSpPr/>
        <p:nvPr/>
      </p:nvGrpSpPr>
      <p:grpSpPr>
        <a:xfrm>
          <a:off x="0" y="0"/>
          <a:ext cx="0" cy="0"/>
          <a:chOff x="0" y="0"/>
          <a:chExt cx="0" cy="0"/>
        </a:xfrm>
      </p:grpSpPr>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7" name="Chart Placeholder 5"/>
          <p:cNvSpPr>
            <a:spLocks noGrp="1"/>
          </p:cNvSpPr>
          <p:nvPr>
            <p:ph type="chart" sz="quarter" idx="12"/>
          </p:nvPr>
        </p:nvSpPr>
        <p:spPr>
          <a:xfrm>
            <a:off x="792700" y="2685240"/>
            <a:ext cx="4284000" cy="3420000"/>
          </a:xfrm>
        </p:spPr>
        <p:txBody>
          <a:bodyPr/>
          <a:lstStyle/>
          <a:p>
            <a:endParaRPr lang="en-AU" dirty="0"/>
          </a:p>
        </p:txBody>
      </p:sp>
      <p:sp>
        <p:nvSpPr>
          <p:cNvPr id="9" name="Chart Placeholder 5"/>
          <p:cNvSpPr>
            <a:spLocks noGrp="1"/>
          </p:cNvSpPr>
          <p:nvPr>
            <p:ph type="chart" sz="quarter" idx="13"/>
          </p:nvPr>
        </p:nvSpPr>
        <p:spPr>
          <a:xfrm>
            <a:off x="5616700" y="2685240"/>
            <a:ext cx="4284000" cy="3420000"/>
          </a:xfrm>
        </p:spPr>
        <p:txBody>
          <a:bodyPr/>
          <a:lstStyle/>
          <a:p>
            <a:endParaRPr lang="en-AU" dirty="0"/>
          </a:p>
        </p:txBody>
      </p:sp>
      <p:sp>
        <p:nvSpPr>
          <p:cNvPr id="10" name="Text Placeholder 12"/>
          <p:cNvSpPr>
            <a:spLocks noGrp="1"/>
          </p:cNvSpPr>
          <p:nvPr>
            <p:ph type="body" sz="quarter" idx="10"/>
          </p:nvPr>
        </p:nvSpPr>
        <p:spPr>
          <a:xfrm>
            <a:off x="5638804" y="1350630"/>
            <a:ext cx="4235508" cy="1261584"/>
          </a:xfrm>
        </p:spPr>
        <p:txBody>
          <a:bodyPr>
            <a:noAutofit/>
          </a:bodyPr>
          <a:lstStyle>
            <a:lvl1pPr>
              <a:defRPr sz="1400">
                <a:solidFill>
                  <a:srgbClr val="616365"/>
                </a:solidFill>
                <a:latin typeface="Arial" pitchFamily="34" charset="0"/>
                <a:cs typeface="Arial" pitchFamily="34" charset="0"/>
              </a:defRPr>
            </a:lvl1pPr>
            <a:lvl2pPr>
              <a:defRPr sz="1400">
                <a:solidFill>
                  <a:srgbClr val="616365"/>
                </a:solidFill>
                <a:latin typeface="Arial" pitchFamily="34" charset="0"/>
                <a:cs typeface="Arial" pitchFamily="34" charset="0"/>
              </a:defRPr>
            </a:lvl2pPr>
            <a:lvl3pPr>
              <a:defRPr sz="1400">
                <a:solidFill>
                  <a:srgbClr val="616365"/>
                </a:solidFill>
                <a:latin typeface="Arial" pitchFamily="34" charset="0"/>
                <a:cs typeface="Arial" pitchFamily="34" charset="0"/>
              </a:defRPr>
            </a:lvl3pPr>
            <a:lvl4pPr>
              <a:defRPr sz="1400">
                <a:solidFill>
                  <a:srgbClr val="616365"/>
                </a:solidFill>
                <a:latin typeface="Arial" pitchFamily="34" charset="0"/>
                <a:cs typeface="Arial" pitchFamily="34" charset="0"/>
              </a:defRPr>
            </a:lvl4pPr>
            <a:lvl5pPr>
              <a:defRPr sz="14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2 X Chart slide layout">
    <p:spTree>
      <p:nvGrpSpPr>
        <p:cNvPr id="1" name=""/>
        <p:cNvGrpSpPr/>
        <p:nvPr/>
      </p:nvGrpSpPr>
      <p:grpSpPr>
        <a:xfrm>
          <a:off x="0" y="0"/>
          <a:ext cx="0" cy="0"/>
          <a:chOff x="0" y="0"/>
          <a:chExt cx="0" cy="0"/>
        </a:xfrm>
      </p:grpSpPr>
      <p:sp>
        <p:nvSpPr>
          <p:cNvPr id="13" name="Rectangle 12"/>
          <p:cNvSpPr/>
          <p:nvPr userDrawn="1"/>
        </p:nvSpPr>
        <p:spPr>
          <a:xfrm>
            <a:off x="198367" y="713544"/>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7" name="Chart Placeholder 5"/>
          <p:cNvSpPr>
            <a:spLocks noGrp="1"/>
          </p:cNvSpPr>
          <p:nvPr>
            <p:ph type="chart" sz="quarter" idx="12"/>
          </p:nvPr>
        </p:nvSpPr>
        <p:spPr>
          <a:xfrm>
            <a:off x="792700" y="2685240"/>
            <a:ext cx="4284000" cy="3420000"/>
          </a:xfrm>
        </p:spPr>
        <p:txBody>
          <a:bodyPr/>
          <a:lstStyle/>
          <a:p>
            <a:endParaRPr lang="en-AU" dirty="0"/>
          </a:p>
        </p:txBody>
      </p:sp>
      <p:sp>
        <p:nvSpPr>
          <p:cNvPr id="9" name="Chart Placeholder 5"/>
          <p:cNvSpPr>
            <a:spLocks noGrp="1"/>
          </p:cNvSpPr>
          <p:nvPr>
            <p:ph type="chart" sz="quarter" idx="13"/>
          </p:nvPr>
        </p:nvSpPr>
        <p:spPr>
          <a:xfrm>
            <a:off x="5616700" y="2685240"/>
            <a:ext cx="4284000" cy="3420000"/>
          </a:xfrm>
        </p:spPr>
        <p:txBody>
          <a:bodyPr/>
          <a:lstStyle/>
          <a:p>
            <a:endParaRPr lang="en-AU" dirty="0"/>
          </a:p>
        </p:txBody>
      </p:sp>
      <p:sp>
        <p:nvSpPr>
          <p:cNvPr id="10" name="Text Placeholder 12"/>
          <p:cNvSpPr>
            <a:spLocks noGrp="1"/>
          </p:cNvSpPr>
          <p:nvPr>
            <p:ph type="body" sz="quarter" idx="10"/>
          </p:nvPr>
        </p:nvSpPr>
        <p:spPr>
          <a:xfrm>
            <a:off x="5638804" y="1350630"/>
            <a:ext cx="4235508" cy="1261584"/>
          </a:xfrm>
        </p:spPr>
        <p:txBody>
          <a:bodyPr>
            <a:noAutofit/>
          </a:bodyPr>
          <a:lstStyle>
            <a:lvl1pPr>
              <a:defRPr sz="1400">
                <a:solidFill>
                  <a:srgbClr val="616365"/>
                </a:solidFill>
                <a:latin typeface="Arial" pitchFamily="34" charset="0"/>
                <a:cs typeface="Arial" pitchFamily="34" charset="0"/>
              </a:defRPr>
            </a:lvl1pPr>
            <a:lvl2pPr>
              <a:defRPr sz="1400">
                <a:solidFill>
                  <a:srgbClr val="616365"/>
                </a:solidFill>
                <a:latin typeface="Arial" pitchFamily="34" charset="0"/>
                <a:cs typeface="Arial" pitchFamily="34" charset="0"/>
              </a:defRPr>
            </a:lvl2pPr>
            <a:lvl3pPr>
              <a:defRPr sz="1400">
                <a:solidFill>
                  <a:srgbClr val="616365"/>
                </a:solidFill>
                <a:latin typeface="Arial" pitchFamily="34" charset="0"/>
                <a:cs typeface="Arial" pitchFamily="34" charset="0"/>
              </a:defRPr>
            </a:lvl3pPr>
            <a:lvl4pPr>
              <a:defRPr sz="1400">
                <a:solidFill>
                  <a:srgbClr val="616365"/>
                </a:solidFill>
                <a:latin typeface="Arial" pitchFamily="34" charset="0"/>
                <a:cs typeface="Arial" pitchFamily="34" charset="0"/>
              </a:defRPr>
            </a:lvl4pPr>
            <a:lvl5pPr>
              <a:defRPr sz="14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ow Chart with text">
    <p:spTree>
      <p:nvGrpSpPr>
        <p:cNvPr id="1" name=""/>
        <p:cNvGrpSpPr/>
        <p:nvPr/>
      </p:nvGrpSpPr>
      <p:grpSpPr>
        <a:xfrm>
          <a:off x="0" y="0"/>
          <a:ext cx="0" cy="0"/>
          <a:chOff x="0" y="0"/>
          <a:chExt cx="0" cy="0"/>
        </a:xfrm>
      </p:grpSpPr>
      <p:sp>
        <p:nvSpPr>
          <p:cNvPr id="8" name="Title Placeholder 25"/>
          <p:cNvSpPr>
            <a:spLocks noGrp="1"/>
          </p:cNvSpPr>
          <p:nvPr>
            <p:ph type="title"/>
          </p:nvPr>
        </p:nvSpPr>
        <p:spPr>
          <a:xfrm>
            <a:off x="792700" y="1350631"/>
            <a:ext cx="4320000" cy="1260475"/>
          </a:xfrm>
          <a:prstGeom prst="rect">
            <a:avLst/>
          </a:prstGeom>
        </p:spPr>
        <p:txBody>
          <a:bodyPr vert="horz" lIns="91360" tIns="45680" rIns="91360" bIns="45680" rtlCol="0" anchor="ctr">
            <a:normAutofit/>
          </a:bodyPr>
          <a:lstStyle>
            <a:lvl1pPr>
              <a:defRPr>
                <a:latin typeface="Arial" pitchFamily="34" charset="0"/>
                <a:cs typeface="Arial" pitchFamily="34" charset="0"/>
              </a:defRPr>
            </a:lvl1pPr>
          </a:lstStyle>
          <a:p>
            <a:r>
              <a:rPr lang="en-US" dirty="0"/>
              <a:t>Click to edit Master title style</a:t>
            </a:r>
            <a:endParaRPr lang="en-AU" dirty="0"/>
          </a:p>
        </p:txBody>
      </p:sp>
      <p:sp>
        <p:nvSpPr>
          <p:cNvPr id="13" name="Text Placeholder 12"/>
          <p:cNvSpPr>
            <a:spLocks noGrp="1"/>
          </p:cNvSpPr>
          <p:nvPr>
            <p:ph type="body" sz="quarter" idx="10"/>
          </p:nvPr>
        </p:nvSpPr>
        <p:spPr>
          <a:xfrm>
            <a:off x="792700" y="2851150"/>
            <a:ext cx="4032000" cy="2880000"/>
          </a:xfrm>
        </p:spPr>
        <p:txBody>
          <a:bodyPr/>
          <a:lstStyle>
            <a:lvl1pPr>
              <a:defRPr>
                <a:solidFill>
                  <a:srgbClr val="616365"/>
                </a:solidFill>
                <a:latin typeface="Arial" pitchFamily="34" charset="0"/>
                <a:cs typeface="Arial" pitchFamily="34" charset="0"/>
              </a:defRPr>
            </a:lvl1pPr>
            <a:lvl2pPr>
              <a:defRPr>
                <a:solidFill>
                  <a:srgbClr val="616365"/>
                </a:solidFill>
                <a:latin typeface="Arial" pitchFamily="34" charset="0"/>
                <a:cs typeface="Arial" pitchFamily="34" charset="0"/>
              </a:defRPr>
            </a:lvl2pPr>
            <a:lvl3pPr>
              <a:defRPr>
                <a:solidFill>
                  <a:srgbClr val="616365"/>
                </a:solidFill>
                <a:latin typeface="Arial" pitchFamily="34" charset="0"/>
                <a:cs typeface="Arial" pitchFamily="34" charset="0"/>
              </a:defRPr>
            </a:lvl3pPr>
            <a:lvl4pPr>
              <a:defRPr>
                <a:solidFill>
                  <a:srgbClr val="616365"/>
                </a:solidFill>
                <a:latin typeface="Arial" pitchFamily="34" charset="0"/>
                <a:cs typeface="Arial" pitchFamily="34" charset="0"/>
              </a:defRPr>
            </a:lvl4pPr>
            <a:lvl5pPr>
              <a:defRPr>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hart Placeholder 5"/>
          <p:cNvSpPr>
            <a:spLocks noGrp="1"/>
          </p:cNvSpPr>
          <p:nvPr>
            <p:ph type="chart" sz="quarter" idx="13"/>
          </p:nvPr>
        </p:nvSpPr>
        <p:spPr>
          <a:xfrm>
            <a:off x="5200648" y="1334266"/>
            <a:ext cx="4746690" cy="4674833"/>
          </a:xfrm>
        </p:spPr>
        <p:txBody>
          <a:bodyPr/>
          <a:lstStyle/>
          <a:p>
            <a:endParaRPr lang="en-AU" dirty="0"/>
          </a:p>
        </p:txBody>
      </p:sp>
      <p:sp>
        <p:nvSpPr>
          <p:cNvPr id="9"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andard slide layout (white)">
    <p:spTree>
      <p:nvGrpSpPr>
        <p:cNvPr id="1" name=""/>
        <p:cNvGrpSpPr/>
        <p:nvPr/>
      </p:nvGrpSpPr>
      <p:grpSpPr>
        <a:xfrm>
          <a:off x="0" y="0"/>
          <a:ext cx="0" cy="0"/>
          <a:chOff x="0" y="0"/>
          <a:chExt cx="0" cy="0"/>
        </a:xfrm>
      </p:grpSpPr>
      <p:sp>
        <p:nvSpPr>
          <p:cNvPr id="12" name="Rectangle 11"/>
          <p:cNvSpPr/>
          <p:nvPr userDrawn="1"/>
        </p:nvSpPr>
        <p:spPr>
          <a:xfrm>
            <a:off x="198367" y="713544"/>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7" name="Title Placeholder 25"/>
          <p:cNvSpPr>
            <a:spLocks noGrp="1"/>
          </p:cNvSpPr>
          <p:nvPr>
            <p:ph type="title"/>
          </p:nvPr>
        </p:nvSpPr>
        <p:spPr>
          <a:xfrm>
            <a:off x="792700" y="1350631"/>
            <a:ext cx="4320000" cy="1260475"/>
          </a:xfrm>
          <a:prstGeom prst="rect">
            <a:avLst/>
          </a:prstGeom>
        </p:spPr>
        <p:txBody>
          <a:bodyPr vert="horz" lIns="91360" tIns="45680" rIns="91360" bIns="45680" rtlCol="0" anchor="ctr">
            <a:normAutofit/>
          </a:bodyPr>
          <a:lstStyle>
            <a:lvl1pPr>
              <a:defRPr>
                <a:latin typeface="Arial" pitchFamily="34" charset="0"/>
                <a:cs typeface="Arial" pitchFamily="34" charset="0"/>
              </a:defRPr>
            </a:lvl1pPr>
          </a:lstStyle>
          <a:p>
            <a:r>
              <a:rPr lang="en-US" dirty="0"/>
              <a:t>Click to edit Master title style</a:t>
            </a:r>
            <a:endParaRPr lang="en-AU" dirty="0"/>
          </a:p>
        </p:txBody>
      </p:sp>
      <p:sp>
        <p:nvSpPr>
          <p:cNvPr id="9" name="Text Placeholder 12"/>
          <p:cNvSpPr>
            <a:spLocks noGrp="1"/>
          </p:cNvSpPr>
          <p:nvPr>
            <p:ph type="body" sz="quarter" idx="10"/>
          </p:nvPr>
        </p:nvSpPr>
        <p:spPr>
          <a:xfrm>
            <a:off x="792700" y="2851150"/>
            <a:ext cx="4032000" cy="2880000"/>
          </a:xfrm>
        </p:spPr>
        <p:txBody>
          <a:bodyPr/>
          <a:lstStyle>
            <a:lvl1pPr>
              <a:defRPr>
                <a:solidFill>
                  <a:srgbClr val="616365"/>
                </a:solidFill>
                <a:latin typeface="Arial" pitchFamily="34" charset="0"/>
                <a:cs typeface="Arial" pitchFamily="34" charset="0"/>
              </a:defRPr>
            </a:lvl1pPr>
            <a:lvl2pPr>
              <a:defRPr>
                <a:solidFill>
                  <a:srgbClr val="616365"/>
                </a:solidFill>
                <a:latin typeface="Arial" pitchFamily="34" charset="0"/>
                <a:cs typeface="Arial" pitchFamily="34" charset="0"/>
              </a:defRPr>
            </a:lvl2pPr>
            <a:lvl3pPr>
              <a:defRPr>
                <a:solidFill>
                  <a:srgbClr val="616365"/>
                </a:solidFill>
                <a:latin typeface="Arial" pitchFamily="34" charset="0"/>
                <a:cs typeface="Arial" pitchFamily="34" charset="0"/>
              </a:defRPr>
            </a:lvl3pPr>
            <a:lvl4pPr>
              <a:defRPr>
                <a:solidFill>
                  <a:srgbClr val="616365"/>
                </a:solidFill>
                <a:latin typeface="Arial" pitchFamily="34" charset="0"/>
                <a:cs typeface="Arial" pitchFamily="34" charset="0"/>
              </a:defRPr>
            </a:lvl4pPr>
            <a:lvl5pPr>
              <a:defRPr>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hart Placeholder 5"/>
          <p:cNvSpPr>
            <a:spLocks noGrp="1"/>
          </p:cNvSpPr>
          <p:nvPr>
            <p:ph type="chart" sz="quarter" idx="13"/>
          </p:nvPr>
        </p:nvSpPr>
        <p:spPr>
          <a:xfrm>
            <a:off x="5200648" y="1991493"/>
            <a:ext cx="4746690" cy="4017600"/>
          </a:xfrm>
        </p:spPr>
        <p:txBody>
          <a:bodyPr/>
          <a:lstStyle/>
          <a:p>
            <a:endParaRPr lang="en-AU" dirty="0"/>
          </a:p>
        </p:txBody>
      </p:sp>
      <p:sp>
        <p:nvSpPr>
          <p:cNvPr id="11"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tandard slide layout (white)">
    <p:spTree>
      <p:nvGrpSpPr>
        <p:cNvPr id="1" name=""/>
        <p:cNvGrpSpPr/>
        <p:nvPr/>
      </p:nvGrpSpPr>
      <p:grpSpPr>
        <a:xfrm>
          <a:off x="0" y="0"/>
          <a:ext cx="0" cy="0"/>
          <a:chOff x="0" y="0"/>
          <a:chExt cx="0" cy="0"/>
        </a:xfrm>
      </p:grpSpPr>
      <p:sp>
        <p:nvSpPr>
          <p:cNvPr id="12" name="Rectangle 11"/>
          <p:cNvSpPr/>
          <p:nvPr userDrawn="1"/>
        </p:nvSpPr>
        <p:spPr>
          <a:xfrm>
            <a:off x="198367" y="713544"/>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7" name="Title Placeholder 25"/>
          <p:cNvSpPr>
            <a:spLocks noGrp="1"/>
          </p:cNvSpPr>
          <p:nvPr>
            <p:ph type="title"/>
          </p:nvPr>
        </p:nvSpPr>
        <p:spPr>
          <a:xfrm>
            <a:off x="792700" y="1080331"/>
            <a:ext cx="3725908" cy="1260475"/>
          </a:xfrm>
          <a:prstGeom prst="rect">
            <a:avLst/>
          </a:prstGeom>
        </p:spPr>
        <p:txBody>
          <a:bodyPr vert="horz" lIns="91360" tIns="45680" rIns="91360" bIns="45680" rtlCol="0" anchor="ctr">
            <a:normAutofit/>
          </a:bodyPr>
          <a:lstStyle>
            <a:lvl1pPr>
              <a:defRPr>
                <a:latin typeface="Arial" pitchFamily="34" charset="0"/>
                <a:cs typeface="Arial" pitchFamily="34" charset="0"/>
              </a:defRPr>
            </a:lvl1pPr>
          </a:lstStyle>
          <a:p>
            <a:r>
              <a:rPr lang="en-US" dirty="0"/>
              <a:t>Click to edit Master title style</a:t>
            </a:r>
            <a:endParaRPr lang="en-AU" dirty="0"/>
          </a:p>
        </p:txBody>
      </p:sp>
      <p:sp>
        <p:nvSpPr>
          <p:cNvPr id="9" name="Text Placeholder 12"/>
          <p:cNvSpPr>
            <a:spLocks noGrp="1"/>
          </p:cNvSpPr>
          <p:nvPr>
            <p:ph type="body" sz="quarter" idx="10"/>
          </p:nvPr>
        </p:nvSpPr>
        <p:spPr>
          <a:xfrm>
            <a:off x="792700" y="2412483"/>
            <a:ext cx="3689904" cy="4176463"/>
          </a:xfrm>
        </p:spPr>
        <p:txBody>
          <a:bodyPr anchor="b"/>
          <a:lstStyle>
            <a:lvl1pPr>
              <a:spcBef>
                <a:spcPts val="1200"/>
              </a:spcBef>
              <a:defRPr>
                <a:solidFill>
                  <a:srgbClr val="616365"/>
                </a:solidFill>
                <a:latin typeface="Arial" pitchFamily="34" charset="0"/>
                <a:cs typeface="Arial" pitchFamily="34" charset="0"/>
              </a:defRPr>
            </a:lvl1pPr>
            <a:lvl2pPr>
              <a:spcBef>
                <a:spcPts val="1200"/>
              </a:spcBef>
              <a:defRPr>
                <a:solidFill>
                  <a:srgbClr val="616365"/>
                </a:solidFill>
                <a:latin typeface="Arial" pitchFamily="34" charset="0"/>
                <a:cs typeface="Arial" pitchFamily="34" charset="0"/>
              </a:defRPr>
            </a:lvl2pPr>
            <a:lvl3pPr>
              <a:spcBef>
                <a:spcPts val="1200"/>
              </a:spcBef>
              <a:defRPr>
                <a:solidFill>
                  <a:srgbClr val="616365"/>
                </a:solidFill>
                <a:latin typeface="Arial" pitchFamily="34" charset="0"/>
                <a:cs typeface="Arial" pitchFamily="34" charset="0"/>
              </a:defRPr>
            </a:lvl3pPr>
            <a:lvl4pPr>
              <a:spcBef>
                <a:spcPts val="1200"/>
              </a:spcBef>
              <a:defRPr>
                <a:solidFill>
                  <a:srgbClr val="616365"/>
                </a:solidFill>
                <a:latin typeface="Arial" pitchFamily="34" charset="0"/>
                <a:cs typeface="Arial" pitchFamily="34" charset="0"/>
              </a:defRPr>
            </a:lvl4pPr>
            <a:lvl5pPr>
              <a:spcBef>
                <a:spcPts val="1200"/>
              </a:spcBef>
              <a:defRPr>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hart Placeholder 5"/>
          <p:cNvSpPr>
            <a:spLocks noGrp="1"/>
          </p:cNvSpPr>
          <p:nvPr>
            <p:ph type="chart" sz="quarter" idx="13"/>
          </p:nvPr>
        </p:nvSpPr>
        <p:spPr>
          <a:xfrm>
            <a:off x="5200648" y="1044327"/>
            <a:ext cx="4746690" cy="5220580"/>
          </a:xfrm>
        </p:spPr>
        <p:txBody>
          <a:bodyPr/>
          <a:lstStyle/>
          <a:p>
            <a:endParaRPr lang="en-AU" dirty="0"/>
          </a:p>
        </p:txBody>
      </p:sp>
      <p:sp>
        <p:nvSpPr>
          <p:cNvPr id="11"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extLst>
      <p:ext uri="{BB962C8B-B14F-4D97-AF65-F5344CB8AC3E}">
        <p14:creationId xmlns:p14="http://schemas.microsoft.com/office/powerpoint/2010/main" val="1236058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page picture only">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2701" y="810005"/>
            <a:ext cx="10188000" cy="5940001"/>
          </a:xfrm>
        </p:spPr>
        <p:txBody>
          <a:bodyPr/>
          <a:lstStyle/>
          <a:p>
            <a:endParaRPr lang="en-AU"/>
          </a:p>
        </p:txBody>
      </p:sp>
      <p:sp>
        <p:nvSpPr>
          <p:cNvPr id="5"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1">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2701" y="810005"/>
            <a:ext cx="10188000" cy="5940001"/>
          </a:xfrm>
        </p:spPr>
        <p:txBody>
          <a:bodyPr/>
          <a:lstStyle/>
          <a:p>
            <a:endParaRPr lang="en-AU"/>
          </a:p>
        </p:txBody>
      </p:sp>
      <p:sp>
        <p:nvSpPr>
          <p:cNvPr id="6" name="Title Placeholder 25"/>
          <p:cNvSpPr>
            <a:spLocks noGrp="1"/>
          </p:cNvSpPr>
          <p:nvPr>
            <p:ph type="title" hasCustomPrompt="1"/>
          </p:nvPr>
        </p:nvSpPr>
        <p:spPr>
          <a:xfrm>
            <a:off x="792703" y="1351744"/>
            <a:ext cx="9108001" cy="1260475"/>
          </a:xfrm>
          <a:prstGeom prst="rect">
            <a:avLst/>
          </a:prstGeom>
        </p:spPr>
        <p:txBody>
          <a:bodyPr vert="horz" lIns="91360" tIns="45680" rIns="91360" bIns="45680" rtlCol="0" anchor="ctr">
            <a:noAutofit/>
          </a:bodyPr>
          <a:lstStyle>
            <a:lvl1pPr>
              <a:defRPr sz="4800">
                <a:solidFill>
                  <a:schemeClr val="bg1"/>
                </a:solidFill>
              </a:defRPr>
            </a:lvl1pPr>
          </a:lstStyle>
          <a:p>
            <a:r>
              <a:rPr lang="en-US" dirty="0"/>
              <a:t>Company. Project name. </a:t>
            </a:r>
            <a:endParaRPr lang="en-AU" dirty="0"/>
          </a:p>
        </p:txBody>
      </p:sp>
      <p:sp>
        <p:nvSpPr>
          <p:cNvPr id="8" name="Text Placeholder 12"/>
          <p:cNvSpPr>
            <a:spLocks noGrp="1"/>
          </p:cNvSpPr>
          <p:nvPr>
            <p:ph type="body" sz="quarter" idx="10" hasCustomPrompt="1"/>
          </p:nvPr>
        </p:nvSpPr>
        <p:spPr>
          <a:xfrm>
            <a:off x="792703" y="5352271"/>
            <a:ext cx="9108001" cy="918883"/>
          </a:xfrm>
        </p:spPr>
        <p:txBody>
          <a:bodyPr anchor="b" anchorCtr="0">
            <a:normAutofit/>
          </a:bodyPr>
          <a:lstStyle>
            <a:lvl1pPr>
              <a:defRPr sz="1800">
                <a:solidFill>
                  <a:schemeClr val="bg1"/>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CBR people</a:t>
            </a:r>
            <a:endParaRPr lang="en-AU" dirty="0"/>
          </a:p>
        </p:txBody>
      </p:sp>
      <p:sp>
        <p:nvSpPr>
          <p:cNvPr id="9"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5346002" y="810005"/>
            <a:ext cx="5093999" cy="5940001"/>
          </a:xfrm>
        </p:spPr>
        <p:txBody>
          <a:bodyPr/>
          <a:lstStyle/>
          <a:p>
            <a:endParaRPr lang="en-AU"/>
          </a:p>
        </p:txBody>
      </p:sp>
      <p:sp>
        <p:nvSpPr>
          <p:cNvPr id="8" name="Title Placeholder 25"/>
          <p:cNvSpPr>
            <a:spLocks noGrp="1"/>
          </p:cNvSpPr>
          <p:nvPr>
            <p:ph type="title"/>
          </p:nvPr>
        </p:nvSpPr>
        <p:spPr>
          <a:xfrm>
            <a:off x="792700" y="1350631"/>
            <a:ext cx="4320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0" y="2851151"/>
            <a:ext cx="4032000"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
        <p:nvSpPr>
          <p:cNvPr id="7" name="Rectangle 6"/>
          <p:cNvSpPr/>
          <p:nvPr userDrawn="1"/>
        </p:nvSpPr>
        <p:spPr>
          <a:xfrm>
            <a:off x="198367" y="713544"/>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gre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CB7689D-80C9-4673-80C1-8DF4E9A6252A}" type="slidenum">
              <a:rPr lang="en-AU" smtClean="0"/>
              <a:pPr/>
              <a:t>‹#›</a:t>
            </a:fld>
            <a:endParaRPr lang="en-A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lain dark grey">
    <p:spTree>
      <p:nvGrpSpPr>
        <p:cNvPr id="1" name=""/>
        <p:cNvGrpSpPr/>
        <p:nvPr/>
      </p:nvGrpSpPr>
      <p:grpSpPr>
        <a:xfrm>
          <a:off x="0" y="0"/>
          <a:ext cx="0" cy="0"/>
          <a:chOff x="0" y="0"/>
          <a:chExt cx="0" cy="0"/>
        </a:xfrm>
      </p:grpSpPr>
      <p:sp>
        <p:nvSpPr>
          <p:cNvPr id="7" name="Rectangle 6"/>
          <p:cNvSpPr/>
          <p:nvPr userDrawn="1"/>
        </p:nvSpPr>
        <p:spPr>
          <a:xfrm>
            <a:off x="252701" y="810635"/>
            <a:ext cx="10188000" cy="5940001"/>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p>
        </p:txBody>
      </p:sp>
      <p:sp>
        <p:nvSpPr>
          <p:cNvPr id="9"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lain yellow">
    <p:spTree>
      <p:nvGrpSpPr>
        <p:cNvPr id="1" name=""/>
        <p:cNvGrpSpPr/>
        <p:nvPr/>
      </p:nvGrpSpPr>
      <p:grpSpPr>
        <a:xfrm>
          <a:off x="0" y="0"/>
          <a:ext cx="0" cy="0"/>
          <a:chOff x="0" y="0"/>
          <a:chExt cx="0" cy="0"/>
        </a:xfrm>
      </p:grpSpPr>
      <p:sp>
        <p:nvSpPr>
          <p:cNvPr id="7" name="Rectangle 6"/>
          <p:cNvSpPr/>
          <p:nvPr userDrawn="1"/>
        </p:nvSpPr>
        <p:spPr>
          <a:xfrm>
            <a:off x="252701" y="810635"/>
            <a:ext cx="10188000" cy="5940001"/>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p>
        </p:txBody>
      </p:sp>
      <p:sp>
        <p:nvSpPr>
          <p:cNvPr id="9"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Placeholder 5" descr="thanks.jpg"/>
          <p:cNvPicPr>
            <a:picLocks noChangeAspect="1"/>
          </p:cNvPicPr>
          <p:nvPr userDrawn="1"/>
        </p:nvPicPr>
        <p:blipFill>
          <a:blip r:embed="rId2" cstate="print"/>
          <a:srcRect/>
          <a:stretch>
            <a:fillRect/>
          </a:stretch>
        </p:blipFill>
        <p:spPr>
          <a:xfrm>
            <a:off x="252701" y="810005"/>
            <a:ext cx="10188000" cy="5940001"/>
          </a:xfrm>
          <a:prstGeom prst="rect">
            <a:avLst/>
          </a:prstGeom>
        </p:spPr>
      </p:pic>
      <p:sp>
        <p:nvSpPr>
          <p:cNvPr id="4" name="Oval 3"/>
          <p:cNvSpPr/>
          <p:nvPr userDrawn="1"/>
        </p:nvSpPr>
        <p:spPr>
          <a:xfrm>
            <a:off x="10309259" y="390723"/>
            <a:ext cx="109540"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2163" y="1350963"/>
            <a:ext cx="4554537" cy="1260475"/>
          </a:xfrm>
        </p:spPr>
        <p:txBody>
          <a:bodyPr/>
          <a:lstStyle/>
          <a:p>
            <a:r>
              <a:rPr lang="en-US"/>
              <a:t>Click to edit Master title style</a:t>
            </a:r>
          </a:p>
        </p:txBody>
      </p:sp>
      <p:sp>
        <p:nvSpPr>
          <p:cNvPr id="3" name="Content Placeholder 2"/>
          <p:cNvSpPr>
            <a:spLocks noGrp="1"/>
          </p:cNvSpPr>
          <p:nvPr>
            <p:ph idx="1"/>
          </p:nvPr>
        </p:nvSpPr>
        <p:spPr>
          <a:xfrm>
            <a:off x="774700" y="2851151"/>
            <a:ext cx="9107488" cy="342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FAAA420C-439D-4EB5-99C9-38EDEB0EFE64}" type="slidenum">
              <a:rPr lang="en-AU"/>
              <a:pPr/>
              <a:t>‹#›</a:t>
            </a:fld>
            <a:endParaRPr lang="en-AU"/>
          </a:p>
        </p:txBody>
      </p:sp>
    </p:spTree>
    <p:extLst>
      <p:ext uri="{BB962C8B-B14F-4D97-AF65-F5344CB8AC3E}">
        <p14:creationId xmlns:p14="http://schemas.microsoft.com/office/powerpoint/2010/main" val="4204561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roduction arrow">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534671" y="7246235"/>
            <a:ext cx="2495127" cy="315028"/>
          </a:xfrm>
          <a:prstGeom prst="rect">
            <a:avLst/>
          </a:prstGeom>
        </p:spPr>
        <p:txBody>
          <a:bodyPr vert="horz" lIns="88855" tIns="44427" rIns="88855" bIns="44427" rtlCol="0" anchor="ctr"/>
          <a:lstStyle>
            <a:lvl1pPr algn="l">
              <a:defRPr sz="700">
                <a:solidFill>
                  <a:schemeClr val="bg1"/>
                </a:solidFill>
                <a:latin typeface="Arial" pitchFamily="34" charset="0"/>
                <a:ea typeface="Verdana" pitchFamily="34" charset="0"/>
                <a:cs typeface="Verdana" pitchFamily="34" charset="0"/>
              </a:defRPr>
            </a:lvl1pPr>
          </a:lstStyle>
          <a:p>
            <a:pPr defTabSz="888538"/>
            <a:endParaRPr lang="en-AU" dirty="0">
              <a:solidFill>
                <a:prstClr val="white"/>
              </a:solidFill>
            </a:endParaRPr>
          </a:p>
        </p:txBody>
      </p:sp>
      <p:pic>
        <p:nvPicPr>
          <p:cNvPr id="3" name="Picture 2" descr="A4-master-arrow-slide.jpg"/>
          <p:cNvPicPr>
            <a:picLocks noChangeAspect="1"/>
          </p:cNvPicPr>
          <p:nvPr userDrawn="1"/>
        </p:nvPicPr>
        <p:blipFill>
          <a:blip r:embed="rId2" cstate="screen"/>
          <a:stretch>
            <a:fillRect/>
          </a:stretch>
        </p:blipFill>
        <p:spPr>
          <a:xfrm>
            <a:off x="4" y="2382"/>
            <a:ext cx="10693399" cy="7556500"/>
          </a:xfrm>
          <a:prstGeom prst="rect">
            <a:avLst/>
          </a:prstGeom>
        </p:spPr>
      </p:pic>
    </p:spTree>
    <p:extLst>
      <p:ext uri="{BB962C8B-B14F-4D97-AF65-F5344CB8AC3E}">
        <p14:creationId xmlns:p14="http://schemas.microsoft.com/office/powerpoint/2010/main" val="150264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i">
    <p:spTree>
      <p:nvGrpSpPr>
        <p:cNvPr id="1" name=""/>
        <p:cNvGrpSpPr/>
        <p:nvPr/>
      </p:nvGrpSpPr>
      <p:grpSpPr>
        <a:xfrm>
          <a:off x="0" y="0"/>
          <a:ext cx="0" cy="0"/>
          <a:chOff x="0" y="0"/>
          <a:chExt cx="0" cy="0"/>
        </a:xfrm>
      </p:grpSpPr>
      <p:pic>
        <p:nvPicPr>
          <p:cNvPr id="4" name="Picture Placeholder 5" descr="Hi.jpg"/>
          <p:cNvPicPr>
            <a:picLocks noChangeAspect="1"/>
          </p:cNvPicPr>
          <p:nvPr userDrawn="1"/>
        </p:nvPicPr>
        <p:blipFill>
          <a:blip r:embed="rId2" cstate="print"/>
          <a:srcRect/>
          <a:stretch>
            <a:fillRect/>
          </a:stretch>
        </p:blipFill>
        <p:spPr>
          <a:xfrm>
            <a:off x="252701" y="810003"/>
            <a:ext cx="10188000" cy="5940001"/>
          </a:xfrm>
          <a:prstGeom prst="rect">
            <a:avLst/>
          </a:prstGeom>
        </p:spPr>
      </p:pic>
    </p:spTree>
    <p:extLst>
      <p:ext uri="{BB962C8B-B14F-4D97-AF65-F5344CB8AC3E}">
        <p14:creationId xmlns:p14="http://schemas.microsoft.com/office/powerpoint/2010/main" val="3196872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in Title 1">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2701" y="810003"/>
            <a:ext cx="10188000" cy="5940001"/>
          </a:xfrm>
        </p:spPr>
        <p:txBody>
          <a:bodyPr/>
          <a:lstStyle/>
          <a:p>
            <a:endParaRPr lang="en-AU"/>
          </a:p>
        </p:txBody>
      </p:sp>
      <p:sp>
        <p:nvSpPr>
          <p:cNvPr id="6" name="Title Placeholder 25"/>
          <p:cNvSpPr>
            <a:spLocks noGrp="1"/>
          </p:cNvSpPr>
          <p:nvPr>
            <p:ph type="title" hasCustomPrompt="1"/>
          </p:nvPr>
        </p:nvSpPr>
        <p:spPr>
          <a:xfrm>
            <a:off x="792702" y="1351742"/>
            <a:ext cx="9108001" cy="1260475"/>
          </a:xfrm>
          <a:prstGeom prst="rect">
            <a:avLst/>
          </a:prstGeom>
        </p:spPr>
        <p:txBody>
          <a:bodyPr vert="horz" lIns="91392" tIns="45696" rIns="91392" bIns="45696" rtlCol="0" anchor="ctr">
            <a:noAutofit/>
          </a:bodyPr>
          <a:lstStyle>
            <a:lvl1pPr>
              <a:defRPr sz="4800">
                <a:solidFill>
                  <a:schemeClr val="bg1"/>
                </a:solidFill>
              </a:defRPr>
            </a:lvl1pPr>
          </a:lstStyle>
          <a:p>
            <a:r>
              <a:rPr lang="en-US" dirty="0"/>
              <a:t>Company. Project name. </a:t>
            </a:r>
            <a:endParaRPr lang="en-AU" dirty="0"/>
          </a:p>
        </p:txBody>
      </p:sp>
      <p:sp>
        <p:nvSpPr>
          <p:cNvPr id="8" name="Text Placeholder 12"/>
          <p:cNvSpPr>
            <a:spLocks noGrp="1"/>
          </p:cNvSpPr>
          <p:nvPr>
            <p:ph type="body" sz="quarter" idx="10" hasCustomPrompt="1"/>
          </p:nvPr>
        </p:nvSpPr>
        <p:spPr>
          <a:xfrm>
            <a:off x="792702" y="5352269"/>
            <a:ext cx="9108001" cy="918883"/>
          </a:xfrm>
        </p:spPr>
        <p:txBody>
          <a:bodyPr anchor="b" anchorCtr="0">
            <a:normAutofit/>
          </a:bodyPr>
          <a:lstStyle>
            <a:lvl1pPr>
              <a:defRPr sz="1800">
                <a:solidFill>
                  <a:schemeClr val="bg1"/>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CBR people</a:t>
            </a:r>
            <a:endParaRPr lang="en-AU" dirty="0"/>
          </a:p>
        </p:txBody>
      </p:sp>
      <p:sp>
        <p:nvSpPr>
          <p:cNvPr id="9"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3312742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in Title 2">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2701" y="810003"/>
            <a:ext cx="10188000" cy="5940001"/>
          </a:xfrm>
        </p:spPr>
        <p:txBody>
          <a:bodyPr/>
          <a:lstStyle/>
          <a:p>
            <a:endParaRPr lang="en-AU" dirty="0"/>
          </a:p>
        </p:txBody>
      </p:sp>
      <p:sp>
        <p:nvSpPr>
          <p:cNvPr id="6" name="Title Placeholder 25"/>
          <p:cNvSpPr>
            <a:spLocks noGrp="1"/>
          </p:cNvSpPr>
          <p:nvPr>
            <p:ph type="title" hasCustomPrompt="1"/>
          </p:nvPr>
        </p:nvSpPr>
        <p:spPr>
          <a:xfrm>
            <a:off x="792702" y="1351742"/>
            <a:ext cx="9108001" cy="1260475"/>
          </a:xfrm>
          <a:prstGeom prst="rect">
            <a:avLst/>
          </a:prstGeom>
        </p:spPr>
        <p:txBody>
          <a:bodyPr vert="horz" lIns="91392" tIns="45696" rIns="91392" bIns="45696" rtlCol="0" anchor="ctr">
            <a:noAutofit/>
          </a:bodyPr>
          <a:lstStyle>
            <a:lvl1pPr>
              <a:defRPr sz="10000">
                <a:solidFill>
                  <a:schemeClr val="bg1"/>
                </a:solidFill>
              </a:defRPr>
            </a:lvl1pPr>
          </a:lstStyle>
          <a:p>
            <a:r>
              <a:rPr lang="en-US" dirty="0"/>
              <a:t>Title.</a:t>
            </a:r>
            <a:endParaRPr lang="en-AU" dirty="0"/>
          </a:p>
        </p:txBody>
      </p:sp>
      <p:sp>
        <p:nvSpPr>
          <p:cNvPr id="8" name="Text Placeholder 12"/>
          <p:cNvSpPr>
            <a:spLocks noGrp="1"/>
          </p:cNvSpPr>
          <p:nvPr>
            <p:ph type="body" sz="quarter" idx="10" hasCustomPrompt="1"/>
          </p:nvPr>
        </p:nvSpPr>
        <p:spPr>
          <a:xfrm>
            <a:off x="792702" y="5352269"/>
            <a:ext cx="9108001" cy="918883"/>
          </a:xfrm>
        </p:spPr>
        <p:txBody>
          <a:bodyPr anchor="b" anchorCtr="0">
            <a:normAutofit/>
          </a:bodyPr>
          <a:lstStyle>
            <a:lvl1pPr>
              <a:defRPr sz="1800">
                <a:solidFill>
                  <a:schemeClr val="bg1"/>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CBR people</a:t>
            </a:r>
            <a:endParaRPr lang="en-AU" dirty="0"/>
          </a:p>
        </p:txBody>
      </p:sp>
      <p:sp>
        <p:nvSpPr>
          <p:cNvPr id="7" name="Text Placeholder 12"/>
          <p:cNvSpPr>
            <a:spLocks noGrp="1"/>
          </p:cNvSpPr>
          <p:nvPr>
            <p:ph type="body" sz="quarter" idx="12" hasCustomPrompt="1"/>
          </p:nvPr>
        </p:nvSpPr>
        <p:spPr>
          <a:xfrm>
            <a:off x="792702" y="2851941"/>
            <a:ext cx="9108001" cy="918883"/>
          </a:xfrm>
        </p:spPr>
        <p:txBody>
          <a:bodyPr anchor="b" anchorCtr="0">
            <a:normAutofit/>
          </a:bodyPr>
          <a:lstStyle>
            <a:lvl1pPr>
              <a:defRPr sz="4800">
                <a:solidFill>
                  <a:schemeClr val="bg1"/>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Sub-title.</a:t>
            </a:r>
            <a:endParaRPr lang="en-AU" dirty="0"/>
          </a:p>
        </p:txBody>
      </p:sp>
      <p:sp>
        <p:nvSpPr>
          <p:cNvPr id="10"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2652302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2">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2701" y="810005"/>
            <a:ext cx="10188000" cy="5940001"/>
          </a:xfrm>
        </p:spPr>
        <p:txBody>
          <a:bodyPr/>
          <a:lstStyle/>
          <a:p>
            <a:endParaRPr lang="en-AU" dirty="0"/>
          </a:p>
        </p:txBody>
      </p:sp>
      <p:sp>
        <p:nvSpPr>
          <p:cNvPr id="6" name="Title Placeholder 25"/>
          <p:cNvSpPr>
            <a:spLocks noGrp="1"/>
          </p:cNvSpPr>
          <p:nvPr>
            <p:ph type="title" hasCustomPrompt="1"/>
          </p:nvPr>
        </p:nvSpPr>
        <p:spPr>
          <a:xfrm>
            <a:off x="792703" y="1351744"/>
            <a:ext cx="9108001" cy="1260475"/>
          </a:xfrm>
          <a:prstGeom prst="rect">
            <a:avLst/>
          </a:prstGeom>
        </p:spPr>
        <p:txBody>
          <a:bodyPr vert="horz" lIns="91360" tIns="45680" rIns="91360" bIns="45680" rtlCol="0" anchor="ctr">
            <a:noAutofit/>
          </a:bodyPr>
          <a:lstStyle>
            <a:lvl1pPr>
              <a:defRPr sz="10000">
                <a:solidFill>
                  <a:schemeClr val="bg1"/>
                </a:solidFill>
              </a:defRPr>
            </a:lvl1pPr>
          </a:lstStyle>
          <a:p>
            <a:r>
              <a:rPr lang="en-US" dirty="0"/>
              <a:t>Title.</a:t>
            </a:r>
            <a:endParaRPr lang="en-AU" dirty="0"/>
          </a:p>
        </p:txBody>
      </p:sp>
      <p:sp>
        <p:nvSpPr>
          <p:cNvPr id="8" name="Text Placeholder 12"/>
          <p:cNvSpPr>
            <a:spLocks noGrp="1"/>
          </p:cNvSpPr>
          <p:nvPr>
            <p:ph type="body" sz="quarter" idx="10" hasCustomPrompt="1"/>
          </p:nvPr>
        </p:nvSpPr>
        <p:spPr>
          <a:xfrm>
            <a:off x="792703" y="5352271"/>
            <a:ext cx="9108001" cy="918883"/>
          </a:xfrm>
        </p:spPr>
        <p:txBody>
          <a:bodyPr anchor="b" anchorCtr="0">
            <a:normAutofit/>
          </a:bodyPr>
          <a:lstStyle>
            <a:lvl1pPr>
              <a:defRPr sz="1800">
                <a:solidFill>
                  <a:schemeClr val="bg1"/>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CBR people</a:t>
            </a:r>
            <a:endParaRPr lang="en-AU" dirty="0"/>
          </a:p>
        </p:txBody>
      </p:sp>
      <p:sp>
        <p:nvSpPr>
          <p:cNvPr id="7" name="Text Placeholder 12"/>
          <p:cNvSpPr>
            <a:spLocks noGrp="1"/>
          </p:cNvSpPr>
          <p:nvPr>
            <p:ph type="body" sz="quarter" idx="12" hasCustomPrompt="1"/>
          </p:nvPr>
        </p:nvSpPr>
        <p:spPr>
          <a:xfrm>
            <a:off x="792703" y="2851943"/>
            <a:ext cx="9108001" cy="918883"/>
          </a:xfrm>
        </p:spPr>
        <p:txBody>
          <a:bodyPr anchor="b" anchorCtr="0">
            <a:normAutofit/>
          </a:bodyPr>
          <a:lstStyle>
            <a:lvl1pPr>
              <a:defRPr sz="4800">
                <a:solidFill>
                  <a:schemeClr val="bg1"/>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Sub-title.</a:t>
            </a:r>
            <a:endParaRPr lang="en-AU" dirty="0"/>
          </a:p>
        </p:txBody>
      </p:sp>
      <p:sp>
        <p:nvSpPr>
          <p:cNvPr id="10"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with yellow background">
    <p:spTree>
      <p:nvGrpSpPr>
        <p:cNvPr id="1" name=""/>
        <p:cNvGrpSpPr/>
        <p:nvPr/>
      </p:nvGrpSpPr>
      <p:grpSpPr>
        <a:xfrm>
          <a:off x="0" y="0"/>
          <a:ext cx="0" cy="0"/>
          <a:chOff x="0" y="0"/>
          <a:chExt cx="0" cy="0"/>
        </a:xfrm>
      </p:grpSpPr>
      <p:sp>
        <p:nvSpPr>
          <p:cNvPr id="7" name="Rectangle 6"/>
          <p:cNvSpPr/>
          <p:nvPr userDrawn="1"/>
        </p:nvSpPr>
        <p:spPr>
          <a:xfrm>
            <a:off x="252701" y="810633"/>
            <a:ext cx="10188000" cy="5940001"/>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dirty="0">
              <a:solidFill>
                <a:prstClr val="white"/>
              </a:solidFill>
            </a:endParaRPr>
          </a:p>
        </p:txBody>
      </p:sp>
      <p:sp>
        <p:nvSpPr>
          <p:cNvPr id="9" name="Oval 8"/>
          <p:cNvSpPr/>
          <p:nvPr userDrawn="1"/>
        </p:nvSpPr>
        <p:spPr>
          <a:xfrm>
            <a:off x="2790700" y="1224632"/>
            <a:ext cx="5112000" cy="5112000"/>
          </a:xfrm>
          <a:prstGeom prst="ellipse">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dirty="0">
              <a:solidFill>
                <a:prstClr val="white"/>
              </a:solidFill>
            </a:endParaRPr>
          </a:p>
        </p:txBody>
      </p:sp>
      <p:sp>
        <p:nvSpPr>
          <p:cNvPr id="6" name="Title Placeholder 25"/>
          <p:cNvSpPr>
            <a:spLocks noGrp="1"/>
          </p:cNvSpPr>
          <p:nvPr>
            <p:ph type="title"/>
          </p:nvPr>
        </p:nvSpPr>
        <p:spPr>
          <a:xfrm>
            <a:off x="3132122" y="2758270"/>
            <a:ext cx="2928958" cy="2117732"/>
          </a:xfrm>
          <a:prstGeom prst="rect">
            <a:avLst/>
          </a:prstGeom>
        </p:spPr>
        <p:txBody>
          <a:bodyPr vert="horz" lIns="91392" tIns="45696" rIns="91392" bIns="45696" rtlCol="0" anchor="ctr">
            <a:normAutofit/>
          </a:bodyPr>
          <a:lstStyle>
            <a:lvl1pPr>
              <a:defRPr>
                <a:solidFill>
                  <a:schemeClr val="bg1"/>
                </a:solidFill>
              </a:defRPr>
            </a:lvl1pPr>
          </a:lstStyle>
          <a:p>
            <a:r>
              <a:rPr lang="en-US" dirty="0"/>
              <a:t>Click to edit Master title style</a:t>
            </a:r>
            <a:endParaRPr lang="en-AU" dirty="0"/>
          </a:p>
        </p:txBody>
      </p:sp>
      <p:sp>
        <p:nvSpPr>
          <p:cNvPr id="10"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4283225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background image">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2701" y="810003"/>
            <a:ext cx="10188000" cy="5940001"/>
          </a:xfrm>
        </p:spPr>
        <p:txBody>
          <a:bodyPr/>
          <a:lstStyle/>
          <a:p>
            <a:endParaRPr lang="en-AU"/>
          </a:p>
        </p:txBody>
      </p:sp>
      <p:sp>
        <p:nvSpPr>
          <p:cNvPr id="9" name="Oval 8"/>
          <p:cNvSpPr/>
          <p:nvPr userDrawn="1"/>
        </p:nvSpPr>
        <p:spPr>
          <a:xfrm>
            <a:off x="2790700" y="1224632"/>
            <a:ext cx="5112000" cy="5112000"/>
          </a:xfrm>
          <a:prstGeom prst="ellipse">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dirty="0">
              <a:solidFill>
                <a:prstClr val="white"/>
              </a:solidFill>
            </a:endParaRPr>
          </a:p>
        </p:txBody>
      </p:sp>
      <p:sp>
        <p:nvSpPr>
          <p:cNvPr id="6" name="Title Placeholder 25"/>
          <p:cNvSpPr>
            <a:spLocks noGrp="1"/>
          </p:cNvSpPr>
          <p:nvPr>
            <p:ph type="title"/>
          </p:nvPr>
        </p:nvSpPr>
        <p:spPr>
          <a:xfrm>
            <a:off x="3132122" y="2721779"/>
            <a:ext cx="2928958" cy="2117732"/>
          </a:xfrm>
          <a:prstGeom prst="rect">
            <a:avLst/>
          </a:prstGeom>
        </p:spPr>
        <p:txBody>
          <a:bodyPr vert="horz" lIns="91392" tIns="45696" rIns="91392" bIns="45696" rtlCol="0" anchor="ctr">
            <a:normAutofit/>
          </a:bodyPr>
          <a:lstStyle>
            <a:lvl1pPr>
              <a:defRPr>
                <a:solidFill>
                  <a:schemeClr val="bg1"/>
                </a:solidFill>
              </a:defRPr>
            </a:lvl1pPr>
          </a:lstStyle>
          <a:p>
            <a:r>
              <a:rPr lang="en-US" dirty="0"/>
              <a:t>Click to edit Master title style</a:t>
            </a:r>
            <a:endParaRPr lang="en-AU" dirty="0"/>
          </a:p>
        </p:txBody>
      </p:sp>
      <p:sp>
        <p:nvSpPr>
          <p:cNvPr id="8"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2701380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ndard slide layout (light grey)">
    <p:spTree>
      <p:nvGrpSpPr>
        <p:cNvPr id="1" name=""/>
        <p:cNvGrpSpPr/>
        <p:nvPr/>
      </p:nvGrpSpPr>
      <p:grpSpPr>
        <a:xfrm>
          <a:off x="0" y="0"/>
          <a:ext cx="0" cy="0"/>
          <a:chOff x="0" y="0"/>
          <a:chExt cx="0" cy="0"/>
        </a:xfrm>
      </p:grpSpPr>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2" y="2851151"/>
            <a:ext cx="9108001"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4185876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ndard slide layout (white)">
    <p:spTree>
      <p:nvGrpSpPr>
        <p:cNvPr id="1" name=""/>
        <p:cNvGrpSpPr/>
        <p:nvPr/>
      </p:nvGrpSpPr>
      <p:grpSpPr>
        <a:xfrm>
          <a:off x="0" y="0"/>
          <a:ext cx="0" cy="0"/>
          <a:chOff x="0" y="0"/>
          <a:chExt cx="0" cy="0"/>
        </a:xfrm>
      </p:grpSpPr>
      <p:sp>
        <p:nvSpPr>
          <p:cNvPr id="9" name="Rectangle 8"/>
          <p:cNvSpPr/>
          <p:nvPr userDrawn="1"/>
        </p:nvSpPr>
        <p:spPr>
          <a:xfrm>
            <a:off x="198367" y="713542"/>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a:solidFill>
                <a:prstClr val="white"/>
              </a:solidFill>
            </a:endParaRPr>
          </a:p>
        </p:txBody>
      </p:sp>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2" y="2851151"/>
            <a:ext cx="9108001"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1638585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ndard Slide layout (yellow)">
    <p:spTree>
      <p:nvGrpSpPr>
        <p:cNvPr id="1" name=""/>
        <p:cNvGrpSpPr/>
        <p:nvPr/>
      </p:nvGrpSpPr>
      <p:grpSpPr>
        <a:xfrm>
          <a:off x="0" y="0"/>
          <a:ext cx="0" cy="0"/>
          <a:chOff x="0" y="0"/>
          <a:chExt cx="0" cy="0"/>
        </a:xfrm>
      </p:grpSpPr>
      <p:sp>
        <p:nvSpPr>
          <p:cNvPr id="9" name="Rectangle 8"/>
          <p:cNvSpPr/>
          <p:nvPr userDrawn="1"/>
        </p:nvSpPr>
        <p:spPr>
          <a:xfrm>
            <a:off x="252701" y="810633"/>
            <a:ext cx="10188000" cy="5940001"/>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dirty="0">
              <a:solidFill>
                <a:prstClr val="white"/>
              </a:solidFill>
            </a:endParaRPr>
          </a:p>
        </p:txBody>
      </p:sp>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2" y="2851151"/>
            <a:ext cx="9108001"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3185911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ndard Slide (Dark grey)">
    <p:spTree>
      <p:nvGrpSpPr>
        <p:cNvPr id="1" name=""/>
        <p:cNvGrpSpPr/>
        <p:nvPr/>
      </p:nvGrpSpPr>
      <p:grpSpPr>
        <a:xfrm>
          <a:off x="0" y="0"/>
          <a:ext cx="0" cy="0"/>
          <a:chOff x="0" y="0"/>
          <a:chExt cx="0" cy="0"/>
        </a:xfrm>
      </p:grpSpPr>
      <p:sp>
        <p:nvSpPr>
          <p:cNvPr id="9" name="Rectangle 8"/>
          <p:cNvSpPr/>
          <p:nvPr userDrawn="1"/>
        </p:nvSpPr>
        <p:spPr>
          <a:xfrm>
            <a:off x="252701" y="810633"/>
            <a:ext cx="10188000" cy="5940001"/>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dirty="0">
              <a:solidFill>
                <a:prstClr val="white"/>
              </a:solidFill>
            </a:endParaRPr>
          </a:p>
        </p:txBody>
      </p:sp>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lvl1pPr>
              <a:defRPr>
                <a:solidFill>
                  <a:srgbClr val="FDC82F"/>
                </a:solidFill>
              </a:defRPr>
            </a:lvl1pPr>
          </a:lstStyle>
          <a:p>
            <a:r>
              <a:rPr lang="en-US" dirty="0"/>
              <a:t>Click to edit Master title style</a:t>
            </a:r>
            <a:endParaRPr lang="en-AU" dirty="0"/>
          </a:p>
        </p:txBody>
      </p:sp>
      <p:sp>
        <p:nvSpPr>
          <p:cNvPr id="13" name="Text Placeholder 12"/>
          <p:cNvSpPr>
            <a:spLocks noGrp="1"/>
          </p:cNvSpPr>
          <p:nvPr>
            <p:ph type="body" sz="quarter" idx="10"/>
          </p:nvPr>
        </p:nvSpPr>
        <p:spPr>
          <a:xfrm>
            <a:off x="792702" y="2851151"/>
            <a:ext cx="9108001"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112425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ndard slide (image background)">
    <p:spTree>
      <p:nvGrpSpPr>
        <p:cNvPr id="1" name=""/>
        <p:cNvGrpSpPr/>
        <p:nvPr/>
      </p:nvGrpSpPr>
      <p:grpSpPr>
        <a:xfrm>
          <a:off x="0" y="0"/>
          <a:ext cx="0" cy="0"/>
          <a:chOff x="0" y="0"/>
          <a:chExt cx="0" cy="0"/>
        </a:xfrm>
      </p:grpSpPr>
      <p:sp>
        <p:nvSpPr>
          <p:cNvPr id="10" name="Rectangle 9"/>
          <p:cNvSpPr/>
          <p:nvPr userDrawn="1"/>
        </p:nvSpPr>
        <p:spPr>
          <a:xfrm>
            <a:off x="198367" y="713542"/>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a:solidFill>
                <a:prstClr val="white"/>
              </a:solidFill>
            </a:endParaRPr>
          </a:p>
        </p:txBody>
      </p:sp>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2" y="2851151"/>
            <a:ext cx="9108001"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13"/>
          <p:cNvSpPr>
            <a:spLocks noGrp="1"/>
          </p:cNvSpPr>
          <p:nvPr>
            <p:ph type="pic" sz="quarter" idx="11"/>
          </p:nvPr>
        </p:nvSpPr>
        <p:spPr>
          <a:xfrm>
            <a:off x="252701" y="810003"/>
            <a:ext cx="10188000" cy="5940001"/>
          </a:xfrm>
        </p:spPr>
        <p:txBody>
          <a:bodyPr/>
          <a:lstStyle/>
          <a:p>
            <a:endParaRPr lang="en-AU"/>
          </a:p>
        </p:txBody>
      </p:sp>
      <p:sp>
        <p:nvSpPr>
          <p:cNvPr id="9"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19130072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text (white)">
    <p:spTree>
      <p:nvGrpSpPr>
        <p:cNvPr id="1" name=""/>
        <p:cNvGrpSpPr/>
        <p:nvPr/>
      </p:nvGrpSpPr>
      <p:grpSpPr>
        <a:xfrm>
          <a:off x="0" y="0"/>
          <a:ext cx="0" cy="0"/>
          <a:chOff x="0" y="0"/>
          <a:chExt cx="0" cy="0"/>
        </a:xfrm>
      </p:grpSpPr>
      <p:sp>
        <p:nvSpPr>
          <p:cNvPr id="10" name="Rectangle 9"/>
          <p:cNvSpPr/>
          <p:nvPr userDrawn="1"/>
        </p:nvSpPr>
        <p:spPr>
          <a:xfrm>
            <a:off x="198367" y="713542"/>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a:solidFill>
                <a:prstClr val="white"/>
              </a:solidFill>
            </a:endParaRPr>
          </a:p>
        </p:txBody>
      </p:sp>
      <p:sp>
        <p:nvSpPr>
          <p:cNvPr id="12" name="Text Placeholder 10"/>
          <p:cNvSpPr>
            <a:spLocks noGrp="1"/>
          </p:cNvSpPr>
          <p:nvPr>
            <p:ph type="body" sz="quarter" idx="15"/>
          </p:nvPr>
        </p:nvSpPr>
        <p:spPr>
          <a:xfrm>
            <a:off x="5616700" y="2851200"/>
            <a:ext cx="4284000"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792700" y="2851200"/>
            <a:ext cx="4284000"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7"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266389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text (grey)">
    <p:spTree>
      <p:nvGrpSpPr>
        <p:cNvPr id="1" name=""/>
        <p:cNvGrpSpPr/>
        <p:nvPr/>
      </p:nvGrpSpPr>
      <p:grpSpPr>
        <a:xfrm>
          <a:off x="0" y="0"/>
          <a:ext cx="0" cy="0"/>
          <a:chOff x="0" y="0"/>
          <a:chExt cx="0" cy="0"/>
        </a:xfrm>
      </p:grpSpPr>
      <p:sp>
        <p:nvSpPr>
          <p:cNvPr id="12" name="Text Placeholder 10"/>
          <p:cNvSpPr>
            <a:spLocks noGrp="1"/>
          </p:cNvSpPr>
          <p:nvPr>
            <p:ph type="body" sz="quarter" idx="15"/>
          </p:nvPr>
        </p:nvSpPr>
        <p:spPr>
          <a:xfrm>
            <a:off x="5616700" y="2851200"/>
            <a:ext cx="4284000"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792700" y="2851200"/>
            <a:ext cx="4284000"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7"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25821657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text (yellow)">
    <p:spTree>
      <p:nvGrpSpPr>
        <p:cNvPr id="1" name=""/>
        <p:cNvGrpSpPr/>
        <p:nvPr/>
      </p:nvGrpSpPr>
      <p:grpSpPr>
        <a:xfrm>
          <a:off x="0" y="0"/>
          <a:ext cx="0" cy="0"/>
          <a:chOff x="0" y="0"/>
          <a:chExt cx="0" cy="0"/>
        </a:xfrm>
      </p:grpSpPr>
      <p:sp>
        <p:nvSpPr>
          <p:cNvPr id="9" name="Rectangle 8"/>
          <p:cNvSpPr/>
          <p:nvPr userDrawn="1"/>
        </p:nvSpPr>
        <p:spPr>
          <a:xfrm>
            <a:off x="252701" y="810633"/>
            <a:ext cx="10188000" cy="5940001"/>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dirty="0">
              <a:solidFill>
                <a:prstClr val="white"/>
              </a:solidFill>
            </a:endParaRPr>
          </a:p>
        </p:txBody>
      </p:sp>
      <p:sp>
        <p:nvSpPr>
          <p:cNvPr id="12" name="Text Placeholder 10"/>
          <p:cNvSpPr>
            <a:spLocks noGrp="1"/>
          </p:cNvSpPr>
          <p:nvPr>
            <p:ph type="body" sz="quarter" idx="15"/>
          </p:nvPr>
        </p:nvSpPr>
        <p:spPr>
          <a:xfrm>
            <a:off x="5616700" y="2851200"/>
            <a:ext cx="4284000"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792700" y="2851200"/>
            <a:ext cx="4284000" cy="34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7"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116919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yellow background">
    <p:spTree>
      <p:nvGrpSpPr>
        <p:cNvPr id="1" name=""/>
        <p:cNvGrpSpPr/>
        <p:nvPr/>
      </p:nvGrpSpPr>
      <p:grpSpPr>
        <a:xfrm>
          <a:off x="0" y="0"/>
          <a:ext cx="0" cy="0"/>
          <a:chOff x="0" y="0"/>
          <a:chExt cx="0" cy="0"/>
        </a:xfrm>
      </p:grpSpPr>
      <p:sp>
        <p:nvSpPr>
          <p:cNvPr id="7" name="Rectangle 6"/>
          <p:cNvSpPr/>
          <p:nvPr userDrawn="1"/>
        </p:nvSpPr>
        <p:spPr>
          <a:xfrm>
            <a:off x="252701" y="810635"/>
            <a:ext cx="10188000" cy="5940001"/>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p>
        </p:txBody>
      </p:sp>
      <p:sp>
        <p:nvSpPr>
          <p:cNvPr id="9" name="Oval 8"/>
          <p:cNvSpPr/>
          <p:nvPr userDrawn="1"/>
        </p:nvSpPr>
        <p:spPr>
          <a:xfrm>
            <a:off x="2790700" y="1224632"/>
            <a:ext cx="5112000" cy="5112000"/>
          </a:xfrm>
          <a:prstGeom prst="ellipse">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latin typeface="Arial" pitchFamily="34" charset="0"/>
            </a:endParaRPr>
          </a:p>
        </p:txBody>
      </p:sp>
      <p:sp>
        <p:nvSpPr>
          <p:cNvPr id="6" name="Title Placeholder 25"/>
          <p:cNvSpPr>
            <a:spLocks noGrp="1"/>
          </p:cNvSpPr>
          <p:nvPr>
            <p:ph type="title"/>
          </p:nvPr>
        </p:nvSpPr>
        <p:spPr>
          <a:xfrm>
            <a:off x="3132122" y="2758272"/>
            <a:ext cx="2928958" cy="2117732"/>
          </a:xfrm>
          <a:prstGeom prst="rect">
            <a:avLst/>
          </a:prstGeom>
        </p:spPr>
        <p:txBody>
          <a:bodyPr vert="horz" lIns="91360" tIns="45680" rIns="91360" bIns="45680" rtlCol="0" anchor="ctr">
            <a:normAutofit/>
          </a:bodyPr>
          <a:lstStyle>
            <a:lvl1pPr>
              <a:defRPr>
                <a:solidFill>
                  <a:schemeClr val="bg1"/>
                </a:solidFill>
              </a:defRPr>
            </a:lvl1pPr>
          </a:lstStyle>
          <a:p>
            <a:r>
              <a:rPr lang="en-US" dirty="0"/>
              <a:t>Click to edit Master title style</a:t>
            </a:r>
            <a:endParaRPr lang="en-AU" dirty="0"/>
          </a:p>
        </p:txBody>
      </p:sp>
      <p:sp>
        <p:nvSpPr>
          <p:cNvPr id="10"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 text (Dark grey)">
    <p:spTree>
      <p:nvGrpSpPr>
        <p:cNvPr id="1" name=""/>
        <p:cNvGrpSpPr/>
        <p:nvPr/>
      </p:nvGrpSpPr>
      <p:grpSpPr>
        <a:xfrm>
          <a:off x="0" y="0"/>
          <a:ext cx="0" cy="0"/>
          <a:chOff x="0" y="0"/>
          <a:chExt cx="0" cy="0"/>
        </a:xfrm>
      </p:grpSpPr>
      <p:sp>
        <p:nvSpPr>
          <p:cNvPr id="9" name="Rectangle 8"/>
          <p:cNvSpPr/>
          <p:nvPr userDrawn="1"/>
        </p:nvSpPr>
        <p:spPr>
          <a:xfrm>
            <a:off x="252701" y="810633"/>
            <a:ext cx="10188000" cy="5940001"/>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dirty="0">
              <a:solidFill>
                <a:prstClr val="white"/>
              </a:solidFill>
            </a:endParaRPr>
          </a:p>
        </p:txBody>
      </p:sp>
      <p:sp>
        <p:nvSpPr>
          <p:cNvPr id="12" name="Text Placeholder 10"/>
          <p:cNvSpPr>
            <a:spLocks noGrp="1"/>
          </p:cNvSpPr>
          <p:nvPr>
            <p:ph type="body" sz="quarter" idx="15"/>
          </p:nvPr>
        </p:nvSpPr>
        <p:spPr>
          <a:xfrm>
            <a:off x="5616700" y="2851200"/>
            <a:ext cx="4284000"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792700" y="2851200"/>
            <a:ext cx="4284000"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lvl1pPr>
              <a:defRPr>
                <a:solidFill>
                  <a:srgbClr val="FDC82F"/>
                </a:solidFill>
              </a:defRPr>
            </a:lvl1pPr>
          </a:lstStyle>
          <a:p>
            <a:r>
              <a:rPr lang="en-US" dirty="0"/>
              <a:t>Click to edit Master title style</a:t>
            </a:r>
            <a:endParaRPr lang="en-AU" dirty="0"/>
          </a:p>
        </p:txBody>
      </p:sp>
      <p:sp>
        <p:nvSpPr>
          <p:cNvPr id="7"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1620969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 text (image background)">
    <p:spTree>
      <p:nvGrpSpPr>
        <p:cNvPr id="1" name=""/>
        <p:cNvGrpSpPr/>
        <p:nvPr/>
      </p:nvGrpSpPr>
      <p:grpSpPr>
        <a:xfrm>
          <a:off x="0" y="0"/>
          <a:ext cx="0" cy="0"/>
          <a:chOff x="0" y="0"/>
          <a:chExt cx="0" cy="0"/>
        </a:xfrm>
      </p:grpSpPr>
      <p:sp>
        <p:nvSpPr>
          <p:cNvPr id="10" name="Rectangle 9"/>
          <p:cNvSpPr/>
          <p:nvPr userDrawn="1"/>
        </p:nvSpPr>
        <p:spPr>
          <a:xfrm>
            <a:off x="198367" y="713542"/>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a:solidFill>
                <a:prstClr val="white"/>
              </a:solidFill>
            </a:endParaRPr>
          </a:p>
        </p:txBody>
      </p:sp>
      <p:sp>
        <p:nvSpPr>
          <p:cNvPr id="13" name="Picture Placeholder 13"/>
          <p:cNvSpPr>
            <a:spLocks noGrp="1"/>
          </p:cNvSpPr>
          <p:nvPr>
            <p:ph type="pic" sz="quarter" idx="11"/>
          </p:nvPr>
        </p:nvSpPr>
        <p:spPr>
          <a:xfrm>
            <a:off x="252701" y="810003"/>
            <a:ext cx="10188000" cy="5940001"/>
          </a:xfrm>
        </p:spPr>
        <p:txBody>
          <a:bodyPr/>
          <a:lstStyle/>
          <a:p>
            <a:endParaRPr lang="en-AU"/>
          </a:p>
        </p:txBody>
      </p:sp>
      <p:sp>
        <p:nvSpPr>
          <p:cNvPr id="12" name="Text Placeholder 10"/>
          <p:cNvSpPr>
            <a:spLocks noGrp="1"/>
          </p:cNvSpPr>
          <p:nvPr>
            <p:ph type="body" sz="quarter" idx="15"/>
          </p:nvPr>
        </p:nvSpPr>
        <p:spPr>
          <a:xfrm>
            <a:off x="5616700" y="2851200"/>
            <a:ext cx="4284000" cy="34200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10"/>
          <p:cNvSpPr>
            <a:spLocks noGrp="1"/>
          </p:cNvSpPr>
          <p:nvPr>
            <p:ph type="body" sz="quarter" idx="14"/>
          </p:nvPr>
        </p:nvSpPr>
        <p:spPr>
          <a:xfrm>
            <a:off x="792700" y="2851200"/>
            <a:ext cx="4284000" cy="34200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lvl1pPr>
              <a:defRPr>
                <a:solidFill>
                  <a:schemeClr val="accent1"/>
                </a:solidFill>
              </a:defRPr>
            </a:lvl1pPr>
          </a:lstStyle>
          <a:p>
            <a:r>
              <a:rPr lang="en-US" dirty="0"/>
              <a:t>Click to edit Master title style</a:t>
            </a:r>
            <a:endParaRPr lang="en-AU" dirty="0"/>
          </a:p>
        </p:txBody>
      </p:sp>
      <p:sp>
        <p:nvSpPr>
          <p:cNvPr id="7"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2769807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with image (grey)">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5346002" y="810003"/>
            <a:ext cx="5093999" cy="5940001"/>
          </a:xfrm>
        </p:spPr>
        <p:txBody>
          <a:bodyPr/>
          <a:lstStyle/>
          <a:p>
            <a:endParaRPr lang="en-AU"/>
          </a:p>
        </p:txBody>
      </p:sp>
      <p:sp>
        <p:nvSpPr>
          <p:cNvPr id="8" name="Title Placeholder 25"/>
          <p:cNvSpPr>
            <a:spLocks noGrp="1"/>
          </p:cNvSpPr>
          <p:nvPr>
            <p:ph type="title"/>
          </p:nvPr>
        </p:nvSpPr>
        <p:spPr>
          <a:xfrm>
            <a:off x="792700" y="1350631"/>
            <a:ext cx="4320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0" y="2851151"/>
            <a:ext cx="4032000"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1385459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with image (yellow)">
    <p:spTree>
      <p:nvGrpSpPr>
        <p:cNvPr id="1" name=""/>
        <p:cNvGrpSpPr/>
        <p:nvPr/>
      </p:nvGrpSpPr>
      <p:grpSpPr>
        <a:xfrm>
          <a:off x="0" y="0"/>
          <a:ext cx="0" cy="0"/>
          <a:chOff x="0" y="0"/>
          <a:chExt cx="0" cy="0"/>
        </a:xfrm>
      </p:grpSpPr>
      <p:sp>
        <p:nvSpPr>
          <p:cNvPr id="7" name="Rectangle 6"/>
          <p:cNvSpPr/>
          <p:nvPr userDrawn="1"/>
        </p:nvSpPr>
        <p:spPr>
          <a:xfrm>
            <a:off x="252701" y="810633"/>
            <a:ext cx="10188000" cy="5940001"/>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dirty="0">
              <a:solidFill>
                <a:prstClr val="white"/>
              </a:solidFill>
            </a:endParaRPr>
          </a:p>
        </p:txBody>
      </p:sp>
      <p:sp>
        <p:nvSpPr>
          <p:cNvPr id="14" name="Picture Placeholder 13"/>
          <p:cNvSpPr>
            <a:spLocks noGrp="1"/>
          </p:cNvSpPr>
          <p:nvPr>
            <p:ph type="pic" sz="quarter" idx="11"/>
          </p:nvPr>
        </p:nvSpPr>
        <p:spPr>
          <a:xfrm>
            <a:off x="5346002" y="810003"/>
            <a:ext cx="5093999" cy="5940001"/>
          </a:xfrm>
        </p:spPr>
        <p:txBody>
          <a:bodyPr/>
          <a:lstStyle/>
          <a:p>
            <a:endParaRPr lang="en-AU"/>
          </a:p>
        </p:txBody>
      </p:sp>
      <p:sp>
        <p:nvSpPr>
          <p:cNvPr id="8" name="Title Placeholder 25"/>
          <p:cNvSpPr>
            <a:spLocks noGrp="1"/>
          </p:cNvSpPr>
          <p:nvPr>
            <p:ph type="title"/>
          </p:nvPr>
        </p:nvSpPr>
        <p:spPr>
          <a:xfrm>
            <a:off x="792700" y="1350631"/>
            <a:ext cx="4320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0" y="2851151"/>
            <a:ext cx="4032000"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31120998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with image (White)">
    <p:spTree>
      <p:nvGrpSpPr>
        <p:cNvPr id="1" name=""/>
        <p:cNvGrpSpPr/>
        <p:nvPr/>
      </p:nvGrpSpPr>
      <p:grpSpPr>
        <a:xfrm>
          <a:off x="0" y="0"/>
          <a:ext cx="0" cy="0"/>
          <a:chOff x="0" y="0"/>
          <a:chExt cx="0" cy="0"/>
        </a:xfrm>
      </p:grpSpPr>
      <p:sp>
        <p:nvSpPr>
          <p:cNvPr id="7" name="Rectangle 6"/>
          <p:cNvSpPr/>
          <p:nvPr userDrawn="1"/>
        </p:nvSpPr>
        <p:spPr>
          <a:xfrm>
            <a:off x="198367" y="778954"/>
            <a:ext cx="10296666" cy="6003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dirty="0">
              <a:solidFill>
                <a:prstClr val="white"/>
              </a:solidFill>
            </a:endParaRPr>
          </a:p>
        </p:txBody>
      </p:sp>
      <p:sp>
        <p:nvSpPr>
          <p:cNvPr id="14" name="Picture Placeholder 13"/>
          <p:cNvSpPr>
            <a:spLocks noGrp="1"/>
          </p:cNvSpPr>
          <p:nvPr>
            <p:ph type="pic" sz="quarter" idx="11"/>
          </p:nvPr>
        </p:nvSpPr>
        <p:spPr>
          <a:xfrm>
            <a:off x="5346002" y="810003"/>
            <a:ext cx="5093999" cy="5940001"/>
          </a:xfrm>
        </p:spPr>
        <p:txBody>
          <a:bodyPr/>
          <a:lstStyle/>
          <a:p>
            <a:endParaRPr lang="en-AU"/>
          </a:p>
        </p:txBody>
      </p:sp>
      <p:sp>
        <p:nvSpPr>
          <p:cNvPr id="8" name="Title Placeholder 25"/>
          <p:cNvSpPr>
            <a:spLocks noGrp="1"/>
          </p:cNvSpPr>
          <p:nvPr>
            <p:ph type="title"/>
          </p:nvPr>
        </p:nvSpPr>
        <p:spPr>
          <a:xfrm>
            <a:off x="792700" y="1350631"/>
            <a:ext cx="4320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0" y="2851151"/>
            <a:ext cx="4032000"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23825118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with image (dark grey)">
    <p:spTree>
      <p:nvGrpSpPr>
        <p:cNvPr id="1" name=""/>
        <p:cNvGrpSpPr/>
        <p:nvPr/>
      </p:nvGrpSpPr>
      <p:grpSpPr>
        <a:xfrm>
          <a:off x="0" y="0"/>
          <a:ext cx="0" cy="0"/>
          <a:chOff x="0" y="0"/>
          <a:chExt cx="0" cy="0"/>
        </a:xfrm>
      </p:grpSpPr>
      <p:sp>
        <p:nvSpPr>
          <p:cNvPr id="7" name="Rectangle 6"/>
          <p:cNvSpPr/>
          <p:nvPr userDrawn="1"/>
        </p:nvSpPr>
        <p:spPr>
          <a:xfrm>
            <a:off x="252701" y="810633"/>
            <a:ext cx="10188000" cy="5940001"/>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dirty="0">
              <a:solidFill>
                <a:prstClr val="white"/>
              </a:solidFill>
            </a:endParaRPr>
          </a:p>
        </p:txBody>
      </p:sp>
      <p:sp>
        <p:nvSpPr>
          <p:cNvPr id="14" name="Picture Placeholder 13"/>
          <p:cNvSpPr>
            <a:spLocks noGrp="1"/>
          </p:cNvSpPr>
          <p:nvPr>
            <p:ph type="pic" sz="quarter" idx="11"/>
          </p:nvPr>
        </p:nvSpPr>
        <p:spPr>
          <a:xfrm>
            <a:off x="5346002" y="810003"/>
            <a:ext cx="5093999" cy="5940001"/>
          </a:xfrm>
        </p:spPr>
        <p:txBody>
          <a:bodyPr/>
          <a:lstStyle/>
          <a:p>
            <a:endParaRPr lang="en-AU"/>
          </a:p>
        </p:txBody>
      </p:sp>
      <p:sp>
        <p:nvSpPr>
          <p:cNvPr id="8" name="Title Placeholder 25"/>
          <p:cNvSpPr>
            <a:spLocks noGrp="1"/>
          </p:cNvSpPr>
          <p:nvPr>
            <p:ph type="title"/>
          </p:nvPr>
        </p:nvSpPr>
        <p:spPr>
          <a:xfrm>
            <a:off x="792700" y="1350631"/>
            <a:ext cx="4320000" cy="1260475"/>
          </a:xfrm>
          <a:prstGeom prst="rect">
            <a:avLst/>
          </a:prstGeom>
        </p:spPr>
        <p:txBody>
          <a:bodyPr vert="horz" lIns="91392" tIns="45696" rIns="91392" bIns="45696" rtlCol="0" anchor="ctr">
            <a:normAutofit/>
          </a:bodyPr>
          <a:lstStyle>
            <a:lvl1pPr>
              <a:defRPr>
                <a:solidFill>
                  <a:srgbClr val="FDC82F"/>
                </a:solidFill>
              </a:defRPr>
            </a:lvl1pPr>
          </a:lstStyle>
          <a:p>
            <a:r>
              <a:rPr lang="en-US" dirty="0"/>
              <a:t>Click to edit Master title style</a:t>
            </a:r>
            <a:endParaRPr lang="en-AU" dirty="0"/>
          </a:p>
        </p:txBody>
      </p:sp>
      <p:sp>
        <p:nvSpPr>
          <p:cNvPr id="13" name="Text Placeholder 12"/>
          <p:cNvSpPr>
            <a:spLocks noGrp="1"/>
          </p:cNvSpPr>
          <p:nvPr>
            <p:ph type="body" sz="quarter" idx="10"/>
          </p:nvPr>
        </p:nvSpPr>
        <p:spPr>
          <a:xfrm>
            <a:off x="792700" y="2851151"/>
            <a:ext cx="4032000"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21337688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slide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792702" y="2648729"/>
            <a:ext cx="9108001" cy="3420000"/>
          </a:xfrm>
        </p:spPr>
        <p:txBody>
          <a:bodyPr/>
          <a:lstStyle/>
          <a:p>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5"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22441953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hart slide layout">
    <p:spTree>
      <p:nvGrpSpPr>
        <p:cNvPr id="1" name=""/>
        <p:cNvGrpSpPr/>
        <p:nvPr/>
      </p:nvGrpSpPr>
      <p:grpSpPr>
        <a:xfrm>
          <a:off x="0" y="0"/>
          <a:ext cx="0" cy="0"/>
          <a:chOff x="0" y="0"/>
          <a:chExt cx="0" cy="0"/>
        </a:xfrm>
      </p:grpSpPr>
      <p:sp>
        <p:nvSpPr>
          <p:cNvPr id="7" name="Rectangle 6"/>
          <p:cNvSpPr/>
          <p:nvPr userDrawn="1"/>
        </p:nvSpPr>
        <p:spPr>
          <a:xfrm>
            <a:off x="198367" y="713542"/>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a:solidFill>
                <a:prstClr val="white"/>
              </a:solidFill>
            </a:endParaRPr>
          </a:p>
        </p:txBody>
      </p:sp>
      <p:sp>
        <p:nvSpPr>
          <p:cNvPr id="6" name="Chart Placeholder 5"/>
          <p:cNvSpPr>
            <a:spLocks noGrp="1"/>
          </p:cNvSpPr>
          <p:nvPr>
            <p:ph type="chart" sz="quarter" idx="11"/>
          </p:nvPr>
        </p:nvSpPr>
        <p:spPr>
          <a:xfrm>
            <a:off x="792702" y="2648729"/>
            <a:ext cx="9108001" cy="3420000"/>
          </a:xfrm>
        </p:spPr>
        <p:txBody>
          <a:bodyPr/>
          <a:lstStyle/>
          <a:p>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5"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27204482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X Chart slide layout">
    <p:spTree>
      <p:nvGrpSpPr>
        <p:cNvPr id="1" name=""/>
        <p:cNvGrpSpPr/>
        <p:nvPr/>
      </p:nvGrpSpPr>
      <p:grpSpPr>
        <a:xfrm>
          <a:off x="0" y="0"/>
          <a:ext cx="0" cy="0"/>
          <a:chOff x="0" y="0"/>
          <a:chExt cx="0" cy="0"/>
        </a:xfrm>
      </p:grpSpPr>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7" name="Chart Placeholder 5"/>
          <p:cNvSpPr>
            <a:spLocks noGrp="1"/>
          </p:cNvSpPr>
          <p:nvPr>
            <p:ph type="chart" sz="quarter" idx="12"/>
          </p:nvPr>
        </p:nvSpPr>
        <p:spPr>
          <a:xfrm>
            <a:off x="792700" y="2685240"/>
            <a:ext cx="4284000" cy="3420000"/>
          </a:xfrm>
        </p:spPr>
        <p:txBody>
          <a:bodyPr/>
          <a:lstStyle/>
          <a:p>
            <a:endParaRPr lang="en-AU" dirty="0"/>
          </a:p>
        </p:txBody>
      </p:sp>
      <p:sp>
        <p:nvSpPr>
          <p:cNvPr id="9" name="Chart Placeholder 5"/>
          <p:cNvSpPr>
            <a:spLocks noGrp="1"/>
          </p:cNvSpPr>
          <p:nvPr>
            <p:ph type="chart" sz="quarter" idx="13"/>
          </p:nvPr>
        </p:nvSpPr>
        <p:spPr>
          <a:xfrm>
            <a:off x="5616700" y="2685240"/>
            <a:ext cx="4284000" cy="3420000"/>
          </a:xfrm>
        </p:spPr>
        <p:txBody>
          <a:bodyPr/>
          <a:lstStyle/>
          <a:p>
            <a:endParaRPr lang="en-AU" dirty="0"/>
          </a:p>
        </p:txBody>
      </p:sp>
      <p:sp>
        <p:nvSpPr>
          <p:cNvPr id="10"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1142033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2 X Chart slide layout">
    <p:spTree>
      <p:nvGrpSpPr>
        <p:cNvPr id="1" name=""/>
        <p:cNvGrpSpPr/>
        <p:nvPr/>
      </p:nvGrpSpPr>
      <p:grpSpPr>
        <a:xfrm>
          <a:off x="0" y="0"/>
          <a:ext cx="0" cy="0"/>
          <a:chOff x="0" y="0"/>
          <a:chExt cx="0" cy="0"/>
        </a:xfrm>
      </p:grpSpPr>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7" name="Chart Placeholder 5"/>
          <p:cNvSpPr>
            <a:spLocks noGrp="1"/>
          </p:cNvSpPr>
          <p:nvPr>
            <p:ph type="chart" sz="quarter" idx="12"/>
          </p:nvPr>
        </p:nvSpPr>
        <p:spPr>
          <a:xfrm>
            <a:off x="792700" y="2685240"/>
            <a:ext cx="4284000" cy="3420000"/>
          </a:xfrm>
        </p:spPr>
        <p:txBody>
          <a:bodyPr/>
          <a:lstStyle/>
          <a:p>
            <a:endParaRPr lang="en-AU" dirty="0"/>
          </a:p>
        </p:txBody>
      </p:sp>
      <p:sp>
        <p:nvSpPr>
          <p:cNvPr id="9" name="Chart Placeholder 5"/>
          <p:cNvSpPr>
            <a:spLocks noGrp="1"/>
          </p:cNvSpPr>
          <p:nvPr>
            <p:ph type="chart" sz="quarter" idx="13"/>
          </p:nvPr>
        </p:nvSpPr>
        <p:spPr>
          <a:xfrm>
            <a:off x="5616700" y="2685240"/>
            <a:ext cx="4284000" cy="3420000"/>
          </a:xfrm>
        </p:spPr>
        <p:txBody>
          <a:bodyPr/>
          <a:lstStyle/>
          <a:p>
            <a:endParaRPr lang="en-AU" dirty="0"/>
          </a:p>
        </p:txBody>
      </p:sp>
      <p:sp>
        <p:nvSpPr>
          <p:cNvPr id="10" name="Text Placeholder 12"/>
          <p:cNvSpPr>
            <a:spLocks noGrp="1"/>
          </p:cNvSpPr>
          <p:nvPr>
            <p:ph type="body" sz="quarter" idx="10"/>
          </p:nvPr>
        </p:nvSpPr>
        <p:spPr>
          <a:xfrm>
            <a:off x="5638804" y="1350630"/>
            <a:ext cx="4235508" cy="1261584"/>
          </a:xfrm>
        </p:spPr>
        <p:txBody>
          <a:bodyPr>
            <a:noAutofit/>
          </a:bodyPr>
          <a:lstStyle>
            <a:lvl1pPr>
              <a:defRPr sz="1400">
                <a:solidFill>
                  <a:srgbClr val="616365"/>
                </a:solidFill>
                <a:latin typeface="Arial" pitchFamily="34" charset="0"/>
                <a:cs typeface="Arial" pitchFamily="34" charset="0"/>
              </a:defRPr>
            </a:lvl1pPr>
            <a:lvl2pPr>
              <a:defRPr sz="1400">
                <a:solidFill>
                  <a:srgbClr val="616365"/>
                </a:solidFill>
                <a:latin typeface="Arial" pitchFamily="34" charset="0"/>
                <a:cs typeface="Arial" pitchFamily="34" charset="0"/>
              </a:defRPr>
            </a:lvl2pPr>
            <a:lvl3pPr>
              <a:defRPr sz="1400">
                <a:solidFill>
                  <a:srgbClr val="616365"/>
                </a:solidFill>
                <a:latin typeface="Arial" pitchFamily="34" charset="0"/>
                <a:cs typeface="Arial" pitchFamily="34" charset="0"/>
              </a:defRPr>
            </a:lvl3pPr>
            <a:lvl4pPr>
              <a:defRPr sz="1400">
                <a:solidFill>
                  <a:srgbClr val="616365"/>
                </a:solidFill>
                <a:latin typeface="Arial" pitchFamily="34" charset="0"/>
                <a:cs typeface="Arial" pitchFamily="34" charset="0"/>
              </a:defRPr>
            </a:lvl4pPr>
            <a:lvl5pPr>
              <a:defRPr sz="14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365480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background image">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2701" y="810005"/>
            <a:ext cx="10188000" cy="5940001"/>
          </a:xfrm>
        </p:spPr>
        <p:txBody>
          <a:bodyPr/>
          <a:lstStyle/>
          <a:p>
            <a:endParaRPr lang="en-AU"/>
          </a:p>
        </p:txBody>
      </p:sp>
      <p:sp>
        <p:nvSpPr>
          <p:cNvPr id="9" name="Oval 8"/>
          <p:cNvSpPr/>
          <p:nvPr userDrawn="1"/>
        </p:nvSpPr>
        <p:spPr>
          <a:xfrm>
            <a:off x="2790700" y="1224632"/>
            <a:ext cx="5112000" cy="5112000"/>
          </a:xfrm>
          <a:prstGeom prst="ellipse">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latin typeface="Arial" pitchFamily="34" charset="0"/>
            </a:endParaRPr>
          </a:p>
        </p:txBody>
      </p:sp>
      <p:sp>
        <p:nvSpPr>
          <p:cNvPr id="6" name="Title Placeholder 25"/>
          <p:cNvSpPr>
            <a:spLocks noGrp="1"/>
          </p:cNvSpPr>
          <p:nvPr>
            <p:ph type="title"/>
          </p:nvPr>
        </p:nvSpPr>
        <p:spPr>
          <a:xfrm>
            <a:off x="3132122" y="2721781"/>
            <a:ext cx="2928958" cy="2117732"/>
          </a:xfrm>
          <a:prstGeom prst="rect">
            <a:avLst/>
          </a:prstGeom>
        </p:spPr>
        <p:txBody>
          <a:bodyPr vert="horz" lIns="91360" tIns="45680" rIns="91360" bIns="45680" rtlCol="0" anchor="ctr">
            <a:normAutofit/>
          </a:bodyPr>
          <a:lstStyle>
            <a:lvl1pPr>
              <a:defRPr>
                <a:solidFill>
                  <a:schemeClr val="bg1"/>
                </a:solidFill>
              </a:defRPr>
            </a:lvl1pPr>
          </a:lstStyle>
          <a:p>
            <a:r>
              <a:rPr lang="en-US" dirty="0"/>
              <a:t>Click to edit Master title style</a:t>
            </a:r>
            <a:endParaRPr lang="en-AU" dirty="0"/>
          </a:p>
        </p:txBody>
      </p:sp>
      <p:sp>
        <p:nvSpPr>
          <p:cNvPr id="8"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2 X Chart slide layout">
    <p:spTree>
      <p:nvGrpSpPr>
        <p:cNvPr id="1" name=""/>
        <p:cNvGrpSpPr/>
        <p:nvPr/>
      </p:nvGrpSpPr>
      <p:grpSpPr>
        <a:xfrm>
          <a:off x="0" y="0"/>
          <a:ext cx="0" cy="0"/>
          <a:chOff x="0" y="0"/>
          <a:chExt cx="0" cy="0"/>
        </a:xfrm>
      </p:grpSpPr>
      <p:sp>
        <p:nvSpPr>
          <p:cNvPr id="13" name="Rectangle 12"/>
          <p:cNvSpPr/>
          <p:nvPr userDrawn="1"/>
        </p:nvSpPr>
        <p:spPr>
          <a:xfrm>
            <a:off x="198367" y="713542"/>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a:solidFill>
                <a:prstClr val="white"/>
              </a:solidFill>
            </a:endParaRPr>
          </a:p>
        </p:txBody>
      </p:sp>
      <p:sp>
        <p:nvSpPr>
          <p:cNvPr id="8"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7" name="Chart Placeholder 5"/>
          <p:cNvSpPr>
            <a:spLocks noGrp="1"/>
          </p:cNvSpPr>
          <p:nvPr>
            <p:ph type="chart" sz="quarter" idx="12"/>
          </p:nvPr>
        </p:nvSpPr>
        <p:spPr>
          <a:xfrm>
            <a:off x="792700" y="2685240"/>
            <a:ext cx="4284000" cy="3420000"/>
          </a:xfrm>
        </p:spPr>
        <p:txBody>
          <a:bodyPr/>
          <a:lstStyle/>
          <a:p>
            <a:endParaRPr lang="en-AU" dirty="0"/>
          </a:p>
        </p:txBody>
      </p:sp>
      <p:sp>
        <p:nvSpPr>
          <p:cNvPr id="9" name="Chart Placeholder 5"/>
          <p:cNvSpPr>
            <a:spLocks noGrp="1"/>
          </p:cNvSpPr>
          <p:nvPr>
            <p:ph type="chart" sz="quarter" idx="13"/>
          </p:nvPr>
        </p:nvSpPr>
        <p:spPr>
          <a:xfrm>
            <a:off x="5616700" y="2685240"/>
            <a:ext cx="4284000" cy="3420000"/>
          </a:xfrm>
        </p:spPr>
        <p:txBody>
          <a:bodyPr/>
          <a:lstStyle/>
          <a:p>
            <a:endParaRPr lang="en-AU" dirty="0"/>
          </a:p>
        </p:txBody>
      </p:sp>
      <p:sp>
        <p:nvSpPr>
          <p:cNvPr id="10" name="Text Placeholder 12"/>
          <p:cNvSpPr>
            <a:spLocks noGrp="1"/>
          </p:cNvSpPr>
          <p:nvPr>
            <p:ph type="body" sz="quarter" idx="10"/>
          </p:nvPr>
        </p:nvSpPr>
        <p:spPr>
          <a:xfrm>
            <a:off x="5638804" y="1350630"/>
            <a:ext cx="4235508" cy="1261584"/>
          </a:xfrm>
        </p:spPr>
        <p:txBody>
          <a:bodyPr>
            <a:noAutofit/>
          </a:bodyPr>
          <a:lstStyle>
            <a:lvl1pPr>
              <a:defRPr sz="1400">
                <a:solidFill>
                  <a:srgbClr val="616365"/>
                </a:solidFill>
                <a:latin typeface="Arial" pitchFamily="34" charset="0"/>
                <a:cs typeface="Arial" pitchFamily="34" charset="0"/>
              </a:defRPr>
            </a:lvl1pPr>
            <a:lvl2pPr>
              <a:defRPr sz="1400">
                <a:solidFill>
                  <a:srgbClr val="616365"/>
                </a:solidFill>
                <a:latin typeface="Arial" pitchFamily="34" charset="0"/>
                <a:cs typeface="Arial" pitchFamily="34" charset="0"/>
              </a:defRPr>
            </a:lvl2pPr>
            <a:lvl3pPr>
              <a:defRPr sz="1400">
                <a:solidFill>
                  <a:srgbClr val="616365"/>
                </a:solidFill>
                <a:latin typeface="Arial" pitchFamily="34" charset="0"/>
                <a:cs typeface="Arial" pitchFamily="34" charset="0"/>
              </a:defRPr>
            </a:lvl3pPr>
            <a:lvl4pPr>
              <a:defRPr sz="1400">
                <a:solidFill>
                  <a:srgbClr val="616365"/>
                </a:solidFill>
                <a:latin typeface="Arial" pitchFamily="34" charset="0"/>
                <a:cs typeface="Arial" pitchFamily="34" charset="0"/>
              </a:defRPr>
            </a:lvl4pPr>
            <a:lvl5pPr>
              <a:defRPr sz="1400">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1537885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low Chart with text">
    <p:spTree>
      <p:nvGrpSpPr>
        <p:cNvPr id="1" name=""/>
        <p:cNvGrpSpPr/>
        <p:nvPr/>
      </p:nvGrpSpPr>
      <p:grpSpPr>
        <a:xfrm>
          <a:off x="0" y="0"/>
          <a:ext cx="0" cy="0"/>
          <a:chOff x="0" y="0"/>
          <a:chExt cx="0" cy="0"/>
        </a:xfrm>
      </p:grpSpPr>
      <p:sp>
        <p:nvSpPr>
          <p:cNvPr id="8" name="Title Placeholder 25"/>
          <p:cNvSpPr>
            <a:spLocks noGrp="1"/>
          </p:cNvSpPr>
          <p:nvPr>
            <p:ph type="title"/>
          </p:nvPr>
        </p:nvSpPr>
        <p:spPr>
          <a:xfrm>
            <a:off x="792700" y="1350631"/>
            <a:ext cx="4320000" cy="1260475"/>
          </a:xfrm>
          <a:prstGeom prst="rect">
            <a:avLst/>
          </a:prstGeom>
        </p:spPr>
        <p:txBody>
          <a:bodyPr vert="horz" lIns="91392" tIns="45696" rIns="91392" bIns="45696" rtlCol="0" anchor="ctr">
            <a:normAutofit/>
          </a:bodyPr>
          <a:lstStyle>
            <a:lvl1pPr>
              <a:defRPr>
                <a:latin typeface="Arial" pitchFamily="34" charset="0"/>
                <a:cs typeface="Arial" pitchFamily="34" charset="0"/>
              </a:defRPr>
            </a:lvl1pPr>
          </a:lstStyle>
          <a:p>
            <a:r>
              <a:rPr lang="en-US" dirty="0"/>
              <a:t>Click to edit Master title style</a:t>
            </a:r>
            <a:endParaRPr lang="en-AU" dirty="0"/>
          </a:p>
        </p:txBody>
      </p:sp>
      <p:sp>
        <p:nvSpPr>
          <p:cNvPr id="13" name="Text Placeholder 12"/>
          <p:cNvSpPr>
            <a:spLocks noGrp="1"/>
          </p:cNvSpPr>
          <p:nvPr>
            <p:ph type="body" sz="quarter" idx="10"/>
          </p:nvPr>
        </p:nvSpPr>
        <p:spPr>
          <a:xfrm>
            <a:off x="792700" y="2851150"/>
            <a:ext cx="4032000" cy="2880000"/>
          </a:xfrm>
        </p:spPr>
        <p:txBody>
          <a:bodyPr/>
          <a:lstStyle>
            <a:lvl1pPr>
              <a:defRPr>
                <a:solidFill>
                  <a:srgbClr val="616365"/>
                </a:solidFill>
                <a:latin typeface="Arial" pitchFamily="34" charset="0"/>
                <a:cs typeface="Arial" pitchFamily="34" charset="0"/>
              </a:defRPr>
            </a:lvl1pPr>
            <a:lvl2pPr>
              <a:defRPr>
                <a:solidFill>
                  <a:srgbClr val="616365"/>
                </a:solidFill>
                <a:latin typeface="Arial" pitchFamily="34" charset="0"/>
                <a:cs typeface="Arial" pitchFamily="34" charset="0"/>
              </a:defRPr>
            </a:lvl2pPr>
            <a:lvl3pPr>
              <a:defRPr>
                <a:solidFill>
                  <a:srgbClr val="616365"/>
                </a:solidFill>
                <a:latin typeface="Arial" pitchFamily="34" charset="0"/>
                <a:cs typeface="Arial" pitchFamily="34" charset="0"/>
              </a:defRPr>
            </a:lvl3pPr>
            <a:lvl4pPr>
              <a:defRPr>
                <a:solidFill>
                  <a:srgbClr val="616365"/>
                </a:solidFill>
                <a:latin typeface="Arial" pitchFamily="34" charset="0"/>
                <a:cs typeface="Arial" pitchFamily="34" charset="0"/>
              </a:defRPr>
            </a:lvl4pPr>
            <a:lvl5pPr>
              <a:defRPr>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hart Placeholder 5"/>
          <p:cNvSpPr>
            <a:spLocks noGrp="1"/>
          </p:cNvSpPr>
          <p:nvPr>
            <p:ph type="chart" sz="quarter" idx="13"/>
          </p:nvPr>
        </p:nvSpPr>
        <p:spPr>
          <a:xfrm>
            <a:off x="5200648" y="1334264"/>
            <a:ext cx="4746690" cy="4674833"/>
          </a:xfrm>
        </p:spPr>
        <p:txBody>
          <a:bodyPr/>
          <a:lstStyle/>
          <a:p>
            <a:endParaRPr lang="en-AU" dirty="0"/>
          </a:p>
        </p:txBody>
      </p:sp>
      <p:sp>
        <p:nvSpPr>
          <p:cNvPr id="9"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35138127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ndard slide layout (white)">
    <p:spTree>
      <p:nvGrpSpPr>
        <p:cNvPr id="1" name=""/>
        <p:cNvGrpSpPr/>
        <p:nvPr/>
      </p:nvGrpSpPr>
      <p:grpSpPr>
        <a:xfrm>
          <a:off x="0" y="0"/>
          <a:ext cx="0" cy="0"/>
          <a:chOff x="0" y="0"/>
          <a:chExt cx="0" cy="0"/>
        </a:xfrm>
      </p:grpSpPr>
      <p:sp>
        <p:nvSpPr>
          <p:cNvPr id="12" name="Rectangle 11"/>
          <p:cNvSpPr/>
          <p:nvPr userDrawn="1"/>
        </p:nvSpPr>
        <p:spPr>
          <a:xfrm>
            <a:off x="198367" y="713542"/>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a:solidFill>
                <a:prstClr val="white"/>
              </a:solidFill>
            </a:endParaRPr>
          </a:p>
        </p:txBody>
      </p:sp>
      <p:sp>
        <p:nvSpPr>
          <p:cNvPr id="7" name="Title Placeholder 25"/>
          <p:cNvSpPr>
            <a:spLocks noGrp="1"/>
          </p:cNvSpPr>
          <p:nvPr>
            <p:ph type="title"/>
          </p:nvPr>
        </p:nvSpPr>
        <p:spPr>
          <a:xfrm>
            <a:off x="792700" y="1350631"/>
            <a:ext cx="4320000" cy="1260475"/>
          </a:xfrm>
          <a:prstGeom prst="rect">
            <a:avLst/>
          </a:prstGeom>
        </p:spPr>
        <p:txBody>
          <a:bodyPr vert="horz" lIns="91392" tIns="45696" rIns="91392" bIns="45696" rtlCol="0" anchor="ctr">
            <a:normAutofit/>
          </a:bodyPr>
          <a:lstStyle>
            <a:lvl1pPr>
              <a:defRPr>
                <a:latin typeface="Arial" pitchFamily="34" charset="0"/>
                <a:cs typeface="Arial" pitchFamily="34" charset="0"/>
              </a:defRPr>
            </a:lvl1pPr>
          </a:lstStyle>
          <a:p>
            <a:r>
              <a:rPr lang="en-US" dirty="0"/>
              <a:t>Click to edit Master title style</a:t>
            </a:r>
            <a:endParaRPr lang="en-AU" dirty="0"/>
          </a:p>
        </p:txBody>
      </p:sp>
      <p:sp>
        <p:nvSpPr>
          <p:cNvPr id="9" name="Text Placeholder 12"/>
          <p:cNvSpPr>
            <a:spLocks noGrp="1"/>
          </p:cNvSpPr>
          <p:nvPr>
            <p:ph type="body" sz="quarter" idx="10"/>
          </p:nvPr>
        </p:nvSpPr>
        <p:spPr>
          <a:xfrm>
            <a:off x="792700" y="2851150"/>
            <a:ext cx="4032000" cy="2880000"/>
          </a:xfrm>
        </p:spPr>
        <p:txBody>
          <a:bodyPr/>
          <a:lstStyle>
            <a:lvl1pPr>
              <a:defRPr>
                <a:solidFill>
                  <a:srgbClr val="616365"/>
                </a:solidFill>
                <a:latin typeface="Arial" pitchFamily="34" charset="0"/>
                <a:cs typeface="Arial" pitchFamily="34" charset="0"/>
              </a:defRPr>
            </a:lvl1pPr>
            <a:lvl2pPr>
              <a:defRPr>
                <a:solidFill>
                  <a:srgbClr val="616365"/>
                </a:solidFill>
                <a:latin typeface="Arial" pitchFamily="34" charset="0"/>
                <a:cs typeface="Arial" pitchFamily="34" charset="0"/>
              </a:defRPr>
            </a:lvl2pPr>
            <a:lvl3pPr>
              <a:defRPr>
                <a:solidFill>
                  <a:srgbClr val="616365"/>
                </a:solidFill>
                <a:latin typeface="Arial" pitchFamily="34" charset="0"/>
                <a:cs typeface="Arial" pitchFamily="34" charset="0"/>
              </a:defRPr>
            </a:lvl3pPr>
            <a:lvl4pPr>
              <a:defRPr>
                <a:solidFill>
                  <a:srgbClr val="616365"/>
                </a:solidFill>
                <a:latin typeface="Arial" pitchFamily="34" charset="0"/>
                <a:cs typeface="Arial" pitchFamily="34" charset="0"/>
              </a:defRPr>
            </a:lvl4pPr>
            <a:lvl5pPr>
              <a:defRPr>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hart Placeholder 5"/>
          <p:cNvSpPr>
            <a:spLocks noGrp="1"/>
          </p:cNvSpPr>
          <p:nvPr>
            <p:ph type="chart" sz="quarter" idx="13"/>
          </p:nvPr>
        </p:nvSpPr>
        <p:spPr>
          <a:xfrm>
            <a:off x="5200648" y="1991493"/>
            <a:ext cx="4746690" cy="4017600"/>
          </a:xfrm>
        </p:spPr>
        <p:txBody>
          <a:bodyPr/>
          <a:lstStyle/>
          <a:p>
            <a:endParaRPr lang="en-AU" dirty="0"/>
          </a:p>
        </p:txBody>
      </p:sp>
      <p:sp>
        <p:nvSpPr>
          <p:cNvPr id="11"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1887764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tandard slide layout (white)">
    <p:spTree>
      <p:nvGrpSpPr>
        <p:cNvPr id="1" name=""/>
        <p:cNvGrpSpPr/>
        <p:nvPr/>
      </p:nvGrpSpPr>
      <p:grpSpPr>
        <a:xfrm>
          <a:off x="0" y="0"/>
          <a:ext cx="0" cy="0"/>
          <a:chOff x="0" y="0"/>
          <a:chExt cx="0" cy="0"/>
        </a:xfrm>
      </p:grpSpPr>
      <p:sp>
        <p:nvSpPr>
          <p:cNvPr id="12" name="Rectangle 11"/>
          <p:cNvSpPr/>
          <p:nvPr userDrawn="1"/>
        </p:nvSpPr>
        <p:spPr>
          <a:xfrm>
            <a:off x="198367" y="713542"/>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a:solidFill>
                <a:prstClr val="white"/>
              </a:solidFill>
            </a:endParaRPr>
          </a:p>
        </p:txBody>
      </p:sp>
      <p:sp>
        <p:nvSpPr>
          <p:cNvPr id="7" name="Title Placeholder 25"/>
          <p:cNvSpPr>
            <a:spLocks noGrp="1"/>
          </p:cNvSpPr>
          <p:nvPr>
            <p:ph type="title"/>
          </p:nvPr>
        </p:nvSpPr>
        <p:spPr>
          <a:xfrm>
            <a:off x="792700" y="1080331"/>
            <a:ext cx="3725908" cy="1260475"/>
          </a:xfrm>
          <a:prstGeom prst="rect">
            <a:avLst/>
          </a:prstGeom>
        </p:spPr>
        <p:txBody>
          <a:bodyPr vert="horz" lIns="91392" tIns="45696" rIns="91392" bIns="45696" rtlCol="0" anchor="ctr">
            <a:normAutofit/>
          </a:bodyPr>
          <a:lstStyle>
            <a:lvl1pPr>
              <a:defRPr>
                <a:latin typeface="Arial" pitchFamily="34" charset="0"/>
                <a:cs typeface="Arial" pitchFamily="34" charset="0"/>
              </a:defRPr>
            </a:lvl1pPr>
          </a:lstStyle>
          <a:p>
            <a:r>
              <a:rPr lang="en-US" dirty="0"/>
              <a:t>Click to edit Master title style</a:t>
            </a:r>
            <a:endParaRPr lang="en-AU" dirty="0"/>
          </a:p>
        </p:txBody>
      </p:sp>
      <p:sp>
        <p:nvSpPr>
          <p:cNvPr id="9" name="Text Placeholder 12"/>
          <p:cNvSpPr>
            <a:spLocks noGrp="1"/>
          </p:cNvSpPr>
          <p:nvPr>
            <p:ph type="body" sz="quarter" idx="10"/>
          </p:nvPr>
        </p:nvSpPr>
        <p:spPr>
          <a:xfrm>
            <a:off x="792700" y="2412482"/>
            <a:ext cx="3689904" cy="4176463"/>
          </a:xfrm>
        </p:spPr>
        <p:txBody>
          <a:bodyPr anchor="b"/>
          <a:lstStyle>
            <a:lvl1pPr>
              <a:spcBef>
                <a:spcPts val="1200"/>
              </a:spcBef>
              <a:defRPr>
                <a:solidFill>
                  <a:srgbClr val="616365"/>
                </a:solidFill>
                <a:latin typeface="Arial" pitchFamily="34" charset="0"/>
                <a:cs typeface="Arial" pitchFamily="34" charset="0"/>
              </a:defRPr>
            </a:lvl1pPr>
            <a:lvl2pPr>
              <a:spcBef>
                <a:spcPts val="1200"/>
              </a:spcBef>
              <a:defRPr>
                <a:solidFill>
                  <a:srgbClr val="616365"/>
                </a:solidFill>
                <a:latin typeface="Arial" pitchFamily="34" charset="0"/>
                <a:cs typeface="Arial" pitchFamily="34" charset="0"/>
              </a:defRPr>
            </a:lvl2pPr>
            <a:lvl3pPr>
              <a:spcBef>
                <a:spcPts val="1200"/>
              </a:spcBef>
              <a:defRPr>
                <a:solidFill>
                  <a:srgbClr val="616365"/>
                </a:solidFill>
                <a:latin typeface="Arial" pitchFamily="34" charset="0"/>
                <a:cs typeface="Arial" pitchFamily="34" charset="0"/>
              </a:defRPr>
            </a:lvl3pPr>
            <a:lvl4pPr>
              <a:spcBef>
                <a:spcPts val="1200"/>
              </a:spcBef>
              <a:defRPr>
                <a:solidFill>
                  <a:srgbClr val="616365"/>
                </a:solidFill>
                <a:latin typeface="Arial" pitchFamily="34" charset="0"/>
                <a:cs typeface="Arial" pitchFamily="34" charset="0"/>
              </a:defRPr>
            </a:lvl4pPr>
            <a:lvl5pPr>
              <a:spcBef>
                <a:spcPts val="1200"/>
              </a:spcBef>
              <a:defRPr>
                <a:solidFill>
                  <a:srgbClr val="616365"/>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hart Placeholder 5"/>
          <p:cNvSpPr>
            <a:spLocks noGrp="1"/>
          </p:cNvSpPr>
          <p:nvPr>
            <p:ph type="chart" sz="quarter" idx="13"/>
          </p:nvPr>
        </p:nvSpPr>
        <p:spPr>
          <a:xfrm>
            <a:off x="5200648" y="1044327"/>
            <a:ext cx="4746690" cy="5220580"/>
          </a:xfrm>
        </p:spPr>
        <p:txBody>
          <a:bodyPr/>
          <a:lstStyle/>
          <a:p>
            <a:endParaRPr lang="en-AU" dirty="0"/>
          </a:p>
        </p:txBody>
      </p:sp>
      <p:sp>
        <p:nvSpPr>
          <p:cNvPr id="11"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1334634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page picture only">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2701" y="810003"/>
            <a:ext cx="10188000" cy="5940001"/>
          </a:xfrm>
        </p:spPr>
        <p:txBody>
          <a:bodyPr/>
          <a:lstStyle/>
          <a:p>
            <a:endParaRPr lang="en-AU"/>
          </a:p>
        </p:txBody>
      </p:sp>
      <p:sp>
        <p:nvSpPr>
          <p:cNvPr id="5"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19475990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5346002" y="810003"/>
            <a:ext cx="5093999" cy="5940001"/>
          </a:xfrm>
        </p:spPr>
        <p:txBody>
          <a:bodyPr/>
          <a:lstStyle/>
          <a:p>
            <a:endParaRPr lang="en-AU"/>
          </a:p>
        </p:txBody>
      </p:sp>
      <p:sp>
        <p:nvSpPr>
          <p:cNvPr id="8" name="Title Placeholder 25"/>
          <p:cNvSpPr>
            <a:spLocks noGrp="1"/>
          </p:cNvSpPr>
          <p:nvPr>
            <p:ph type="title"/>
          </p:nvPr>
        </p:nvSpPr>
        <p:spPr>
          <a:xfrm>
            <a:off x="792700" y="1350631"/>
            <a:ext cx="4320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0" y="2851151"/>
            <a:ext cx="4032000"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
        <p:nvSpPr>
          <p:cNvPr id="7" name="Rectangle 6"/>
          <p:cNvSpPr/>
          <p:nvPr userDrawn="1"/>
        </p:nvSpPr>
        <p:spPr>
          <a:xfrm>
            <a:off x="198367" y="713542"/>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a:solidFill>
                <a:prstClr val="white"/>
              </a:solidFill>
            </a:endParaRPr>
          </a:p>
        </p:txBody>
      </p:sp>
    </p:spTree>
    <p:extLst>
      <p:ext uri="{BB962C8B-B14F-4D97-AF65-F5344CB8AC3E}">
        <p14:creationId xmlns:p14="http://schemas.microsoft.com/office/powerpoint/2010/main" val="30094079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slide (gre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30142619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lain dark grey">
    <p:spTree>
      <p:nvGrpSpPr>
        <p:cNvPr id="1" name=""/>
        <p:cNvGrpSpPr/>
        <p:nvPr/>
      </p:nvGrpSpPr>
      <p:grpSpPr>
        <a:xfrm>
          <a:off x="0" y="0"/>
          <a:ext cx="0" cy="0"/>
          <a:chOff x="0" y="0"/>
          <a:chExt cx="0" cy="0"/>
        </a:xfrm>
      </p:grpSpPr>
      <p:sp>
        <p:nvSpPr>
          <p:cNvPr id="7" name="Rectangle 6"/>
          <p:cNvSpPr/>
          <p:nvPr userDrawn="1"/>
        </p:nvSpPr>
        <p:spPr>
          <a:xfrm>
            <a:off x="252701" y="810633"/>
            <a:ext cx="10188000" cy="5940001"/>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dirty="0">
              <a:solidFill>
                <a:prstClr val="white"/>
              </a:solidFill>
            </a:endParaRPr>
          </a:p>
        </p:txBody>
      </p:sp>
      <p:sp>
        <p:nvSpPr>
          <p:cNvPr id="9"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3460336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lain yellow">
    <p:spTree>
      <p:nvGrpSpPr>
        <p:cNvPr id="1" name=""/>
        <p:cNvGrpSpPr/>
        <p:nvPr/>
      </p:nvGrpSpPr>
      <p:grpSpPr>
        <a:xfrm>
          <a:off x="0" y="0"/>
          <a:ext cx="0" cy="0"/>
          <a:chOff x="0" y="0"/>
          <a:chExt cx="0" cy="0"/>
        </a:xfrm>
      </p:grpSpPr>
      <p:sp>
        <p:nvSpPr>
          <p:cNvPr id="7" name="Rectangle 6"/>
          <p:cNvSpPr/>
          <p:nvPr userDrawn="1"/>
        </p:nvSpPr>
        <p:spPr>
          <a:xfrm>
            <a:off x="252701" y="810633"/>
            <a:ext cx="10188000" cy="5940001"/>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dirty="0">
              <a:solidFill>
                <a:prstClr val="white"/>
              </a:solidFill>
            </a:endParaRPr>
          </a:p>
        </p:txBody>
      </p:sp>
      <p:sp>
        <p:nvSpPr>
          <p:cNvPr id="9"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solidFill>
                  <a:srgbClr val="616365"/>
                </a:solidFill>
              </a:rPr>
              <a:pPr/>
              <a:t>‹#›</a:t>
            </a:fld>
            <a:endParaRPr lang="en-AU" dirty="0">
              <a:solidFill>
                <a:srgbClr val="616365"/>
              </a:solidFill>
            </a:endParaRPr>
          </a:p>
        </p:txBody>
      </p:sp>
    </p:spTree>
    <p:extLst>
      <p:ext uri="{BB962C8B-B14F-4D97-AF65-F5344CB8AC3E}">
        <p14:creationId xmlns:p14="http://schemas.microsoft.com/office/powerpoint/2010/main" val="42488005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Placeholder 5" descr="thanks.jpg"/>
          <p:cNvPicPr>
            <a:picLocks noChangeAspect="1"/>
          </p:cNvPicPr>
          <p:nvPr userDrawn="1"/>
        </p:nvPicPr>
        <p:blipFill>
          <a:blip r:embed="rId2" cstate="print"/>
          <a:srcRect/>
          <a:stretch>
            <a:fillRect/>
          </a:stretch>
        </p:blipFill>
        <p:spPr>
          <a:xfrm>
            <a:off x="252701" y="810003"/>
            <a:ext cx="10188000" cy="5940001"/>
          </a:xfrm>
          <a:prstGeom prst="rect">
            <a:avLst/>
          </a:prstGeom>
        </p:spPr>
      </p:pic>
      <p:sp>
        <p:nvSpPr>
          <p:cNvPr id="4" name="Oval 3"/>
          <p:cNvSpPr/>
          <p:nvPr userDrawn="1"/>
        </p:nvSpPr>
        <p:spPr>
          <a:xfrm>
            <a:off x="10309259" y="390721"/>
            <a:ext cx="109540" cy="109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a:solidFill>
                <a:prstClr val="white"/>
              </a:solidFill>
            </a:endParaRPr>
          </a:p>
        </p:txBody>
      </p:sp>
    </p:spTree>
    <p:extLst>
      <p:ext uri="{BB962C8B-B14F-4D97-AF65-F5344CB8AC3E}">
        <p14:creationId xmlns:p14="http://schemas.microsoft.com/office/powerpoint/2010/main" val="159453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slide layout (light grey)">
    <p:spTree>
      <p:nvGrpSpPr>
        <p:cNvPr id="1" name=""/>
        <p:cNvGrpSpPr/>
        <p:nvPr/>
      </p:nvGrpSpPr>
      <p:grpSpPr>
        <a:xfrm>
          <a:off x="0" y="0"/>
          <a:ext cx="0" cy="0"/>
          <a:chOff x="0" y="0"/>
          <a:chExt cx="0" cy="0"/>
        </a:xfrm>
      </p:grpSpPr>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3" y="2851151"/>
            <a:ext cx="9108001"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2163" y="1350963"/>
            <a:ext cx="4554537" cy="1260475"/>
          </a:xfrm>
        </p:spPr>
        <p:txBody>
          <a:bodyPr/>
          <a:lstStyle/>
          <a:p>
            <a:r>
              <a:rPr lang="en-US"/>
              <a:t>Click to edit Master title style</a:t>
            </a:r>
          </a:p>
        </p:txBody>
      </p:sp>
      <p:sp>
        <p:nvSpPr>
          <p:cNvPr id="3" name="Content Placeholder 2"/>
          <p:cNvSpPr>
            <a:spLocks noGrp="1"/>
          </p:cNvSpPr>
          <p:nvPr>
            <p:ph idx="1"/>
          </p:nvPr>
        </p:nvSpPr>
        <p:spPr>
          <a:xfrm>
            <a:off x="774700" y="2851151"/>
            <a:ext cx="9107488" cy="342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FAAA420C-439D-4EB5-99C9-38EDEB0EFE64}" type="slidenum">
              <a:rPr lang="en-AU">
                <a:solidFill>
                  <a:srgbClr val="616365"/>
                </a:solidFill>
              </a:rPr>
              <a:pPr/>
              <a:t>‹#›</a:t>
            </a:fld>
            <a:endParaRPr lang="en-AU">
              <a:solidFill>
                <a:srgbClr val="616365"/>
              </a:solidFill>
            </a:endParaRPr>
          </a:p>
        </p:txBody>
      </p:sp>
    </p:spTree>
    <p:extLst>
      <p:ext uri="{BB962C8B-B14F-4D97-AF65-F5344CB8AC3E}">
        <p14:creationId xmlns:p14="http://schemas.microsoft.com/office/powerpoint/2010/main" val="383839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slide layout (white)">
    <p:spTree>
      <p:nvGrpSpPr>
        <p:cNvPr id="1" name=""/>
        <p:cNvGrpSpPr/>
        <p:nvPr/>
      </p:nvGrpSpPr>
      <p:grpSpPr>
        <a:xfrm>
          <a:off x="0" y="0"/>
          <a:ext cx="0" cy="0"/>
          <a:chOff x="0" y="0"/>
          <a:chExt cx="0" cy="0"/>
        </a:xfrm>
      </p:grpSpPr>
      <p:sp>
        <p:nvSpPr>
          <p:cNvPr id="9" name="Rectangle 8"/>
          <p:cNvSpPr/>
          <p:nvPr userDrawn="1"/>
        </p:nvSpPr>
        <p:spPr>
          <a:xfrm>
            <a:off x="198367" y="713544"/>
            <a:ext cx="10333180" cy="60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3" y="2851151"/>
            <a:ext cx="9108001"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 layout (yellow)">
    <p:spTree>
      <p:nvGrpSpPr>
        <p:cNvPr id="1" name=""/>
        <p:cNvGrpSpPr/>
        <p:nvPr/>
      </p:nvGrpSpPr>
      <p:grpSpPr>
        <a:xfrm>
          <a:off x="0" y="0"/>
          <a:ext cx="0" cy="0"/>
          <a:chOff x="0" y="0"/>
          <a:chExt cx="0" cy="0"/>
        </a:xfrm>
      </p:grpSpPr>
      <p:sp>
        <p:nvSpPr>
          <p:cNvPr id="9" name="Rectangle 8"/>
          <p:cNvSpPr/>
          <p:nvPr userDrawn="1"/>
        </p:nvSpPr>
        <p:spPr>
          <a:xfrm>
            <a:off x="252701" y="810635"/>
            <a:ext cx="10188000" cy="5940001"/>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p>
        </p:txBody>
      </p:sp>
      <p:sp>
        <p:nvSpPr>
          <p:cNvPr id="8"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
        <p:nvSpPr>
          <p:cNvPr id="13" name="Text Placeholder 12"/>
          <p:cNvSpPr>
            <a:spLocks noGrp="1"/>
          </p:cNvSpPr>
          <p:nvPr>
            <p:ph type="body" sz="quarter" idx="10"/>
          </p:nvPr>
        </p:nvSpPr>
        <p:spPr>
          <a:xfrm>
            <a:off x="792703" y="2851151"/>
            <a:ext cx="9108001" cy="3420000"/>
          </a:xfrm>
        </p:spPr>
        <p:txBody>
          <a:bodyPr/>
          <a:lstStyle>
            <a:lvl1pPr>
              <a:defRPr>
                <a:solidFill>
                  <a:srgbClr val="616365"/>
                </a:solidFill>
              </a:defRPr>
            </a:lvl1pPr>
            <a:lvl2pPr>
              <a:defRPr>
                <a:solidFill>
                  <a:srgbClr val="616365"/>
                </a:solidFill>
              </a:defRPr>
            </a:lvl2pPr>
            <a:lvl3pPr>
              <a:defRPr>
                <a:solidFill>
                  <a:srgbClr val="616365"/>
                </a:solidFill>
              </a:defRPr>
            </a:lvl3pPr>
            <a:lvl4pPr>
              <a:defRPr>
                <a:solidFill>
                  <a:srgbClr val="616365"/>
                </a:solidFill>
              </a:defRPr>
            </a:lvl4pPr>
            <a:lvl5pPr>
              <a:defRPr>
                <a:solidFill>
                  <a:srgbClr val="616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image" Target="../media/image1.jpe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 Id="rId3"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lide-background.jpg"/>
          <p:cNvPicPr>
            <a:picLocks noChangeAspect="1"/>
          </p:cNvPicPr>
          <p:nvPr/>
        </p:nvPicPr>
        <p:blipFill>
          <a:blip r:embed="rId37" cstate="print"/>
          <a:stretch>
            <a:fillRect/>
          </a:stretch>
        </p:blipFill>
        <p:spPr>
          <a:xfrm>
            <a:off x="2311" y="2381"/>
            <a:ext cx="10688789" cy="7556498"/>
          </a:xfrm>
          <a:prstGeom prst="rect">
            <a:avLst/>
          </a:prstGeom>
        </p:spPr>
      </p:pic>
      <p:sp>
        <p:nvSpPr>
          <p:cNvPr id="7" name="Rectangle 6"/>
          <p:cNvSpPr/>
          <p:nvPr/>
        </p:nvSpPr>
        <p:spPr>
          <a:xfrm>
            <a:off x="252701" y="810635"/>
            <a:ext cx="10188000" cy="5940001"/>
          </a:xfrm>
          <a:prstGeom prst="rect">
            <a:avLst/>
          </a:prstGeom>
          <a:solidFill>
            <a:srgbClr val="D5D6D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p>
        </p:txBody>
      </p:sp>
      <p:sp>
        <p:nvSpPr>
          <p:cNvPr id="27" name="Text Placeholder 26"/>
          <p:cNvSpPr>
            <a:spLocks noGrp="1"/>
          </p:cNvSpPr>
          <p:nvPr>
            <p:ph type="body" idx="1"/>
          </p:nvPr>
        </p:nvSpPr>
        <p:spPr>
          <a:xfrm>
            <a:off x="774669" y="2851937"/>
            <a:ext cx="9108001" cy="3420000"/>
          </a:xfrm>
          <a:prstGeom prst="rect">
            <a:avLst/>
          </a:prstGeom>
        </p:spPr>
        <p:txBody>
          <a:bodyPr vert="horz" lIns="91360" tIns="45680" rIns="91360" bIns="4568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9764779"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fld id="{0CB7689D-80C9-4673-80C1-8DF4E9A6252A}" type="slidenum">
              <a:rPr lang="en-AU" smtClean="0"/>
              <a:pPr/>
              <a:t>‹#›</a:t>
            </a:fld>
            <a:endParaRPr lang="en-AU" dirty="0"/>
          </a:p>
        </p:txBody>
      </p:sp>
      <p:sp>
        <p:nvSpPr>
          <p:cNvPr id="26" name="Title Placeholder 25"/>
          <p:cNvSpPr>
            <a:spLocks noGrp="1"/>
          </p:cNvSpPr>
          <p:nvPr>
            <p:ph type="title"/>
          </p:nvPr>
        </p:nvSpPr>
        <p:spPr>
          <a:xfrm>
            <a:off x="792700" y="1350631"/>
            <a:ext cx="4554000" cy="1260475"/>
          </a:xfrm>
          <a:prstGeom prst="rect">
            <a:avLst/>
          </a:prstGeom>
        </p:spPr>
        <p:txBody>
          <a:bodyPr vert="horz" lIns="91360" tIns="45680" rIns="91360" bIns="45680" rtlCol="0" anchor="ctr">
            <a:normAutofit/>
          </a:bodyPr>
          <a:lstStyle/>
          <a:p>
            <a:r>
              <a:rPr lang="en-US" dirty="0"/>
              <a:t>Click to edit Master title style</a:t>
            </a:r>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701" r:id="rId2"/>
    <p:sldLayoutId id="2147483681" r:id="rId3"/>
    <p:sldLayoutId id="2147483682" r:id="rId4"/>
    <p:sldLayoutId id="2147483679" r:id="rId5"/>
    <p:sldLayoutId id="2147483678" r:id="rId6"/>
    <p:sldLayoutId id="2147483670" r:id="rId7"/>
    <p:sldLayoutId id="2147483686" r:id="rId8"/>
    <p:sldLayoutId id="2147483671" r:id="rId9"/>
    <p:sldLayoutId id="2147483703" r:id="rId10"/>
    <p:sldLayoutId id="2147483687" r:id="rId11"/>
    <p:sldLayoutId id="2147483685" r:id="rId12"/>
    <p:sldLayoutId id="2147483688" r:id="rId13"/>
    <p:sldLayoutId id="2147483691" r:id="rId14"/>
    <p:sldLayoutId id="2147483702" r:id="rId15"/>
    <p:sldLayoutId id="2147483704" r:id="rId16"/>
    <p:sldLayoutId id="2147483672" r:id="rId17"/>
    <p:sldLayoutId id="2147483697" r:id="rId18"/>
    <p:sldLayoutId id="2147483715" r:id="rId19"/>
    <p:sldLayoutId id="2147483705" r:id="rId20"/>
    <p:sldLayoutId id="2147483683" r:id="rId21"/>
    <p:sldLayoutId id="2147483718" r:id="rId22"/>
    <p:sldLayoutId id="2147483684" r:id="rId23"/>
    <p:sldLayoutId id="2147483693" r:id="rId24"/>
    <p:sldLayoutId id="2147483696" r:id="rId25"/>
    <p:sldLayoutId id="2147483698" r:id="rId26"/>
    <p:sldLayoutId id="2147483694" r:id="rId27"/>
    <p:sldLayoutId id="2147483719" r:id="rId28"/>
    <p:sldLayoutId id="2147483673" r:id="rId29"/>
    <p:sldLayoutId id="2147483675" r:id="rId30"/>
    <p:sldLayoutId id="2147483676" r:id="rId31"/>
    <p:sldLayoutId id="2147483716" r:id="rId32"/>
    <p:sldLayoutId id="2147483717" r:id="rId33"/>
    <p:sldLayoutId id="2147483674" r:id="rId34"/>
    <p:sldLayoutId id="2147483720" r:id="rId35"/>
  </p:sldLayoutIdLst>
  <p:hf hdr="0" dt="0"/>
  <p:txStyles>
    <p:titleStyle>
      <a:lvl1pPr algn="l" defTabSz="888225"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p:titleStyle>
    <p:bodyStyle>
      <a:lvl1pPr marL="0" indent="0" algn="l" defTabSz="888225" rtl="0" eaLnBrk="1" latinLnBrk="0" hangingPunct="1">
        <a:lnSpc>
          <a:spcPct val="100000"/>
        </a:lnSpc>
        <a:spcBef>
          <a:spcPts val="0"/>
        </a:spcBef>
        <a:buFont typeface="Arial" pitchFamily="34" charset="0"/>
        <a:buNone/>
        <a:defRPr sz="2100" kern="1200" spc="0">
          <a:solidFill>
            <a:srgbClr val="616365"/>
          </a:solidFill>
          <a:latin typeface="Arial" pitchFamily="34" charset="0"/>
          <a:ea typeface="Verdana" pitchFamily="34" charset="0"/>
          <a:cs typeface="Arial" pitchFamily="34" charset="0"/>
        </a:defRPr>
      </a:lvl1pPr>
      <a:lvl2pPr marL="0" indent="0" algn="l" defTabSz="888225" rtl="0" eaLnBrk="1" latinLnBrk="0" hangingPunct="1">
        <a:lnSpc>
          <a:spcPct val="100000"/>
        </a:lnSpc>
        <a:spcBef>
          <a:spcPts val="0"/>
        </a:spcBef>
        <a:buFont typeface="Arial" pitchFamily="34" charset="0"/>
        <a:buNone/>
        <a:defRPr sz="2100" kern="1200" spc="0">
          <a:solidFill>
            <a:srgbClr val="616365"/>
          </a:solidFill>
          <a:latin typeface="Arial" pitchFamily="34" charset="0"/>
          <a:ea typeface="Verdana" pitchFamily="34" charset="0"/>
          <a:cs typeface="Arial" pitchFamily="34" charset="0"/>
        </a:defRPr>
      </a:lvl2pPr>
      <a:lvl3pPr marL="0" indent="0" algn="l" defTabSz="888225" rtl="0" eaLnBrk="1" latinLnBrk="0" hangingPunct="1">
        <a:lnSpc>
          <a:spcPct val="100000"/>
        </a:lnSpc>
        <a:spcBef>
          <a:spcPts val="0"/>
        </a:spcBef>
        <a:buFont typeface="Arial" pitchFamily="34" charset="0"/>
        <a:buNone/>
        <a:defRPr sz="2100" kern="1200" spc="0">
          <a:solidFill>
            <a:srgbClr val="616365"/>
          </a:solidFill>
          <a:latin typeface="Arial" pitchFamily="34" charset="0"/>
          <a:ea typeface="Verdana" pitchFamily="34" charset="0"/>
          <a:cs typeface="Arial" pitchFamily="34" charset="0"/>
        </a:defRPr>
      </a:lvl3pPr>
      <a:lvl4pPr marL="0" indent="0" algn="l" defTabSz="888225" rtl="0" eaLnBrk="1" latinLnBrk="0" hangingPunct="1">
        <a:lnSpc>
          <a:spcPct val="100000"/>
        </a:lnSpc>
        <a:spcBef>
          <a:spcPts val="0"/>
        </a:spcBef>
        <a:buFont typeface="Arial" pitchFamily="34" charset="0"/>
        <a:buNone/>
        <a:defRPr sz="2100" kern="1200" spc="0">
          <a:solidFill>
            <a:srgbClr val="616365"/>
          </a:solidFill>
          <a:latin typeface="Arial" pitchFamily="34" charset="0"/>
          <a:ea typeface="Verdana" pitchFamily="34" charset="0"/>
          <a:cs typeface="Arial" pitchFamily="34" charset="0"/>
        </a:defRPr>
      </a:lvl4pPr>
      <a:lvl5pPr marL="0" indent="0" algn="l" defTabSz="888225" rtl="0" eaLnBrk="1" latinLnBrk="0" hangingPunct="1">
        <a:lnSpc>
          <a:spcPct val="100000"/>
        </a:lnSpc>
        <a:spcBef>
          <a:spcPts val="0"/>
        </a:spcBef>
        <a:buFont typeface="Arial" pitchFamily="34" charset="0"/>
        <a:buNone/>
        <a:defRPr sz="2100" kern="1200" spc="0">
          <a:solidFill>
            <a:srgbClr val="616365"/>
          </a:solidFill>
          <a:latin typeface="Arial" pitchFamily="34" charset="0"/>
          <a:ea typeface="Verdana" pitchFamily="34" charset="0"/>
          <a:cs typeface="Arial" pitchFamily="34" charset="0"/>
        </a:defRPr>
      </a:lvl5pPr>
      <a:lvl6pPr marL="2442617" indent="-222056" algn="l" defTabSz="88822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86727" indent="-222056" algn="l" defTabSz="88822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330842" indent="-222056" algn="l" defTabSz="88822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74955" indent="-222056" algn="l" defTabSz="88822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88225" rtl="0" eaLnBrk="1" latinLnBrk="0" hangingPunct="1">
        <a:defRPr sz="1700" kern="1200">
          <a:solidFill>
            <a:schemeClr val="tx1"/>
          </a:solidFill>
          <a:latin typeface="+mn-lt"/>
          <a:ea typeface="+mn-ea"/>
          <a:cs typeface="+mn-cs"/>
        </a:defRPr>
      </a:lvl1pPr>
      <a:lvl2pPr marL="444112" algn="l" defTabSz="888225" rtl="0" eaLnBrk="1" latinLnBrk="0" hangingPunct="1">
        <a:defRPr sz="1700" kern="1200">
          <a:solidFill>
            <a:schemeClr val="tx1"/>
          </a:solidFill>
          <a:latin typeface="+mn-lt"/>
          <a:ea typeface="+mn-ea"/>
          <a:cs typeface="+mn-cs"/>
        </a:defRPr>
      </a:lvl2pPr>
      <a:lvl3pPr marL="888225" algn="l" defTabSz="888225" rtl="0" eaLnBrk="1" latinLnBrk="0" hangingPunct="1">
        <a:defRPr sz="1700" kern="1200">
          <a:solidFill>
            <a:schemeClr val="tx1"/>
          </a:solidFill>
          <a:latin typeface="+mn-lt"/>
          <a:ea typeface="+mn-ea"/>
          <a:cs typeface="+mn-cs"/>
        </a:defRPr>
      </a:lvl3pPr>
      <a:lvl4pPr marL="1332338" algn="l" defTabSz="888225" rtl="0" eaLnBrk="1" latinLnBrk="0" hangingPunct="1">
        <a:defRPr sz="1700" kern="1200">
          <a:solidFill>
            <a:schemeClr val="tx1"/>
          </a:solidFill>
          <a:latin typeface="+mn-lt"/>
          <a:ea typeface="+mn-ea"/>
          <a:cs typeface="+mn-cs"/>
        </a:defRPr>
      </a:lvl4pPr>
      <a:lvl5pPr marL="1776449" algn="l" defTabSz="888225" rtl="0" eaLnBrk="1" latinLnBrk="0" hangingPunct="1">
        <a:defRPr sz="1700" kern="1200">
          <a:solidFill>
            <a:schemeClr val="tx1"/>
          </a:solidFill>
          <a:latin typeface="+mn-lt"/>
          <a:ea typeface="+mn-ea"/>
          <a:cs typeface="+mn-cs"/>
        </a:defRPr>
      </a:lvl5pPr>
      <a:lvl6pPr marL="2220560" algn="l" defTabSz="888225" rtl="0" eaLnBrk="1" latinLnBrk="0" hangingPunct="1">
        <a:defRPr sz="1700" kern="1200">
          <a:solidFill>
            <a:schemeClr val="tx1"/>
          </a:solidFill>
          <a:latin typeface="+mn-lt"/>
          <a:ea typeface="+mn-ea"/>
          <a:cs typeface="+mn-cs"/>
        </a:defRPr>
      </a:lvl6pPr>
      <a:lvl7pPr marL="2664674" algn="l" defTabSz="888225" rtl="0" eaLnBrk="1" latinLnBrk="0" hangingPunct="1">
        <a:defRPr sz="1700" kern="1200">
          <a:solidFill>
            <a:schemeClr val="tx1"/>
          </a:solidFill>
          <a:latin typeface="+mn-lt"/>
          <a:ea typeface="+mn-ea"/>
          <a:cs typeface="+mn-cs"/>
        </a:defRPr>
      </a:lvl7pPr>
      <a:lvl8pPr marL="3108784" algn="l" defTabSz="888225" rtl="0" eaLnBrk="1" latinLnBrk="0" hangingPunct="1">
        <a:defRPr sz="1700" kern="1200">
          <a:solidFill>
            <a:schemeClr val="tx1"/>
          </a:solidFill>
          <a:latin typeface="+mn-lt"/>
          <a:ea typeface="+mn-ea"/>
          <a:cs typeface="+mn-cs"/>
        </a:defRPr>
      </a:lvl8pPr>
      <a:lvl9pPr marL="3552896" algn="l" defTabSz="88822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lide-background.jpg"/>
          <p:cNvPicPr>
            <a:picLocks noChangeAspect="1"/>
          </p:cNvPicPr>
          <p:nvPr/>
        </p:nvPicPr>
        <p:blipFill>
          <a:blip r:embed="rId37" cstate="print"/>
          <a:stretch>
            <a:fillRect/>
          </a:stretch>
        </p:blipFill>
        <p:spPr>
          <a:xfrm>
            <a:off x="2309" y="2381"/>
            <a:ext cx="10688789" cy="7556498"/>
          </a:xfrm>
          <a:prstGeom prst="rect">
            <a:avLst/>
          </a:prstGeom>
        </p:spPr>
      </p:pic>
      <p:sp>
        <p:nvSpPr>
          <p:cNvPr id="7" name="Rectangle 6"/>
          <p:cNvSpPr/>
          <p:nvPr/>
        </p:nvSpPr>
        <p:spPr>
          <a:xfrm>
            <a:off x="252701" y="810633"/>
            <a:ext cx="10188000" cy="5940001"/>
          </a:xfrm>
          <a:prstGeom prst="rect">
            <a:avLst/>
          </a:prstGeom>
          <a:solidFill>
            <a:srgbClr val="D5D6D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888538"/>
            <a:endParaRPr lang="en-AU" dirty="0">
              <a:solidFill>
                <a:prstClr val="white"/>
              </a:solidFill>
            </a:endParaRPr>
          </a:p>
        </p:txBody>
      </p:sp>
      <p:sp>
        <p:nvSpPr>
          <p:cNvPr id="27" name="Text Placeholder 26"/>
          <p:cNvSpPr>
            <a:spLocks noGrp="1"/>
          </p:cNvSpPr>
          <p:nvPr>
            <p:ph type="body" idx="1"/>
          </p:nvPr>
        </p:nvSpPr>
        <p:spPr>
          <a:xfrm>
            <a:off x="774669" y="2851937"/>
            <a:ext cx="9108001" cy="3420000"/>
          </a:xfrm>
          <a:prstGeom prst="rect">
            <a:avLst/>
          </a:prstGeom>
        </p:spPr>
        <p:txBody>
          <a:bodyPr vert="horz" lIns="91392" tIns="45696" rIns="91392" bIns="4569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9764776" y="360000"/>
            <a:ext cx="654025" cy="170974"/>
          </a:xfrm>
          <a:prstGeom prst="rect">
            <a:avLst/>
          </a:prstGeom>
        </p:spPr>
        <p:txBody>
          <a:bodyPr vert="horz" lIns="0" tIns="0" rIns="0" bIns="0" rtlCol="0" anchor="ctr"/>
          <a:lstStyle>
            <a:lvl1pPr algn="r">
              <a:defRPr sz="900">
                <a:solidFill>
                  <a:schemeClr val="accent1"/>
                </a:solidFill>
                <a:latin typeface="Arial" pitchFamily="34" charset="0"/>
                <a:ea typeface="Verdana" pitchFamily="34" charset="0"/>
                <a:cs typeface="Verdana" pitchFamily="34" charset="0"/>
              </a:defRPr>
            </a:lvl1pPr>
          </a:lstStyle>
          <a:p>
            <a:pPr defTabSz="888538"/>
            <a:fld id="{0CB7689D-80C9-4673-80C1-8DF4E9A6252A}" type="slidenum">
              <a:rPr lang="en-AU" smtClean="0">
                <a:solidFill>
                  <a:srgbClr val="616365"/>
                </a:solidFill>
              </a:rPr>
              <a:pPr defTabSz="888538"/>
              <a:t>‹#›</a:t>
            </a:fld>
            <a:endParaRPr lang="en-AU" dirty="0">
              <a:solidFill>
                <a:srgbClr val="616365"/>
              </a:solidFill>
            </a:endParaRPr>
          </a:p>
        </p:txBody>
      </p:sp>
      <p:sp>
        <p:nvSpPr>
          <p:cNvPr id="26" name="Title Placeholder 25"/>
          <p:cNvSpPr>
            <a:spLocks noGrp="1"/>
          </p:cNvSpPr>
          <p:nvPr>
            <p:ph type="title"/>
          </p:nvPr>
        </p:nvSpPr>
        <p:spPr>
          <a:xfrm>
            <a:off x="792700" y="1350631"/>
            <a:ext cx="4554000" cy="1260475"/>
          </a:xfrm>
          <a:prstGeom prst="rect">
            <a:avLst/>
          </a:prstGeom>
        </p:spPr>
        <p:txBody>
          <a:bodyPr vert="horz" lIns="91392" tIns="45696" rIns="91392" bIns="45696" rtlCol="0" anchor="ctr">
            <a:normAutofit/>
          </a:bodyPr>
          <a:lstStyle/>
          <a:p>
            <a:r>
              <a:rPr lang="en-US" dirty="0"/>
              <a:t>Click to edit Master title style</a:t>
            </a:r>
            <a:endParaRPr lang="en-AU" dirty="0"/>
          </a:p>
        </p:txBody>
      </p:sp>
    </p:spTree>
    <p:extLst>
      <p:ext uri="{BB962C8B-B14F-4D97-AF65-F5344CB8AC3E}">
        <p14:creationId xmlns:p14="http://schemas.microsoft.com/office/powerpoint/2010/main" val="403911914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Lst>
  <p:hf hdr="0" dt="0"/>
  <p:txStyles>
    <p:titleStyle>
      <a:lvl1pPr algn="l" defTabSz="88853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p:titleStyle>
    <p:bodyStyle>
      <a:lvl1pPr marL="0" indent="0" algn="l" defTabSz="888538" rtl="0" eaLnBrk="1" latinLnBrk="0" hangingPunct="1">
        <a:lnSpc>
          <a:spcPct val="100000"/>
        </a:lnSpc>
        <a:spcBef>
          <a:spcPts val="0"/>
        </a:spcBef>
        <a:buFont typeface="Arial" pitchFamily="34" charset="0"/>
        <a:buNone/>
        <a:defRPr sz="2100" kern="1200" spc="0">
          <a:solidFill>
            <a:srgbClr val="616365"/>
          </a:solidFill>
          <a:latin typeface="Arial" pitchFamily="34" charset="0"/>
          <a:ea typeface="Verdana" pitchFamily="34" charset="0"/>
          <a:cs typeface="Arial" pitchFamily="34" charset="0"/>
        </a:defRPr>
      </a:lvl1pPr>
      <a:lvl2pPr marL="0" indent="0" algn="l" defTabSz="888538" rtl="0" eaLnBrk="1" latinLnBrk="0" hangingPunct="1">
        <a:lnSpc>
          <a:spcPct val="100000"/>
        </a:lnSpc>
        <a:spcBef>
          <a:spcPts val="0"/>
        </a:spcBef>
        <a:buFont typeface="Arial" pitchFamily="34" charset="0"/>
        <a:buNone/>
        <a:defRPr sz="2100" kern="1200" spc="0">
          <a:solidFill>
            <a:srgbClr val="616365"/>
          </a:solidFill>
          <a:latin typeface="Arial" pitchFamily="34" charset="0"/>
          <a:ea typeface="Verdana" pitchFamily="34" charset="0"/>
          <a:cs typeface="Arial" pitchFamily="34" charset="0"/>
        </a:defRPr>
      </a:lvl2pPr>
      <a:lvl3pPr marL="0" indent="0" algn="l" defTabSz="888538" rtl="0" eaLnBrk="1" latinLnBrk="0" hangingPunct="1">
        <a:lnSpc>
          <a:spcPct val="100000"/>
        </a:lnSpc>
        <a:spcBef>
          <a:spcPts val="0"/>
        </a:spcBef>
        <a:buFont typeface="Arial" pitchFamily="34" charset="0"/>
        <a:buNone/>
        <a:defRPr sz="2100" kern="1200" spc="0">
          <a:solidFill>
            <a:srgbClr val="616365"/>
          </a:solidFill>
          <a:latin typeface="Arial" pitchFamily="34" charset="0"/>
          <a:ea typeface="Verdana" pitchFamily="34" charset="0"/>
          <a:cs typeface="Arial" pitchFamily="34" charset="0"/>
        </a:defRPr>
      </a:lvl3pPr>
      <a:lvl4pPr marL="0" indent="0" algn="l" defTabSz="888538" rtl="0" eaLnBrk="1" latinLnBrk="0" hangingPunct="1">
        <a:lnSpc>
          <a:spcPct val="100000"/>
        </a:lnSpc>
        <a:spcBef>
          <a:spcPts val="0"/>
        </a:spcBef>
        <a:buFont typeface="Arial" pitchFamily="34" charset="0"/>
        <a:buNone/>
        <a:defRPr sz="2100" kern="1200" spc="0">
          <a:solidFill>
            <a:srgbClr val="616365"/>
          </a:solidFill>
          <a:latin typeface="Arial" pitchFamily="34" charset="0"/>
          <a:ea typeface="Verdana" pitchFamily="34" charset="0"/>
          <a:cs typeface="Arial" pitchFamily="34" charset="0"/>
        </a:defRPr>
      </a:lvl4pPr>
      <a:lvl5pPr marL="0" indent="0" algn="l" defTabSz="888538" rtl="0" eaLnBrk="1" latinLnBrk="0" hangingPunct="1">
        <a:lnSpc>
          <a:spcPct val="100000"/>
        </a:lnSpc>
        <a:spcBef>
          <a:spcPts val="0"/>
        </a:spcBef>
        <a:buFont typeface="Arial" pitchFamily="34" charset="0"/>
        <a:buNone/>
        <a:defRPr sz="2100" kern="1200" spc="0">
          <a:solidFill>
            <a:srgbClr val="616365"/>
          </a:solidFill>
          <a:latin typeface="Arial" pitchFamily="34" charset="0"/>
          <a:ea typeface="Verdana" pitchFamily="34" charset="0"/>
          <a:cs typeface="Arial" pitchFamily="34" charset="0"/>
        </a:defRPr>
      </a:lvl5pPr>
      <a:lvl6pPr marL="2443480" indent="-222135" algn="l" defTabSz="88853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87747" indent="-222135" algn="l" defTabSz="88853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332018" indent="-222135" algn="l" defTabSz="88853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76287" indent="-222135" algn="l" defTabSz="88853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88538" rtl="0" eaLnBrk="1" latinLnBrk="0" hangingPunct="1">
        <a:defRPr sz="1700" kern="1200">
          <a:solidFill>
            <a:schemeClr val="tx1"/>
          </a:solidFill>
          <a:latin typeface="+mn-lt"/>
          <a:ea typeface="+mn-ea"/>
          <a:cs typeface="+mn-cs"/>
        </a:defRPr>
      </a:lvl1pPr>
      <a:lvl2pPr marL="444268" algn="l" defTabSz="888538" rtl="0" eaLnBrk="1" latinLnBrk="0" hangingPunct="1">
        <a:defRPr sz="1700" kern="1200">
          <a:solidFill>
            <a:schemeClr val="tx1"/>
          </a:solidFill>
          <a:latin typeface="+mn-lt"/>
          <a:ea typeface="+mn-ea"/>
          <a:cs typeface="+mn-cs"/>
        </a:defRPr>
      </a:lvl2pPr>
      <a:lvl3pPr marL="888538" algn="l" defTabSz="888538" rtl="0" eaLnBrk="1" latinLnBrk="0" hangingPunct="1">
        <a:defRPr sz="1700" kern="1200">
          <a:solidFill>
            <a:schemeClr val="tx1"/>
          </a:solidFill>
          <a:latin typeface="+mn-lt"/>
          <a:ea typeface="+mn-ea"/>
          <a:cs typeface="+mn-cs"/>
        </a:defRPr>
      </a:lvl3pPr>
      <a:lvl4pPr marL="1332808" algn="l" defTabSz="888538" rtl="0" eaLnBrk="1" latinLnBrk="0" hangingPunct="1">
        <a:defRPr sz="1700" kern="1200">
          <a:solidFill>
            <a:schemeClr val="tx1"/>
          </a:solidFill>
          <a:latin typeface="+mn-lt"/>
          <a:ea typeface="+mn-ea"/>
          <a:cs typeface="+mn-cs"/>
        </a:defRPr>
      </a:lvl4pPr>
      <a:lvl5pPr marL="1777076" algn="l" defTabSz="888538" rtl="0" eaLnBrk="1" latinLnBrk="0" hangingPunct="1">
        <a:defRPr sz="1700" kern="1200">
          <a:solidFill>
            <a:schemeClr val="tx1"/>
          </a:solidFill>
          <a:latin typeface="+mn-lt"/>
          <a:ea typeface="+mn-ea"/>
          <a:cs typeface="+mn-cs"/>
        </a:defRPr>
      </a:lvl5pPr>
      <a:lvl6pPr marL="2221344" algn="l" defTabSz="888538" rtl="0" eaLnBrk="1" latinLnBrk="0" hangingPunct="1">
        <a:defRPr sz="1700" kern="1200">
          <a:solidFill>
            <a:schemeClr val="tx1"/>
          </a:solidFill>
          <a:latin typeface="+mn-lt"/>
          <a:ea typeface="+mn-ea"/>
          <a:cs typeface="+mn-cs"/>
        </a:defRPr>
      </a:lvl6pPr>
      <a:lvl7pPr marL="2665614" algn="l" defTabSz="888538" rtl="0" eaLnBrk="1" latinLnBrk="0" hangingPunct="1">
        <a:defRPr sz="1700" kern="1200">
          <a:solidFill>
            <a:schemeClr val="tx1"/>
          </a:solidFill>
          <a:latin typeface="+mn-lt"/>
          <a:ea typeface="+mn-ea"/>
          <a:cs typeface="+mn-cs"/>
        </a:defRPr>
      </a:lvl7pPr>
      <a:lvl8pPr marL="3109881" algn="l" defTabSz="888538" rtl="0" eaLnBrk="1" latinLnBrk="0" hangingPunct="1">
        <a:defRPr sz="1700" kern="1200">
          <a:solidFill>
            <a:schemeClr val="tx1"/>
          </a:solidFill>
          <a:latin typeface="+mn-lt"/>
          <a:ea typeface="+mn-ea"/>
          <a:cs typeface="+mn-cs"/>
        </a:defRPr>
      </a:lvl8pPr>
      <a:lvl9pPr marL="3554151" algn="l" defTabSz="88853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2146" y="6876978"/>
            <a:ext cx="10189132"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pic>
        <p:nvPicPr>
          <p:cNvPr id="9" name="Picture 8" descr="CBR Logo RTM.jpg"/>
          <p:cNvPicPr/>
          <p:nvPr/>
        </p:nvPicPr>
        <p:blipFill rotWithShape="1">
          <a:blip r:embed="rId2"/>
          <a:srcRect r="13207"/>
          <a:stretch/>
        </p:blipFill>
        <p:spPr>
          <a:xfrm>
            <a:off x="7614952" y="6808788"/>
            <a:ext cx="2817412" cy="752475"/>
          </a:xfrm>
          <a:prstGeom prst="rect">
            <a:avLst/>
          </a:prstGeom>
        </p:spPr>
      </p:pic>
      <p:sp>
        <p:nvSpPr>
          <p:cNvPr id="4" name="Title 3"/>
          <p:cNvSpPr>
            <a:spLocks noGrp="1"/>
          </p:cNvSpPr>
          <p:nvPr>
            <p:ph type="title"/>
          </p:nvPr>
        </p:nvSpPr>
        <p:spPr>
          <a:xfrm>
            <a:off x="3132122" y="2758272"/>
            <a:ext cx="4374818" cy="2117732"/>
          </a:xfrm>
        </p:spPr>
        <p:txBody>
          <a:bodyPr>
            <a:normAutofit/>
          </a:bodyPr>
          <a:lstStyle/>
          <a:p>
            <a:r>
              <a:rPr lang="en-AU" dirty="0"/>
              <a:t>Victoria Legal Aid Client Satisfaction Survey 2015</a:t>
            </a:r>
            <a:r>
              <a:rPr lang="en-AU" dirty="0">
                <a:solidFill>
                  <a:srgbClr val="FFC000"/>
                </a:solidFill>
              </a:rPr>
              <a:t>.</a:t>
            </a:r>
          </a:p>
        </p:txBody>
      </p:sp>
      <p:sp>
        <p:nvSpPr>
          <p:cNvPr id="3" name="Text Placeholder 2"/>
          <p:cNvSpPr>
            <a:spLocks noGrp="1"/>
          </p:cNvSpPr>
          <p:nvPr>
            <p:ph type="body" sz="quarter" idx="4294967295"/>
          </p:nvPr>
        </p:nvSpPr>
        <p:spPr>
          <a:xfrm>
            <a:off x="306141" y="6091276"/>
            <a:ext cx="3389620" cy="867868"/>
          </a:xfrm>
        </p:spPr>
        <p:txBody>
          <a:bodyPr lIns="107905" rIns="71937" anchor="t" anchorCtr="0">
            <a:normAutofit/>
          </a:bodyPr>
          <a:lstStyle/>
          <a:p>
            <a:pPr>
              <a:lnSpc>
                <a:spcPct val="120000"/>
              </a:lnSpc>
            </a:pPr>
            <a:endParaRPr lang="en-AU" sz="1400" dirty="0">
              <a:solidFill>
                <a:schemeClr val="accent1"/>
              </a:solidFill>
            </a:endParaRPr>
          </a:p>
        </p:txBody>
      </p:sp>
    </p:spTree>
    <p:extLst>
      <p:ext uri="{BB962C8B-B14F-4D97-AF65-F5344CB8AC3E}">
        <p14:creationId xmlns:p14="http://schemas.microsoft.com/office/powerpoint/2010/main" val="328246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04" y="521223"/>
            <a:ext cx="7049896" cy="972109"/>
          </a:xfrm>
        </p:spPr>
        <p:txBody>
          <a:bodyPr>
            <a:normAutofit fontScale="90000"/>
          </a:bodyPr>
          <a:lstStyle/>
          <a:p>
            <a:r>
              <a:rPr lang="en-AU" sz="2900" dirty="0"/>
              <a:t>Casework and Duty Lawyer clients recorded improvements in their satisfaction with Legal Aid over 2013, while Legal Advice and Legal Help clients remained largely unchanged. </a:t>
            </a:r>
          </a:p>
        </p:txBody>
      </p:sp>
      <p:sp>
        <p:nvSpPr>
          <p:cNvPr id="4" name="Slide Number Placeholder 3"/>
          <p:cNvSpPr>
            <a:spLocks noGrp="1"/>
          </p:cNvSpPr>
          <p:nvPr>
            <p:ph type="sldNum" sz="quarter" idx="4"/>
          </p:nvPr>
        </p:nvSpPr>
        <p:spPr/>
        <p:txBody>
          <a:bodyPr/>
          <a:lstStyle/>
          <a:p>
            <a:fld id="{0CB7689D-80C9-4673-80C1-8DF4E9A6252A}" type="slidenum">
              <a:rPr lang="en-AU" smtClean="0"/>
              <a:pPr/>
              <a:t>10</a:t>
            </a:fld>
            <a:endParaRPr lang="en-AU" dirty="0"/>
          </a:p>
        </p:txBody>
      </p:sp>
      <p:sp>
        <p:nvSpPr>
          <p:cNvPr id="7" name="Rectangle 6"/>
          <p:cNvSpPr/>
          <p:nvPr/>
        </p:nvSpPr>
        <p:spPr>
          <a:xfrm>
            <a:off x="184216" y="7083711"/>
            <a:ext cx="5522529" cy="369332"/>
          </a:xfrm>
          <a:prstGeom prst="rect">
            <a:avLst/>
          </a:prstGeom>
        </p:spPr>
        <p:txBody>
          <a:bodyPr wrap="square" lIns="91360" tIns="45680" rIns="91360" bIns="45680">
            <a:spAutoFit/>
          </a:bodyPr>
          <a:lstStyle/>
          <a:p>
            <a:r>
              <a:rPr lang="en-AU" sz="900" dirty="0">
                <a:solidFill>
                  <a:srgbClr val="616365"/>
                </a:solidFill>
                <a:latin typeface="Arial" pitchFamily="34" charset="0"/>
                <a:cs typeface="Arial" pitchFamily="34" charset="0"/>
              </a:rPr>
              <a:t>Q7Q Overall, how would you rate your satisfaction with Legal Aid? (SR)</a:t>
            </a:r>
          </a:p>
          <a:p>
            <a:r>
              <a:rPr lang="en-AU" sz="900" dirty="0">
                <a:solidFill>
                  <a:srgbClr val="616365"/>
                </a:solidFill>
                <a:latin typeface="Arial" pitchFamily="34" charset="0"/>
                <a:cs typeface="Arial" pitchFamily="34" charset="0"/>
              </a:rPr>
              <a:t>Base: All survey participants </a:t>
            </a:r>
          </a:p>
        </p:txBody>
      </p:sp>
      <p:sp>
        <p:nvSpPr>
          <p:cNvPr id="13" name="Oval 12"/>
          <p:cNvSpPr/>
          <p:nvPr/>
        </p:nvSpPr>
        <p:spPr>
          <a:xfrm>
            <a:off x="7842599" y="47627"/>
            <a:ext cx="1728192" cy="1728384"/>
          </a:xfrm>
          <a:prstGeom prst="ellipse">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200" dirty="0">
                <a:solidFill>
                  <a:srgbClr val="616365"/>
                </a:solidFill>
              </a:rPr>
              <a:t>Casework clients were significantly more satisfied with VLA than Legal Advice and Duty Lawyer service areas. </a:t>
            </a:r>
          </a:p>
        </p:txBody>
      </p:sp>
      <p:graphicFrame>
        <p:nvGraphicFramePr>
          <p:cNvPr id="14" name="Chart 13"/>
          <p:cNvGraphicFramePr/>
          <p:nvPr>
            <p:extLst>
              <p:ext uri="{D42A27DB-BD31-4B8C-83A1-F6EECF244321}">
                <p14:modId xmlns:p14="http://schemas.microsoft.com/office/powerpoint/2010/main" val="1781370995"/>
              </p:ext>
            </p:extLst>
          </p:nvPr>
        </p:nvGraphicFramePr>
        <p:xfrm>
          <a:off x="882206" y="1764413"/>
          <a:ext cx="8648064" cy="530543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2"/>
          <p:cNvSpPr txBox="1">
            <a:spLocks noChangeArrowheads="1"/>
          </p:cNvSpPr>
          <p:nvPr/>
        </p:nvSpPr>
        <p:spPr bwMode="auto">
          <a:xfrm>
            <a:off x="9386253" y="1404374"/>
            <a:ext cx="568960" cy="4968551"/>
          </a:xfrm>
          <a:prstGeom prst="rect">
            <a:avLst/>
          </a:prstGeom>
          <a:noFill/>
          <a:ln w="9525">
            <a:noFill/>
            <a:miter lim="800000"/>
            <a:headEnd/>
            <a:tailEnd/>
          </a:ln>
        </p:spPr>
        <p:txBody>
          <a:bodyPr rot="0" vert="horz" wrap="square" lIns="0" tIns="45680" rIns="0" bIns="45680" anchor="t" anchorCtr="0">
            <a:noAutofit/>
          </a:bodyPr>
          <a:lstStyle/>
          <a:p>
            <a:pPr algn="ctr">
              <a:lnSpc>
                <a:spcPct val="115000"/>
              </a:lnSpc>
              <a:spcAft>
                <a:spcPts val="1200"/>
              </a:spcAft>
            </a:pPr>
            <a:r>
              <a:rPr lang="en-AU" sz="900" b="1" dirty="0">
                <a:solidFill>
                  <a:srgbClr val="616365"/>
                </a:solidFill>
                <a:latin typeface="Arial"/>
                <a:ea typeface="Calibri"/>
                <a:cs typeface="Times New Roman"/>
              </a:rPr>
              <a:t>% satisfied*</a:t>
            </a:r>
            <a:endParaRPr lang="en-AU" sz="1100" dirty="0">
              <a:solidFill>
                <a:srgbClr val="616365"/>
              </a:solidFill>
              <a:latin typeface="Arial"/>
              <a:ea typeface="Calibri"/>
              <a:cs typeface="Times New Roman"/>
            </a:endParaRPr>
          </a:p>
          <a:p>
            <a:pPr algn="ctr">
              <a:lnSpc>
                <a:spcPct val="115000"/>
              </a:lnSpc>
              <a:spcAft>
                <a:spcPts val="1898"/>
              </a:spcAft>
            </a:pPr>
            <a:r>
              <a:rPr lang="en-AU" sz="900" dirty="0">
                <a:solidFill>
                  <a:srgbClr val="616365"/>
                </a:solidFill>
                <a:latin typeface="Arial"/>
                <a:ea typeface="Calibri"/>
                <a:cs typeface="Times New Roman"/>
              </a:rPr>
              <a:t>72%</a:t>
            </a:r>
            <a:endParaRPr lang="en-AU" sz="1100" dirty="0">
              <a:solidFill>
                <a:srgbClr val="616365"/>
              </a:solidFill>
              <a:latin typeface="Arial"/>
              <a:ea typeface="Calibri"/>
              <a:cs typeface="Times New Roman"/>
            </a:endParaRPr>
          </a:p>
          <a:p>
            <a:pPr algn="ctr">
              <a:lnSpc>
                <a:spcPct val="115000"/>
              </a:lnSpc>
              <a:spcAft>
                <a:spcPts val="1898"/>
              </a:spcAft>
            </a:pPr>
            <a:r>
              <a:rPr lang="en-AU" sz="900" dirty="0">
                <a:solidFill>
                  <a:srgbClr val="616365"/>
                </a:solidFill>
                <a:latin typeface="Arial"/>
                <a:ea typeface="Calibri"/>
                <a:cs typeface="Times New Roman"/>
              </a:rPr>
              <a:t>70%</a:t>
            </a:r>
            <a:endParaRPr lang="en-AU" sz="1100" dirty="0">
              <a:solidFill>
                <a:srgbClr val="616365"/>
              </a:solidFill>
              <a:latin typeface="Arial"/>
              <a:ea typeface="Calibri"/>
              <a:cs typeface="Times New Roman"/>
            </a:endParaRPr>
          </a:p>
          <a:p>
            <a:pPr algn="ctr">
              <a:lnSpc>
                <a:spcPct val="115000"/>
              </a:lnSpc>
              <a:spcAft>
                <a:spcPts val="1898"/>
              </a:spcAft>
            </a:pPr>
            <a:r>
              <a:rPr lang="en-AU" sz="900" dirty="0">
                <a:solidFill>
                  <a:srgbClr val="616365"/>
                </a:solidFill>
                <a:latin typeface="Arial"/>
                <a:ea typeface="Calibri"/>
                <a:cs typeface="Times New Roman"/>
              </a:rPr>
              <a:t>84%</a:t>
            </a:r>
            <a:endParaRPr lang="en-AU" sz="1100" dirty="0">
              <a:solidFill>
                <a:srgbClr val="616365"/>
              </a:solidFill>
              <a:latin typeface="Arial"/>
              <a:ea typeface="Calibri"/>
              <a:cs typeface="Times New Roman"/>
            </a:endParaRPr>
          </a:p>
          <a:p>
            <a:pPr algn="ctr">
              <a:lnSpc>
                <a:spcPct val="115000"/>
              </a:lnSpc>
              <a:spcAft>
                <a:spcPts val="1898"/>
              </a:spcAft>
            </a:pPr>
            <a:r>
              <a:rPr lang="en-AU" sz="900" dirty="0">
                <a:solidFill>
                  <a:srgbClr val="616365"/>
                </a:solidFill>
                <a:latin typeface="Arial"/>
                <a:ea typeface="Calibri"/>
                <a:cs typeface="Times New Roman"/>
              </a:rPr>
              <a:t>85%</a:t>
            </a:r>
            <a:endParaRPr lang="en-AU" sz="1100" dirty="0">
              <a:solidFill>
                <a:srgbClr val="616365"/>
              </a:solidFill>
              <a:latin typeface="Arial"/>
              <a:ea typeface="Calibri"/>
              <a:cs typeface="Times New Roman"/>
            </a:endParaRPr>
          </a:p>
          <a:p>
            <a:pPr algn="ctr">
              <a:lnSpc>
                <a:spcPct val="115000"/>
              </a:lnSpc>
              <a:spcAft>
                <a:spcPts val="1898"/>
              </a:spcAft>
            </a:pPr>
            <a:r>
              <a:rPr lang="en-AU" sz="900" dirty="0">
                <a:solidFill>
                  <a:srgbClr val="616365"/>
                </a:solidFill>
                <a:latin typeface="Arial"/>
                <a:ea typeface="Calibri"/>
                <a:cs typeface="Times New Roman"/>
              </a:rPr>
              <a:t>75%</a:t>
            </a:r>
            <a:endParaRPr lang="en-AU" sz="1100" dirty="0">
              <a:solidFill>
                <a:srgbClr val="616365"/>
              </a:solidFill>
              <a:latin typeface="Arial"/>
              <a:ea typeface="Calibri"/>
              <a:cs typeface="Times New Roman"/>
            </a:endParaRPr>
          </a:p>
          <a:p>
            <a:pPr algn="ctr">
              <a:lnSpc>
                <a:spcPct val="115000"/>
              </a:lnSpc>
              <a:spcAft>
                <a:spcPts val="1898"/>
              </a:spcAft>
            </a:pPr>
            <a:r>
              <a:rPr lang="en-AU" sz="900" dirty="0">
                <a:solidFill>
                  <a:srgbClr val="616365"/>
                </a:solidFill>
                <a:latin typeface="Arial"/>
                <a:ea typeface="Calibri"/>
                <a:cs typeface="Times New Roman"/>
              </a:rPr>
              <a:t>91%</a:t>
            </a:r>
            <a:endParaRPr lang="en-AU" sz="1100" dirty="0">
              <a:solidFill>
                <a:srgbClr val="616365"/>
              </a:solidFill>
              <a:latin typeface="Arial"/>
              <a:ea typeface="Calibri"/>
              <a:cs typeface="Times New Roman"/>
            </a:endParaRPr>
          </a:p>
          <a:p>
            <a:pPr algn="ctr">
              <a:lnSpc>
                <a:spcPct val="115000"/>
              </a:lnSpc>
              <a:spcAft>
                <a:spcPts val="1898"/>
              </a:spcAft>
            </a:pPr>
            <a:r>
              <a:rPr lang="en-AU" sz="900" dirty="0">
                <a:solidFill>
                  <a:srgbClr val="616365"/>
                </a:solidFill>
                <a:latin typeface="Arial"/>
                <a:ea typeface="Calibri"/>
                <a:cs typeface="Times New Roman"/>
              </a:rPr>
              <a:t>75%</a:t>
            </a:r>
            <a:endParaRPr lang="en-AU" sz="1100" dirty="0">
              <a:solidFill>
                <a:srgbClr val="616365"/>
              </a:solidFill>
              <a:latin typeface="Arial"/>
              <a:ea typeface="Calibri"/>
              <a:cs typeface="Times New Roman"/>
            </a:endParaRPr>
          </a:p>
          <a:p>
            <a:pPr algn="ctr">
              <a:lnSpc>
                <a:spcPct val="115000"/>
              </a:lnSpc>
              <a:spcAft>
                <a:spcPts val="1898"/>
              </a:spcAft>
            </a:pPr>
            <a:r>
              <a:rPr lang="en-AU" sz="900" dirty="0">
                <a:solidFill>
                  <a:srgbClr val="616365"/>
                </a:solidFill>
                <a:latin typeface="Arial"/>
                <a:ea typeface="Calibri"/>
                <a:cs typeface="Times New Roman"/>
              </a:rPr>
              <a:t>72%</a:t>
            </a:r>
            <a:endParaRPr lang="en-AU" sz="1100" dirty="0">
              <a:solidFill>
                <a:srgbClr val="616365"/>
              </a:solidFill>
              <a:latin typeface="Arial"/>
              <a:ea typeface="Calibri"/>
              <a:cs typeface="Times New Roman"/>
            </a:endParaRPr>
          </a:p>
          <a:p>
            <a:pPr algn="ctr">
              <a:lnSpc>
                <a:spcPct val="115000"/>
              </a:lnSpc>
              <a:spcAft>
                <a:spcPts val="1898"/>
              </a:spcAft>
            </a:pPr>
            <a:r>
              <a:rPr lang="en-AU" sz="900" dirty="0">
                <a:solidFill>
                  <a:srgbClr val="616365"/>
                </a:solidFill>
                <a:latin typeface="Arial"/>
                <a:ea typeface="Calibri"/>
                <a:cs typeface="Times New Roman"/>
              </a:rPr>
              <a:t>85%</a:t>
            </a:r>
            <a:endParaRPr lang="en-AU" sz="1100" dirty="0">
              <a:solidFill>
                <a:srgbClr val="616365"/>
              </a:solidFill>
              <a:latin typeface="Arial"/>
              <a:ea typeface="Calibri"/>
              <a:cs typeface="Times New Roman"/>
            </a:endParaRPr>
          </a:p>
          <a:p>
            <a:pPr algn="ctr">
              <a:lnSpc>
                <a:spcPct val="115000"/>
              </a:lnSpc>
              <a:spcAft>
                <a:spcPts val="1898"/>
              </a:spcAft>
            </a:pPr>
            <a:r>
              <a:rPr lang="en-AU" sz="900" dirty="0">
                <a:solidFill>
                  <a:srgbClr val="616365"/>
                </a:solidFill>
                <a:latin typeface="Arial"/>
                <a:ea typeface="Calibri"/>
                <a:cs typeface="Times New Roman"/>
              </a:rPr>
              <a:t>78%</a:t>
            </a:r>
            <a:endParaRPr lang="en-AU" sz="1100" dirty="0">
              <a:solidFill>
                <a:srgbClr val="616365"/>
              </a:solidFill>
              <a:latin typeface="Arial"/>
              <a:ea typeface="Calibri"/>
              <a:cs typeface="Times New Roman"/>
            </a:endParaRPr>
          </a:p>
          <a:p>
            <a:pPr algn="ctr">
              <a:lnSpc>
                <a:spcPct val="115000"/>
              </a:lnSpc>
              <a:spcAft>
                <a:spcPts val="1898"/>
              </a:spcAft>
            </a:pPr>
            <a:r>
              <a:rPr lang="en-AU" sz="900" dirty="0">
                <a:solidFill>
                  <a:srgbClr val="616365"/>
                </a:solidFill>
                <a:latin typeface="Arial"/>
                <a:ea typeface="Calibri"/>
                <a:cs typeface="Times New Roman"/>
              </a:rPr>
              <a:t>79%</a:t>
            </a:r>
            <a:endParaRPr lang="en-AU" sz="1100" dirty="0">
              <a:solidFill>
                <a:srgbClr val="616365"/>
              </a:solidFill>
              <a:latin typeface="Arial"/>
              <a:ea typeface="Calibri"/>
              <a:cs typeface="Times New Roman"/>
            </a:endParaRPr>
          </a:p>
          <a:p>
            <a:pPr algn="ctr">
              <a:lnSpc>
                <a:spcPct val="115000"/>
              </a:lnSpc>
              <a:spcAft>
                <a:spcPts val="1898"/>
              </a:spcAft>
            </a:pPr>
            <a:r>
              <a:rPr lang="en-AU" sz="900" dirty="0">
                <a:solidFill>
                  <a:srgbClr val="616365"/>
                </a:solidFill>
                <a:latin typeface="Arial"/>
                <a:ea typeface="Calibri"/>
                <a:cs typeface="Times New Roman"/>
              </a:rPr>
              <a:t>87%</a:t>
            </a:r>
            <a:endParaRPr lang="en-AU" sz="1100" dirty="0">
              <a:solidFill>
                <a:srgbClr val="616365"/>
              </a:solidFill>
              <a:latin typeface="Arial"/>
              <a:ea typeface="Calibri"/>
              <a:cs typeface="Times New Roman"/>
            </a:endParaRPr>
          </a:p>
          <a:p>
            <a:pPr>
              <a:lnSpc>
                <a:spcPct val="115000"/>
              </a:lnSpc>
              <a:spcAft>
                <a:spcPts val="1200"/>
              </a:spcAft>
            </a:pPr>
            <a:r>
              <a:rPr lang="en-AU" sz="900" dirty="0">
                <a:solidFill>
                  <a:srgbClr val="616365"/>
                </a:solidFill>
                <a:latin typeface="Arial"/>
                <a:ea typeface="Calibri"/>
                <a:cs typeface="Times New Roman"/>
              </a:rPr>
              <a:t> </a:t>
            </a:r>
            <a:endParaRPr lang="en-AU" sz="1100" dirty="0">
              <a:solidFill>
                <a:srgbClr val="616365"/>
              </a:solidFill>
              <a:latin typeface="Arial"/>
              <a:ea typeface="Calibri"/>
              <a:cs typeface="Times New Roman"/>
            </a:endParaRPr>
          </a:p>
        </p:txBody>
      </p:sp>
    </p:spTree>
    <p:extLst>
      <p:ext uri="{BB962C8B-B14F-4D97-AF65-F5344CB8AC3E}">
        <p14:creationId xmlns:p14="http://schemas.microsoft.com/office/powerpoint/2010/main" val="10831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otolia_11061744_Subscription_L.jpg"/>
          <p:cNvPicPr>
            <a:picLocks noGrp="1" noChangeAspect="1"/>
          </p:cNvPicPr>
          <p:nvPr>
            <p:ph type="pic" sz="quarter" idx="11"/>
          </p:nvPr>
        </p:nvPicPr>
        <p:blipFill>
          <a:blip r:embed="rId2" cstate="screen"/>
          <a:srcRect/>
          <a:stretch>
            <a:fillRect/>
          </a:stretch>
        </p:blipFill>
        <p:spPr/>
      </p:pic>
      <p:sp>
        <p:nvSpPr>
          <p:cNvPr id="7" name="Oval 6"/>
          <p:cNvSpPr/>
          <p:nvPr/>
        </p:nvSpPr>
        <p:spPr>
          <a:xfrm>
            <a:off x="2790700" y="1224632"/>
            <a:ext cx="5112000" cy="5112000"/>
          </a:xfrm>
          <a:prstGeom prst="ellipse">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latin typeface="Arial" pitchFamily="34" charset="0"/>
            </a:endParaRPr>
          </a:p>
        </p:txBody>
      </p:sp>
      <p:sp>
        <p:nvSpPr>
          <p:cNvPr id="4" name="Title 3"/>
          <p:cNvSpPr>
            <a:spLocks noGrp="1"/>
          </p:cNvSpPr>
          <p:nvPr>
            <p:ph type="title"/>
          </p:nvPr>
        </p:nvSpPr>
        <p:spPr>
          <a:xfrm>
            <a:off x="3132124" y="2721781"/>
            <a:ext cx="4446827" cy="2117732"/>
          </a:xfrm>
        </p:spPr>
        <p:txBody>
          <a:bodyPr>
            <a:normAutofit/>
          </a:bodyPr>
          <a:lstStyle/>
          <a:p>
            <a:r>
              <a:rPr lang="en-AU" sz="3200" dirty="0"/>
              <a:t>Gaps in perceived importance and satisfaction</a:t>
            </a:r>
            <a:r>
              <a:rPr lang="en-AU" sz="3200" dirty="0">
                <a:solidFill>
                  <a:srgbClr val="FFC000"/>
                </a:solidFill>
              </a:rPr>
              <a:t>.</a:t>
            </a:r>
            <a:endParaRPr lang="en-AU" sz="3200" dirty="0"/>
          </a:p>
        </p:txBody>
      </p:sp>
      <p:sp>
        <p:nvSpPr>
          <p:cNvPr id="6" name="Slide Number Placeholder 5"/>
          <p:cNvSpPr>
            <a:spLocks noGrp="1"/>
          </p:cNvSpPr>
          <p:nvPr>
            <p:ph type="sldNum" sz="quarter" idx="4"/>
          </p:nvPr>
        </p:nvSpPr>
        <p:spPr>
          <a:xfrm>
            <a:off x="10275922" y="360005"/>
            <a:ext cx="142876" cy="142876"/>
          </a:xfrm>
        </p:spPr>
        <p:txBody>
          <a:bodyPr/>
          <a:lstStyle/>
          <a:p>
            <a:fld id="{0CB7689D-80C9-4673-80C1-8DF4E9A6252A}" type="slidenum">
              <a:rPr lang="en-AU" smtClean="0"/>
              <a:pPr/>
              <a:t>11</a:t>
            </a:fld>
            <a:endParaRPr lang="en-AU" dirty="0"/>
          </a:p>
        </p:txBody>
      </p:sp>
    </p:spTree>
    <p:extLst>
      <p:ext uri="{BB962C8B-B14F-4D97-AF65-F5344CB8AC3E}">
        <p14:creationId xmlns:p14="http://schemas.microsoft.com/office/powerpoint/2010/main" val="35516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2164" y="1476375"/>
            <a:ext cx="4986048" cy="1260475"/>
          </a:xfrm>
        </p:spPr>
        <p:txBody>
          <a:bodyPr>
            <a:noAutofit/>
          </a:bodyPr>
          <a:lstStyle/>
          <a:p>
            <a:r>
              <a:rPr lang="en-AU" sz="2800" dirty="0">
                <a:solidFill>
                  <a:schemeClr val="tx1">
                    <a:lumMod val="50000"/>
                  </a:schemeClr>
                </a:solidFill>
              </a:rPr>
              <a:t>Findings from the survey were subject to a ‘gap analysis’ whereby the perceived importance of an element of VLA’s services was contrasted to client satisfaction. </a:t>
            </a:r>
          </a:p>
        </p:txBody>
      </p:sp>
      <p:sp>
        <p:nvSpPr>
          <p:cNvPr id="6" name="Text Placeholder 5"/>
          <p:cNvSpPr>
            <a:spLocks noGrp="1"/>
          </p:cNvSpPr>
          <p:nvPr>
            <p:ph type="body" sz="quarter" idx="10"/>
          </p:nvPr>
        </p:nvSpPr>
        <p:spPr>
          <a:xfrm>
            <a:off x="522164" y="3312959"/>
            <a:ext cx="5040560" cy="3420000"/>
          </a:xfrm>
        </p:spPr>
        <p:txBody>
          <a:bodyPr>
            <a:normAutofit/>
          </a:bodyPr>
          <a:lstStyle/>
          <a:p>
            <a:pPr>
              <a:lnSpc>
                <a:spcPct val="115000"/>
              </a:lnSpc>
              <a:spcAft>
                <a:spcPts val="1200"/>
              </a:spcAft>
            </a:pPr>
            <a:r>
              <a:rPr lang="en-AU" sz="1800" dirty="0">
                <a:latin typeface="Arial"/>
                <a:ea typeface="Calibri"/>
                <a:cs typeface="Times New Roman"/>
              </a:rPr>
              <a:t>The greatest gaps in importance/ satisfaction were seen for information-based statements such as:</a:t>
            </a:r>
          </a:p>
          <a:p>
            <a:pPr marL="342598" indent="-342598">
              <a:lnSpc>
                <a:spcPct val="115000"/>
              </a:lnSpc>
              <a:buClr>
                <a:srgbClr val="FFC000"/>
              </a:buClr>
              <a:buSzPts val="1200"/>
              <a:buFont typeface="Symbol"/>
              <a:buChar char=""/>
            </a:pPr>
            <a:r>
              <a:rPr lang="en-AU" sz="1800" dirty="0">
                <a:latin typeface="Arial"/>
                <a:ea typeface="Times New Roman"/>
                <a:cs typeface="Times New Roman"/>
              </a:rPr>
              <a:t>“The staff are knowledgeable”; </a:t>
            </a:r>
          </a:p>
          <a:p>
            <a:pPr marL="342598" indent="-342598">
              <a:lnSpc>
                <a:spcPct val="115000"/>
              </a:lnSpc>
              <a:buClr>
                <a:srgbClr val="FFC000"/>
              </a:buClr>
              <a:buSzPts val="1200"/>
              <a:buFont typeface="Symbol"/>
              <a:buChar char=""/>
            </a:pPr>
            <a:r>
              <a:rPr lang="en-AU" sz="1800" dirty="0">
                <a:latin typeface="Arial"/>
                <a:ea typeface="Times New Roman"/>
                <a:cs typeface="Times New Roman"/>
              </a:rPr>
              <a:t>“I’m kept informed about what’s going on throughout the process”; </a:t>
            </a:r>
          </a:p>
          <a:p>
            <a:pPr marL="342598" indent="-342598">
              <a:lnSpc>
                <a:spcPct val="115000"/>
              </a:lnSpc>
              <a:buClr>
                <a:srgbClr val="FFC000"/>
              </a:buClr>
              <a:buSzPts val="1200"/>
              <a:buFont typeface="Symbol"/>
              <a:buChar char=""/>
            </a:pPr>
            <a:r>
              <a:rPr lang="en-AU" sz="1800" dirty="0">
                <a:latin typeface="Arial"/>
                <a:ea typeface="Times New Roman"/>
                <a:cs typeface="Times New Roman"/>
              </a:rPr>
              <a:t>“I have a better understanding of my legal options”;</a:t>
            </a:r>
          </a:p>
          <a:p>
            <a:pPr marL="342598" indent="-342598">
              <a:lnSpc>
                <a:spcPct val="115000"/>
              </a:lnSpc>
              <a:buClr>
                <a:srgbClr val="FFC000"/>
              </a:buClr>
              <a:buSzPts val="1200"/>
              <a:buFont typeface="Symbol"/>
              <a:buChar char=""/>
            </a:pPr>
            <a:r>
              <a:rPr lang="en-AU" sz="1800" dirty="0">
                <a:latin typeface="Arial"/>
                <a:ea typeface="Times New Roman"/>
                <a:cs typeface="Times New Roman"/>
              </a:rPr>
              <a:t>“I can trust the information I’m given”.</a:t>
            </a:r>
          </a:p>
        </p:txBody>
      </p:sp>
      <p:sp>
        <p:nvSpPr>
          <p:cNvPr id="4" name="Slide Number Placeholder 3"/>
          <p:cNvSpPr>
            <a:spLocks noGrp="1"/>
          </p:cNvSpPr>
          <p:nvPr>
            <p:ph type="sldNum" sz="quarter" idx="4"/>
          </p:nvPr>
        </p:nvSpPr>
        <p:spPr/>
        <p:txBody>
          <a:bodyPr/>
          <a:lstStyle/>
          <a:p>
            <a:fld id="{0CB7689D-80C9-4673-80C1-8DF4E9A6252A}" type="slidenum">
              <a:rPr lang="en-AU" smtClean="0"/>
              <a:pPr/>
              <a:t>12</a:t>
            </a:fld>
            <a:endParaRPr lang="en-AU" dirty="0"/>
          </a:p>
        </p:txBody>
      </p:sp>
      <p:pic>
        <p:nvPicPr>
          <p:cNvPr id="7" name="Picture Placeholder 8" descr="Fotolia_11061744_Subscription_L.jpg"/>
          <p:cNvPicPr>
            <a:picLocks noChangeAspect="1"/>
          </p:cNvPicPr>
          <p:nvPr/>
        </p:nvPicPr>
        <p:blipFill rotWithShape="1">
          <a:blip r:embed="rId2" cstate="screen"/>
          <a:srcRect l="56059"/>
          <a:stretch/>
        </p:blipFill>
        <p:spPr>
          <a:xfrm>
            <a:off x="5963920" y="810005"/>
            <a:ext cx="4476780" cy="5940001"/>
          </a:xfrm>
          <a:prstGeom prst="rect">
            <a:avLst/>
          </a:prstGeom>
        </p:spPr>
      </p:pic>
    </p:spTree>
    <p:extLst>
      <p:ext uri="{BB962C8B-B14F-4D97-AF65-F5344CB8AC3E}">
        <p14:creationId xmlns:p14="http://schemas.microsoft.com/office/powerpoint/2010/main" val="4261894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820356" y="4644727"/>
            <a:ext cx="9153400" cy="2016224"/>
          </a:xfrm>
          <a:prstGeom prst="roundRect">
            <a:avLst>
              <a:gd name="adj" fmla="val 9612"/>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14" name="Rounded Rectangle 13"/>
          <p:cNvSpPr/>
          <p:nvPr/>
        </p:nvSpPr>
        <p:spPr>
          <a:xfrm>
            <a:off x="820356" y="2196457"/>
            <a:ext cx="9153400" cy="1944216"/>
          </a:xfrm>
          <a:prstGeom prst="roundRect">
            <a:avLst>
              <a:gd name="adj" fmla="val 961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4" name="Slide Number Placeholder 3"/>
          <p:cNvSpPr>
            <a:spLocks noGrp="1"/>
          </p:cNvSpPr>
          <p:nvPr>
            <p:ph type="sldNum" sz="quarter" idx="4"/>
          </p:nvPr>
        </p:nvSpPr>
        <p:spPr/>
        <p:txBody>
          <a:bodyPr/>
          <a:lstStyle/>
          <a:p>
            <a:fld id="{0CB7689D-80C9-4673-80C1-8DF4E9A6252A}" type="slidenum">
              <a:rPr lang="en-AU" smtClean="0"/>
              <a:pPr/>
              <a:t>13</a:t>
            </a:fld>
            <a:endParaRPr lang="en-AU" dirty="0"/>
          </a:p>
        </p:txBody>
      </p:sp>
      <p:sp>
        <p:nvSpPr>
          <p:cNvPr id="5" name="Title 4"/>
          <p:cNvSpPr txBox="1">
            <a:spLocks/>
          </p:cNvSpPr>
          <p:nvPr/>
        </p:nvSpPr>
        <p:spPr>
          <a:xfrm>
            <a:off x="922844" y="5138628"/>
            <a:ext cx="9073008" cy="1260475"/>
          </a:xfrm>
          <a:prstGeom prst="rect">
            <a:avLst/>
          </a:prstGeom>
        </p:spPr>
        <p:txBody>
          <a:bodyPr vert="horz" lIns="91360" tIns="45680" rIns="91360" bIns="45680" rtlCol="0" anchor="ctr">
            <a:no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r>
              <a:rPr lang="en-AU" sz="2900" dirty="0"/>
              <a:t>Instilling trust in the information given, increasing the perception that staff/ the lawyer are knowledgeable and competent, and keeping clients informed about what’s happening throughout the process. </a:t>
            </a:r>
          </a:p>
        </p:txBody>
      </p:sp>
      <p:sp>
        <p:nvSpPr>
          <p:cNvPr id="6" name="Title 4"/>
          <p:cNvSpPr txBox="1">
            <a:spLocks/>
          </p:cNvSpPr>
          <p:nvPr/>
        </p:nvSpPr>
        <p:spPr>
          <a:xfrm>
            <a:off x="882209" y="2643852"/>
            <a:ext cx="8928993" cy="1260475"/>
          </a:xfrm>
          <a:prstGeom prst="rect">
            <a:avLst/>
          </a:prstGeom>
        </p:spPr>
        <p:txBody>
          <a:bodyPr vert="horz" lIns="91360" tIns="45680" rIns="91360" bIns="45680" rtlCol="0" anchor="ctr">
            <a:no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r>
              <a:rPr lang="en-AU" sz="2900" dirty="0"/>
              <a:t>Tailoring information for clients to be more helpful, instilling trust in the information given, and making sure clients understand their legal options or the steps they need to take next. </a:t>
            </a:r>
          </a:p>
        </p:txBody>
      </p:sp>
      <p:sp>
        <p:nvSpPr>
          <p:cNvPr id="8" name="Title 4"/>
          <p:cNvSpPr txBox="1">
            <a:spLocks/>
          </p:cNvSpPr>
          <p:nvPr/>
        </p:nvSpPr>
        <p:spPr>
          <a:xfrm>
            <a:off x="800041" y="503932"/>
            <a:ext cx="8928993" cy="1260475"/>
          </a:xfrm>
          <a:prstGeom prst="rect">
            <a:avLst/>
          </a:prstGeom>
        </p:spPr>
        <p:txBody>
          <a:bodyPr vert="horz" lIns="91360" tIns="45680" rIns="91360" bIns="45680" rtlCol="0" anchor="ctr">
            <a:no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r>
              <a:rPr lang="en-AU" sz="3700" dirty="0"/>
              <a:t>When looking at the different service types, priority areas for improvement are:</a:t>
            </a:r>
          </a:p>
        </p:txBody>
      </p:sp>
      <p:sp>
        <p:nvSpPr>
          <p:cNvPr id="10" name="Rounded Rectangle 9"/>
          <p:cNvSpPr/>
          <p:nvPr/>
        </p:nvSpPr>
        <p:spPr>
          <a:xfrm>
            <a:off x="810196" y="1980431"/>
            <a:ext cx="2952328" cy="4320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Legal Help</a:t>
            </a:r>
            <a:endParaRPr lang="en-AU" dirty="0"/>
          </a:p>
        </p:txBody>
      </p:sp>
      <p:sp>
        <p:nvSpPr>
          <p:cNvPr id="11" name="Rounded Rectangle 10"/>
          <p:cNvSpPr/>
          <p:nvPr/>
        </p:nvSpPr>
        <p:spPr>
          <a:xfrm>
            <a:off x="810196" y="4428703"/>
            <a:ext cx="2952328" cy="4320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Legal Advice</a:t>
            </a:r>
            <a:endParaRPr lang="en-AU" dirty="0"/>
          </a:p>
        </p:txBody>
      </p:sp>
      <p:sp>
        <p:nvSpPr>
          <p:cNvPr id="12" name="Rounded Rectangle 11"/>
          <p:cNvSpPr/>
          <p:nvPr/>
        </p:nvSpPr>
        <p:spPr>
          <a:xfrm>
            <a:off x="3926860" y="4428703"/>
            <a:ext cx="2952328" cy="43204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Duty Lawyer</a:t>
            </a:r>
            <a:endParaRPr lang="en-AU" dirty="0"/>
          </a:p>
        </p:txBody>
      </p:sp>
      <p:sp>
        <p:nvSpPr>
          <p:cNvPr id="13" name="Rounded Rectangle 12"/>
          <p:cNvSpPr/>
          <p:nvPr/>
        </p:nvSpPr>
        <p:spPr>
          <a:xfrm>
            <a:off x="7043524" y="4428703"/>
            <a:ext cx="2952328"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Casework</a:t>
            </a:r>
            <a:endParaRPr lang="en-AU" dirty="0"/>
          </a:p>
        </p:txBody>
      </p:sp>
    </p:spTree>
    <p:extLst>
      <p:ext uri="{BB962C8B-B14F-4D97-AF65-F5344CB8AC3E}">
        <p14:creationId xmlns:p14="http://schemas.microsoft.com/office/powerpoint/2010/main" val="1263328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otolia_11061744_Subscription_L.jpg"/>
          <p:cNvPicPr>
            <a:picLocks noGrp="1" noChangeAspect="1"/>
          </p:cNvPicPr>
          <p:nvPr>
            <p:ph type="pic" sz="quarter" idx="11"/>
          </p:nvPr>
        </p:nvPicPr>
        <p:blipFill>
          <a:blip r:embed="rId2" cstate="screen"/>
          <a:srcRect/>
          <a:stretch>
            <a:fillRect/>
          </a:stretch>
        </p:blipFill>
        <p:spPr/>
      </p:pic>
      <p:sp>
        <p:nvSpPr>
          <p:cNvPr id="7" name="Oval 6"/>
          <p:cNvSpPr/>
          <p:nvPr/>
        </p:nvSpPr>
        <p:spPr>
          <a:xfrm>
            <a:off x="2790700" y="1224632"/>
            <a:ext cx="5112000" cy="5112000"/>
          </a:xfrm>
          <a:prstGeom prst="ellipse">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solidFill>
                <a:prstClr val="white"/>
              </a:solidFill>
            </a:endParaRPr>
          </a:p>
        </p:txBody>
      </p:sp>
      <p:sp>
        <p:nvSpPr>
          <p:cNvPr id="4" name="Title 3"/>
          <p:cNvSpPr>
            <a:spLocks noGrp="1"/>
          </p:cNvSpPr>
          <p:nvPr>
            <p:ph type="title"/>
          </p:nvPr>
        </p:nvSpPr>
        <p:spPr>
          <a:xfrm>
            <a:off x="3042444" y="2721781"/>
            <a:ext cx="4770578" cy="2117732"/>
          </a:xfrm>
        </p:spPr>
        <p:txBody>
          <a:bodyPr>
            <a:normAutofit/>
          </a:bodyPr>
          <a:lstStyle/>
          <a:p>
            <a:r>
              <a:rPr lang="en-AU" sz="3200" dirty="0"/>
              <a:t>Suggested Improvements to Service</a:t>
            </a:r>
            <a:r>
              <a:rPr lang="en-AU" sz="3200" dirty="0">
                <a:solidFill>
                  <a:srgbClr val="FFC000"/>
                </a:solidFill>
              </a:rPr>
              <a:t>.</a:t>
            </a:r>
            <a:endParaRPr lang="en-AU" sz="3200" dirty="0"/>
          </a:p>
        </p:txBody>
      </p:sp>
      <p:sp>
        <p:nvSpPr>
          <p:cNvPr id="6" name="Slide Number Placeholder 5"/>
          <p:cNvSpPr>
            <a:spLocks noGrp="1"/>
          </p:cNvSpPr>
          <p:nvPr>
            <p:ph type="sldNum" sz="quarter" idx="4"/>
          </p:nvPr>
        </p:nvSpPr>
        <p:spPr>
          <a:xfrm>
            <a:off x="10275922" y="360005"/>
            <a:ext cx="142876" cy="142876"/>
          </a:xfrm>
        </p:spPr>
        <p:txBody>
          <a:bodyPr/>
          <a:lstStyle/>
          <a:p>
            <a:fld id="{0CB7689D-80C9-4673-80C1-8DF4E9A6252A}" type="slidenum">
              <a:rPr lang="en-AU" smtClean="0">
                <a:solidFill>
                  <a:srgbClr val="616365"/>
                </a:solidFill>
              </a:rPr>
              <a:pPr/>
              <a:t>14</a:t>
            </a:fld>
            <a:endParaRPr lang="en-AU" dirty="0">
              <a:solidFill>
                <a:srgbClr val="616365"/>
              </a:solidFill>
            </a:endParaRPr>
          </a:p>
        </p:txBody>
      </p:sp>
    </p:spTree>
    <p:extLst>
      <p:ext uri="{BB962C8B-B14F-4D97-AF65-F5344CB8AC3E}">
        <p14:creationId xmlns:p14="http://schemas.microsoft.com/office/powerpoint/2010/main" val="211096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CB7689D-80C9-4673-80C1-8DF4E9A6252A}" type="slidenum">
              <a:rPr lang="en-AU" smtClean="0">
                <a:solidFill>
                  <a:srgbClr val="616365"/>
                </a:solidFill>
              </a:rPr>
              <a:pPr/>
              <a:t>15</a:t>
            </a:fld>
            <a:endParaRPr lang="en-AU" dirty="0">
              <a:solidFill>
                <a:srgbClr val="616365"/>
              </a:solidFill>
            </a:endParaRPr>
          </a:p>
        </p:txBody>
      </p:sp>
      <p:sp>
        <p:nvSpPr>
          <p:cNvPr id="7" name="Rectangle 6"/>
          <p:cNvSpPr/>
          <p:nvPr/>
        </p:nvSpPr>
        <p:spPr>
          <a:xfrm>
            <a:off x="378148" y="6908913"/>
            <a:ext cx="5346700" cy="400110"/>
          </a:xfrm>
          <a:prstGeom prst="rect">
            <a:avLst/>
          </a:prstGeom>
        </p:spPr>
        <p:txBody>
          <a:bodyPr lIns="91360" tIns="45680" rIns="91360" bIns="45680">
            <a:spAutoFit/>
          </a:bodyPr>
          <a:lstStyle/>
          <a:p>
            <a:r>
              <a:rPr lang="en-AU" sz="1000" i="1" dirty="0">
                <a:solidFill>
                  <a:srgbClr val="616365"/>
                </a:solidFill>
              </a:rPr>
              <a:t>Q7R How could Legal improve their service? (OE)</a:t>
            </a:r>
          </a:p>
          <a:p>
            <a:r>
              <a:rPr lang="en-AU" sz="1000" i="1" dirty="0">
                <a:solidFill>
                  <a:srgbClr val="616365"/>
                </a:solidFill>
              </a:rPr>
              <a:t>Base: All survey participants (n=1004)</a:t>
            </a:r>
          </a:p>
        </p:txBody>
      </p:sp>
      <p:sp>
        <p:nvSpPr>
          <p:cNvPr id="9" name="Rectangle 8"/>
          <p:cNvSpPr/>
          <p:nvPr/>
        </p:nvSpPr>
        <p:spPr>
          <a:xfrm>
            <a:off x="882206" y="972321"/>
            <a:ext cx="9001000" cy="2554465"/>
          </a:xfrm>
          <a:prstGeom prst="rect">
            <a:avLst/>
          </a:prstGeom>
        </p:spPr>
        <p:txBody>
          <a:bodyPr wrap="square" lIns="91360" tIns="45680" rIns="91360" bIns="45680">
            <a:spAutoFit/>
          </a:bodyPr>
          <a:lstStyle/>
          <a:p>
            <a:r>
              <a:rPr lang="en-AU" sz="3200" dirty="0">
                <a:solidFill>
                  <a:srgbClr val="616365"/>
                </a:solidFill>
                <a:ea typeface="Verdana" pitchFamily="34" charset="0"/>
                <a:cs typeface="Arial" pitchFamily="34" charset="0"/>
              </a:rPr>
              <a:t>The most commonly cited areas of improvement across all clients surveyed suggested the service they received felt underfunded, that they didn’t get enough time with the service providers and the service was too difficult to access.</a:t>
            </a:r>
          </a:p>
        </p:txBody>
      </p:sp>
      <p:sp>
        <p:nvSpPr>
          <p:cNvPr id="2" name="Rectangle 1"/>
          <p:cNvSpPr/>
          <p:nvPr/>
        </p:nvSpPr>
        <p:spPr>
          <a:xfrm>
            <a:off x="522164" y="3793233"/>
            <a:ext cx="8928990" cy="2185871"/>
          </a:xfrm>
          <a:prstGeom prst="rect">
            <a:avLst/>
          </a:prstGeom>
        </p:spPr>
        <p:txBody>
          <a:bodyPr wrap="square" lIns="91392" tIns="45696" rIns="91392" bIns="45696">
            <a:spAutoFit/>
          </a:bodyPr>
          <a:lstStyle/>
          <a:p>
            <a:pPr marL="342719" indent="-342719">
              <a:lnSpc>
                <a:spcPct val="115000"/>
              </a:lnSpc>
              <a:buFont typeface="Symbol"/>
              <a:buChar char=""/>
            </a:pPr>
            <a:r>
              <a:rPr lang="en-AU" sz="2000" i="1" dirty="0">
                <a:solidFill>
                  <a:srgbClr val="616365"/>
                </a:solidFill>
                <a:ea typeface="Calibri"/>
                <a:cs typeface="Times New Roman"/>
              </a:rPr>
              <a:t>More staff / lawyers / less waiting / all day service </a:t>
            </a:r>
            <a:r>
              <a:rPr lang="en-AU" sz="2000" dirty="0">
                <a:solidFill>
                  <a:srgbClr val="616365"/>
                </a:solidFill>
                <a:ea typeface="Calibri"/>
                <a:cs typeface="Times New Roman"/>
              </a:rPr>
              <a:t>(10%)</a:t>
            </a:r>
          </a:p>
          <a:p>
            <a:pPr marL="342719" indent="-342719">
              <a:lnSpc>
                <a:spcPct val="115000"/>
              </a:lnSpc>
              <a:buFont typeface="Symbol"/>
              <a:buChar char=""/>
            </a:pPr>
            <a:r>
              <a:rPr lang="en-AU" sz="2000" i="1" dirty="0">
                <a:solidFill>
                  <a:srgbClr val="616365"/>
                </a:solidFill>
                <a:ea typeface="Calibri"/>
                <a:cs typeface="Times New Roman"/>
              </a:rPr>
              <a:t>More resources / government funding / easier to access / more services and bigger range / regional areas</a:t>
            </a:r>
            <a:r>
              <a:rPr lang="en-AU" sz="2000" dirty="0">
                <a:solidFill>
                  <a:srgbClr val="616365"/>
                </a:solidFill>
                <a:ea typeface="Calibri"/>
                <a:cs typeface="Times New Roman"/>
              </a:rPr>
              <a:t> (7%)</a:t>
            </a:r>
          </a:p>
          <a:p>
            <a:pPr marL="342719" indent="-342719">
              <a:lnSpc>
                <a:spcPct val="115000"/>
              </a:lnSpc>
              <a:buFont typeface="Symbol"/>
              <a:buChar char=""/>
            </a:pPr>
            <a:r>
              <a:rPr lang="en-AU" sz="2000" i="1" dirty="0">
                <a:solidFill>
                  <a:srgbClr val="616365"/>
                </a:solidFill>
                <a:ea typeface="Calibri"/>
                <a:cs typeface="Times New Roman"/>
              </a:rPr>
              <a:t>Spend more time with you / less rushed</a:t>
            </a:r>
            <a:r>
              <a:rPr lang="en-AU" sz="2000" dirty="0">
                <a:solidFill>
                  <a:srgbClr val="616365"/>
                </a:solidFill>
                <a:ea typeface="Calibri"/>
                <a:cs typeface="Times New Roman"/>
              </a:rPr>
              <a:t> (5%)</a:t>
            </a:r>
          </a:p>
          <a:p>
            <a:pPr marL="342719" indent="-342719">
              <a:lnSpc>
                <a:spcPct val="115000"/>
              </a:lnSpc>
              <a:buFont typeface="Symbol"/>
              <a:buChar char=""/>
            </a:pPr>
            <a:r>
              <a:rPr lang="en-AU" sz="2000" i="1" dirty="0">
                <a:solidFill>
                  <a:srgbClr val="616365"/>
                </a:solidFill>
                <a:ea typeface="Calibri"/>
                <a:cs typeface="Times New Roman"/>
              </a:rPr>
              <a:t>Give clear instructions / information correct / appropriate / explain what has happened / what to do in court</a:t>
            </a:r>
            <a:r>
              <a:rPr lang="en-AU" sz="2000" dirty="0">
                <a:solidFill>
                  <a:srgbClr val="616365"/>
                </a:solidFill>
                <a:ea typeface="Calibri"/>
                <a:cs typeface="Times New Roman"/>
              </a:rPr>
              <a:t> (5%)</a:t>
            </a:r>
          </a:p>
        </p:txBody>
      </p:sp>
    </p:spTree>
    <p:extLst>
      <p:ext uri="{BB962C8B-B14F-4D97-AF65-F5344CB8AC3E}">
        <p14:creationId xmlns:p14="http://schemas.microsoft.com/office/powerpoint/2010/main" val="3019556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83" y="828303"/>
            <a:ext cx="9511628" cy="1260475"/>
          </a:xfrm>
        </p:spPr>
        <p:txBody>
          <a:bodyPr>
            <a:normAutofit fontScale="90000"/>
          </a:bodyPr>
          <a:lstStyle/>
          <a:p>
            <a:r>
              <a:rPr lang="en-AU" dirty="0"/>
              <a:t>The main issues identified by clients who were dissatisfied with VLA’s service were more to do with issues in communication and relations between them and their lawyer.</a:t>
            </a:r>
          </a:p>
        </p:txBody>
      </p:sp>
      <p:sp>
        <p:nvSpPr>
          <p:cNvPr id="4" name="Slide Number Placeholder 3"/>
          <p:cNvSpPr>
            <a:spLocks noGrp="1"/>
          </p:cNvSpPr>
          <p:nvPr>
            <p:ph type="sldNum" sz="quarter" idx="4"/>
          </p:nvPr>
        </p:nvSpPr>
        <p:spPr/>
        <p:txBody>
          <a:bodyPr/>
          <a:lstStyle/>
          <a:p>
            <a:fld id="{0CB7689D-80C9-4673-80C1-8DF4E9A6252A}" type="slidenum">
              <a:rPr lang="en-AU" smtClean="0">
                <a:solidFill>
                  <a:srgbClr val="616365"/>
                </a:solidFill>
              </a:rPr>
              <a:pPr/>
              <a:t>16</a:t>
            </a:fld>
            <a:endParaRPr lang="en-AU" dirty="0">
              <a:solidFill>
                <a:srgbClr val="616365"/>
              </a:solidFill>
            </a:endParaRPr>
          </a:p>
        </p:txBody>
      </p:sp>
      <p:grpSp>
        <p:nvGrpSpPr>
          <p:cNvPr id="5" name="Group 4"/>
          <p:cNvGrpSpPr/>
          <p:nvPr/>
        </p:nvGrpSpPr>
        <p:grpSpPr>
          <a:xfrm>
            <a:off x="2940720" y="4444452"/>
            <a:ext cx="4946016" cy="540240"/>
            <a:chOff x="400684" y="5612499"/>
            <a:chExt cx="4946016" cy="540240"/>
          </a:xfrm>
        </p:grpSpPr>
        <p:sp>
          <p:nvSpPr>
            <p:cNvPr id="6" name="Oval 5"/>
            <p:cNvSpPr/>
            <p:nvPr/>
          </p:nvSpPr>
          <p:spPr>
            <a:xfrm>
              <a:off x="400684" y="5612499"/>
              <a:ext cx="540000" cy="54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en-AU" sz="4800" dirty="0">
                  <a:solidFill>
                    <a:prstClr val="white">
                      <a:lumMod val="95000"/>
                    </a:prstClr>
                  </a:solidFill>
                  <a:latin typeface="Georgia" pitchFamily="18" charset="0"/>
                </a:rPr>
                <a:t>“</a:t>
              </a:r>
            </a:p>
          </p:txBody>
        </p:sp>
        <p:sp>
          <p:nvSpPr>
            <p:cNvPr id="7" name="Rectangle 6"/>
            <p:cNvSpPr/>
            <p:nvPr/>
          </p:nvSpPr>
          <p:spPr>
            <a:xfrm>
              <a:off x="928369" y="5648683"/>
              <a:ext cx="441833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i="1" dirty="0">
                  <a:solidFill>
                    <a:srgbClr val="616365"/>
                  </a:solidFill>
                  <a:cs typeface="Arial" panose="020B0604020202020204" pitchFamily="34" charset="0"/>
                </a:rPr>
                <a:t>Have people who care, who are knowledgeable, who give you time.”</a:t>
              </a:r>
            </a:p>
          </p:txBody>
        </p:sp>
      </p:grpSp>
      <p:grpSp>
        <p:nvGrpSpPr>
          <p:cNvPr id="9" name="Group 8"/>
          <p:cNvGrpSpPr/>
          <p:nvPr/>
        </p:nvGrpSpPr>
        <p:grpSpPr>
          <a:xfrm>
            <a:off x="2281600" y="5251271"/>
            <a:ext cx="7396505" cy="545584"/>
            <a:chOff x="398468" y="5607155"/>
            <a:chExt cx="7396504" cy="545584"/>
          </a:xfrm>
        </p:grpSpPr>
        <p:sp>
          <p:nvSpPr>
            <p:cNvPr id="10" name="Oval 9"/>
            <p:cNvSpPr/>
            <p:nvPr/>
          </p:nvSpPr>
          <p:spPr>
            <a:xfrm>
              <a:off x="398468" y="5607155"/>
              <a:ext cx="540000" cy="54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en-AU" sz="4800" dirty="0">
                  <a:solidFill>
                    <a:prstClr val="white">
                      <a:lumMod val="95000"/>
                    </a:prstClr>
                  </a:solidFill>
                  <a:latin typeface="Georgia" pitchFamily="18" charset="0"/>
                </a:rPr>
                <a:t>“</a:t>
              </a:r>
            </a:p>
          </p:txBody>
        </p:sp>
        <p:sp>
          <p:nvSpPr>
            <p:cNvPr id="11" name="Rectangle 10"/>
            <p:cNvSpPr/>
            <p:nvPr/>
          </p:nvSpPr>
          <p:spPr>
            <a:xfrm>
              <a:off x="928369" y="5648683"/>
              <a:ext cx="686660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i="1" dirty="0">
                  <a:solidFill>
                    <a:srgbClr val="616365"/>
                  </a:solidFill>
                  <a:cs typeface="Arial" panose="020B0604020202020204" pitchFamily="34" charset="0"/>
                </a:rPr>
                <a:t>Give correct information, lawyer gave me false information. No help at all with my case - seemed like they couldn't be bothered with me.”</a:t>
              </a:r>
            </a:p>
          </p:txBody>
        </p:sp>
      </p:grpSp>
      <p:grpSp>
        <p:nvGrpSpPr>
          <p:cNvPr id="12" name="Group 11"/>
          <p:cNvGrpSpPr/>
          <p:nvPr/>
        </p:nvGrpSpPr>
        <p:grpSpPr>
          <a:xfrm>
            <a:off x="1101332" y="6209472"/>
            <a:ext cx="9501952" cy="540000"/>
            <a:chOff x="381252" y="5629251"/>
            <a:chExt cx="9501952" cy="540000"/>
          </a:xfrm>
        </p:grpSpPr>
        <p:sp>
          <p:nvSpPr>
            <p:cNvPr id="13" name="Oval 12"/>
            <p:cNvSpPr/>
            <p:nvPr/>
          </p:nvSpPr>
          <p:spPr>
            <a:xfrm>
              <a:off x="381252" y="5629251"/>
              <a:ext cx="540000" cy="54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en-AU" sz="4400" dirty="0">
                  <a:solidFill>
                    <a:prstClr val="white">
                      <a:lumMod val="95000"/>
                    </a:prstClr>
                  </a:solidFill>
                  <a:latin typeface="Georgia" pitchFamily="18" charset="0"/>
                </a:rPr>
                <a:t>“</a:t>
              </a:r>
            </a:p>
          </p:txBody>
        </p:sp>
        <p:sp>
          <p:nvSpPr>
            <p:cNvPr id="14" name="Rectangle 13"/>
            <p:cNvSpPr/>
            <p:nvPr/>
          </p:nvSpPr>
          <p:spPr>
            <a:xfrm>
              <a:off x="928369" y="5648683"/>
              <a:ext cx="8954835"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i="1" dirty="0">
                  <a:solidFill>
                    <a:srgbClr val="616365"/>
                  </a:solidFill>
                  <a:cs typeface="Arial" panose="020B0604020202020204" pitchFamily="34" charset="0"/>
                </a:rPr>
                <a:t>Be sympathetic, understanding, willing to take the time to listen to the issues. Not being so dismissive. Being compassionate. Willing to take the time to understand the issue, meet with the client and offer the appropriate support and advice.”</a:t>
              </a:r>
            </a:p>
          </p:txBody>
        </p:sp>
      </p:grpSp>
      <p:grpSp>
        <p:nvGrpSpPr>
          <p:cNvPr id="15" name="Group 14"/>
          <p:cNvGrpSpPr/>
          <p:nvPr/>
        </p:nvGrpSpPr>
        <p:grpSpPr>
          <a:xfrm>
            <a:off x="2148632" y="3564612"/>
            <a:ext cx="5441240" cy="545943"/>
            <a:chOff x="400684" y="5606795"/>
            <a:chExt cx="5441240" cy="545944"/>
          </a:xfrm>
        </p:grpSpPr>
        <p:sp>
          <p:nvSpPr>
            <p:cNvPr id="16" name="Oval 15"/>
            <p:cNvSpPr/>
            <p:nvPr/>
          </p:nvSpPr>
          <p:spPr>
            <a:xfrm>
              <a:off x="400684" y="5606795"/>
              <a:ext cx="540000" cy="54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en-AU" sz="4800" dirty="0">
                  <a:solidFill>
                    <a:prstClr val="white">
                      <a:lumMod val="95000"/>
                    </a:prstClr>
                  </a:solidFill>
                  <a:latin typeface="Georgia" pitchFamily="18" charset="0"/>
                </a:rPr>
                <a:t>“</a:t>
              </a:r>
            </a:p>
          </p:txBody>
        </p:sp>
        <p:sp>
          <p:nvSpPr>
            <p:cNvPr id="17" name="Rectangle 16"/>
            <p:cNvSpPr/>
            <p:nvPr/>
          </p:nvSpPr>
          <p:spPr>
            <a:xfrm>
              <a:off x="928369" y="5648683"/>
              <a:ext cx="4913555"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i="1" dirty="0">
                  <a:solidFill>
                    <a:srgbClr val="616365"/>
                  </a:solidFill>
                  <a:cs typeface="Arial" panose="020B0604020202020204" pitchFamily="34" charset="0"/>
                </a:rPr>
                <a:t>Better funding, better resourced, better infrastructure and better assistance, and more staff.”</a:t>
              </a:r>
            </a:p>
          </p:txBody>
        </p:sp>
      </p:grpSp>
      <p:grpSp>
        <p:nvGrpSpPr>
          <p:cNvPr id="18" name="Group 17"/>
          <p:cNvGrpSpPr/>
          <p:nvPr/>
        </p:nvGrpSpPr>
        <p:grpSpPr>
          <a:xfrm>
            <a:off x="1130362" y="2710671"/>
            <a:ext cx="8331720" cy="540000"/>
            <a:chOff x="410280" y="5626995"/>
            <a:chExt cx="8331720" cy="540000"/>
          </a:xfrm>
        </p:grpSpPr>
        <p:sp>
          <p:nvSpPr>
            <p:cNvPr id="19" name="Oval 18"/>
            <p:cNvSpPr/>
            <p:nvPr/>
          </p:nvSpPr>
          <p:spPr>
            <a:xfrm>
              <a:off x="410280" y="5626995"/>
              <a:ext cx="540000" cy="54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en-AU" sz="4800" dirty="0">
                  <a:solidFill>
                    <a:prstClr val="white">
                      <a:lumMod val="95000"/>
                    </a:prstClr>
                  </a:solidFill>
                  <a:latin typeface="Georgia" pitchFamily="18" charset="0"/>
                </a:rPr>
                <a:t>“</a:t>
              </a:r>
            </a:p>
          </p:txBody>
        </p:sp>
        <p:sp>
          <p:nvSpPr>
            <p:cNvPr id="20" name="Rectangle 19"/>
            <p:cNvSpPr/>
            <p:nvPr/>
          </p:nvSpPr>
          <p:spPr>
            <a:xfrm>
              <a:off x="928369" y="5648683"/>
              <a:ext cx="781363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i="1" dirty="0">
                  <a:solidFill>
                    <a:srgbClr val="616365"/>
                  </a:solidFill>
                  <a:cs typeface="Arial" panose="020B0604020202020204" pitchFamily="34" charset="0"/>
                </a:rPr>
                <a:t>I could not find anyone to help me and I went to court with no help at all and was given an order against me because I had no clue how to conduct my defence.”</a:t>
              </a:r>
            </a:p>
          </p:txBody>
        </p:sp>
      </p:grpSp>
      <p:sp>
        <p:nvSpPr>
          <p:cNvPr id="24" name="Isosceles Triangle 23"/>
          <p:cNvSpPr/>
          <p:nvPr/>
        </p:nvSpPr>
        <p:spPr>
          <a:xfrm rot="5400000">
            <a:off x="-150791" y="3368278"/>
            <a:ext cx="2990214" cy="268863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solidFill>
                <a:prstClr val="white"/>
              </a:solidFill>
            </a:endParaRPr>
          </a:p>
        </p:txBody>
      </p:sp>
      <p:sp>
        <p:nvSpPr>
          <p:cNvPr id="23" name="TextBox 22"/>
          <p:cNvSpPr txBox="1"/>
          <p:nvPr/>
        </p:nvSpPr>
        <p:spPr>
          <a:xfrm>
            <a:off x="52398" y="4356695"/>
            <a:ext cx="1981935" cy="699760"/>
          </a:xfrm>
          <a:prstGeom prst="rect">
            <a:avLst/>
          </a:prstGeom>
        </p:spPr>
        <p:txBody>
          <a:bodyPr vert="horz" wrap="square" lIns="88823" tIns="44411" rIns="88823" bIns="44411" rtlCol="0">
            <a:noAutofit/>
          </a:bodyPr>
          <a:lstStyle/>
          <a:p>
            <a:pPr>
              <a:lnSpc>
                <a:spcPct val="90000"/>
              </a:lnSpc>
            </a:pPr>
            <a:r>
              <a:rPr lang="en-US" sz="1800" b="1" dirty="0">
                <a:solidFill>
                  <a:prstClr val="white"/>
                </a:solidFill>
                <a:ea typeface="Verdana" pitchFamily="34" charset="0"/>
                <a:cs typeface="Arial" pitchFamily="34" charset="0"/>
              </a:rPr>
              <a:t>Comments from dissatisfied clients</a:t>
            </a:r>
            <a:endParaRPr lang="en-AU" sz="1800" b="1" dirty="0">
              <a:solidFill>
                <a:prstClr val="white"/>
              </a:solidFill>
              <a:ea typeface="Verdana" pitchFamily="34" charset="0"/>
              <a:cs typeface="Arial" pitchFamily="34" charset="0"/>
            </a:endParaRPr>
          </a:p>
        </p:txBody>
      </p:sp>
      <p:sp>
        <p:nvSpPr>
          <p:cNvPr id="25" name="Rectangle 24"/>
          <p:cNvSpPr/>
          <p:nvPr/>
        </p:nvSpPr>
        <p:spPr>
          <a:xfrm>
            <a:off x="378148" y="6908913"/>
            <a:ext cx="5346700" cy="400110"/>
          </a:xfrm>
          <a:prstGeom prst="rect">
            <a:avLst/>
          </a:prstGeom>
        </p:spPr>
        <p:txBody>
          <a:bodyPr lIns="91360" tIns="45680" rIns="91360" bIns="45680">
            <a:spAutoFit/>
          </a:bodyPr>
          <a:lstStyle/>
          <a:p>
            <a:r>
              <a:rPr lang="en-AU" sz="1000" i="1" dirty="0">
                <a:solidFill>
                  <a:srgbClr val="616365"/>
                </a:solidFill>
              </a:rPr>
              <a:t>Q7R How could Legal improve their service? (OE)</a:t>
            </a:r>
          </a:p>
          <a:p>
            <a:r>
              <a:rPr lang="en-AU" sz="1000" i="1" dirty="0">
                <a:solidFill>
                  <a:srgbClr val="616365"/>
                </a:solidFill>
              </a:rPr>
              <a:t>Base: Dissatisfied clients (n=132)</a:t>
            </a:r>
          </a:p>
        </p:txBody>
      </p:sp>
    </p:spTree>
    <p:extLst>
      <p:ext uri="{BB962C8B-B14F-4D97-AF65-F5344CB8AC3E}">
        <p14:creationId xmlns:p14="http://schemas.microsoft.com/office/powerpoint/2010/main" val="3636808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otolia_11061744_Subscription_L.jpg"/>
          <p:cNvPicPr>
            <a:picLocks noGrp="1" noChangeAspect="1"/>
          </p:cNvPicPr>
          <p:nvPr>
            <p:ph type="pic" sz="quarter" idx="11"/>
          </p:nvPr>
        </p:nvPicPr>
        <p:blipFill>
          <a:blip r:embed="rId2" cstate="screen"/>
          <a:srcRect/>
          <a:stretch>
            <a:fillRect/>
          </a:stretch>
        </p:blipFill>
        <p:spPr/>
      </p:pic>
      <p:sp>
        <p:nvSpPr>
          <p:cNvPr id="7" name="Oval 6"/>
          <p:cNvSpPr/>
          <p:nvPr/>
        </p:nvSpPr>
        <p:spPr>
          <a:xfrm>
            <a:off x="2790700" y="1224632"/>
            <a:ext cx="5112000" cy="5112000"/>
          </a:xfrm>
          <a:prstGeom prst="ellipse">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latin typeface="Arial" pitchFamily="34" charset="0"/>
            </a:endParaRPr>
          </a:p>
        </p:txBody>
      </p:sp>
      <p:sp>
        <p:nvSpPr>
          <p:cNvPr id="4" name="Title 3"/>
          <p:cNvSpPr>
            <a:spLocks noGrp="1"/>
          </p:cNvSpPr>
          <p:nvPr>
            <p:ph type="title"/>
          </p:nvPr>
        </p:nvSpPr>
        <p:spPr>
          <a:xfrm>
            <a:off x="3132124" y="2721781"/>
            <a:ext cx="4446827" cy="2117732"/>
          </a:xfrm>
        </p:spPr>
        <p:txBody>
          <a:bodyPr>
            <a:normAutofit/>
          </a:bodyPr>
          <a:lstStyle/>
          <a:p>
            <a:r>
              <a:rPr lang="en-AU" sz="3200" dirty="0"/>
              <a:t>Client Expectations</a:t>
            </a:r>
            <a:r>
              <a:rPr lang="en-AU" sz="3200" dirty="0">
                <a:solidFill>
                  <a:srgbClr val="FFC000"/>
                </a:solidFill>
              </a:rPr>
              <a:t>.</a:t>
            </a:r>
            <a:endParaRPr lang="en-AU" sz="3200" dirty="0"/>
          </a:p>
        </p:txBody>
      </p:sp>
      <p:sp>
        <p:nvSpPr>
          <p:cNvPr id="6" name="Slide Number Placeholder 5"/>
          <p:cNvSpPr>
            <a:spLocks noGrp="1"/>
          </p:cNvSpPr>
          <p:nvPr>
            <p:ph type="sldNum" sz="quarter" idx="4"/>
          </p:nvPr>
        </p:nvSpPr>
        <p:spPr>
          <a:xfrm>
            <a:off x="10275922" y="360005"/>
            <a:ext cx="142876" cy="142876"/>
          </a:xfrm>
        </p:spPr>
        <p:txBody>
          <a:bodyPr/>
          <a:lstStyle/>
          <a:p>
            <a:fld id="{0CB7689D-80C9-4673-80C1-8DF4E9A6252A}" type="slidenum">
              <a:rPr lang="en-AU" smtClean="0"/>
              <a:pPr/>
              <a:t>17</a:t>
            </a:fld>
            <a:endParaRPr lang="en-AU" dirty="0"/>
          </a:p>
        </p:txBody>
      </p:sp>
    </p:spTree>
    <p:extLst>
      <p:ext uri="{BB962C8B-B14F-4D97-AF65-F5344CB8AC3E}">
        <p14:creationId xmlns:p14="http://schemas.microsoft.com/office/powerpoint/2010/main" val="2312298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704" y="935980"/>
            <a:ext cx="9090504" cy="1260475"/>
          </a:xfrm>
        </p:spPr>
        <p:txBody>
          <a:bodyPr>
            <a:normAutofit fontScale="90000"/>
          </a:bodyPr>
          <a:lstStyle/>
          <a:p>
            <a:br>
              <a:rPr lang="en-AU" dirty="0"/>
            </a:br>
            <a:r>
              <a:rPr lang="en-AU" sz="3100" dirty="0"/>
              <a:t>Getting through to the right person when calling VLA was rated as the most important expectation related to accessing VLA, followed by not having to repeat their story.</a:t>
            </a:r>
          </a:p>
        </p:txBody>
      </p:sp>
      <p:sp>
        <p:nvSpPr>
          <p:cNvPr id="4" name="Slide Number Placeholder 3"/>
          <p:cNvSpPr>
            <a:spLocks noGrp="1"/>
          </p:cNvSpPr>
          <p:nvPr>
            <p:ph type="sldNum" sz="quarter" idx="4"/>
          </p:nvPr>
        </p:nvSpPr>
        <p:spPr/>
        <p:txBody>
          <a:bodyPr/>
          <a:lstStyle/>
          <a:p>
            <a:fld id="{0CB7689D-80C9-4673-80C1-8DF4E9A6252A}" type="slidenum">
              <a:rPr lang="en-AU" smtClean="0"/>
              <a:pPr/>
              <a:t>18</a:t>
            </a:fld>
            <a:endParaRPr lang="en-AU" dirty="0"/>
          </a:p>
        </p:txBody>
      </p:sp>
      <p:graphicFrame>
        <p:nvGraphicFramePr>
          <p:cNvPr id="7" name="Chart 6"/>
          <p:cNvGraphicFramePr/>
          <p:nvPr>
            <p:extLst>
              <p:ext uri="{D42A27DB-BD31-4B8C-83A1-F6EECF244321}">
                <p14:modId xmlns:p14="http://schemas.microsoft.com/office/powerpoint/2010/main" val="3900109862"/>
              </p:ext>
            </p:extLst>
          </p:nvPr>
        </p:nvGraphicFramePr>
        <p:xfrm>
          <a:off x="666184" y="2554565"/>
          <a:ext cx="8613378" cy="39989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2"/>
          <p:cNvSpPr txBox="1">
            <a:spLocks noChangeArrowheads="1"/>
          </p:cNvSpPr>
          <p:nvPr/>
        </p:nvSpPr>
        <p:spPr bwMode="auto">
          <a:xfrm>
            <a:off x="9111439" y="2482553"/>
            <a:ext cx="419100" cy="2162175"/>
          </a:xfrm>
          <a:prstGeom prst="rect">
            <a:avLst/>
          </a:prstGeom>
          <a:noFill/>
          <a:ln w="9525">
            <a:noFill/>
            <a:miter lim="800000"/>
            <a:headEnd/>
            <a:tailEnd/>
          </a:ln>
        </p:spPr>
        <p:txBody>
          <a:bodyPr rot="0" vert="horz" wrap="square" lIns="0" tIns="45680" rIns="0" bIns="45680" anchor="t" anchorCtr="0">
            <a:noAutofit/>
          </a:bodyPr>
          <a:lstStyle/>
          <a:p>
            <a:pPr algn="ctr">
              <a:lnSpc>
                <a:spcPct val="115000"/>
              </a:lnSpc>
              <a:spcAft>
                <a:spcPts val="1200"/>
              </a:spcAft>
            </a:pPr>
            <a:r>
              <a:rPr lang="en-AU" sz="1300" dirty="0">
                <a:solidFill>
                  <a:srgbClr val="616365"/>
                </a:solidFill>
                <a:latin typeface="Arial"/>
                <a:ea typeface="Calibri"/>
                <a:cs typeface="Times New Roman"/>
              </a:rPr>
              <a:t>Mean</a:t>
            </a:r>
            <a:endParaRPr lang="en-AU" sz="1800" dirty="0">
              <a:solidFill>
                <a:srgbClr val="616365"/>
              </a:solidFill>
              <a:latin typeface="Arial"/>
              <a:ea typeface="Calibri"/>
              <a:cs typeface="Times New Roman"/>
            </a:endParaRPr>
          </a:p>
          <a:p>
            <a:pPr algn="ctr">
              <a:lnSpc>
                <a:spcPct val="115000"/>
              </a:lnSpc>
              <a:spcAft>
                <a:spcPts val="1200"/>
              </a:spcAft>
            </a:pPr>
            <a:r>
              <a:rPr lang="en-AU" sz="1300" dirty="0">
                <a:solidFill>
                  <a:srgbClr val="616365"/>
                </a:solidFill>
                <a:latin typeface="Arial"/>
                <a:ea typeface="Calibri"/>
                <a:cs typeface="Times New Roman"/>
              </a:rPr>
              <a:t>8.5</a:t>
            </a:r>
            <a:endParaRPr lang="en-AU" sz="1800" dirty="0">
              <a:solidFill>
                <a:srgbClr val="616365"/>
              </a:solidFill>
              <a:latin typeface="Arial"/>
              <a:ea typeface="Calibri"/>
              <a:cs typeface="Times New Roman"/>
            </a:endParaRPr>
          </a:p>
          <a:p>
            <a:pPr algn="ctr">
              <a:lnSpc>
                <a:spcPct val="115000"/>
              </a:lnSpc>
              <a:spcAft>
                <a:spcPts val="1200"/>
              </a:spcAft>
            </a:pPr>
            <a:endParaRPr lang="en-AU" sz="2100" dirty="0">
              <a:solidFill>
                <a:srgbClr val="616365"/>
              </a:solidFill>
              <a:latin typeface="Arial"/>
              <a:ea typeface="Calibri"/>
              <a:cs typeface="Times New Roman"/>
            </a:endParaRPr>
          </a:p>
          <a:p>
            <a:pPr algn="ctr">
              <a:lnSpc>
                <a:spcPct val="115000"/>
              </a:lnSpc>
              <a:spcAft>
                <a:spcPts val="1200"/>
              </a:spcAft>
            </a:pPr>
            <a:r>
              <a:rPr lang="en-AU" sz="1300" dirty="0">
                <a:solidFill>
                  <a:srgbClr val="616365"/>
                </a:solidFill>
                <a:latin typeface="Arial"/>
                <a:ea typeface="Calibri"/>
                <a:cs typeface="Times New Roman"/>
              </a:rPr>
              <a:t>8.2</a:t>
            </a:r>
            <a:endParaRPr lang="en-AU" sz="1800" dirty="0">
              <a:solidFill>
                <a:srgbClr val="616365"/>
              </a:solidFill>
              <a:latin typeface="Arial"/>
              <a:ea typeface="Calibri"/>
              <a:cs typeface="Times New Roman"/>
            </a:endParaRPr>
          </a:p>
          <a:p>
            <a:pPr algn="ctr">
              <a:lnSpc>
                <a:spcPct val="115000"/>
              </a:lnSpc>
              <a:spcAft>
                <a:spcPts val="1200"/>
              </a:spcAft>
            </a:pPr>
            <a:endParaRPr lang="en-AU" sz="1800" dirty="0">
              <a:solidFill>
                <a:srgbClr val="616365"/>
              </a:solidFill>
              <a:latin typeface="Arial"/>
              <a:ea typeface="Calibri"/>
              <a:cs typeface="Times New Roman"/>
            </a:endParaRPr>
          </a:p>
          <a:p>
            <a:pPr algn="ctr">
              <a:lnSpc>
                <a:spcPct val="115000"/>
              </a:lnSpc>
              <a:spcAft>
                <a:spcPts val="1200"/>
              </a:spcAft>
            </a:pPr>
            <a:r>
              <a:rPr lang="en-AU" sz="1300" dirty="0">
                <a:solidFill>
                  <a:srgbClr val="616365"/>
                </a:solidFill>
                <a:latin typeface="Arial"/>
                <a:ea typeface="Calibri"/>
                <a:cs typeface="Times New Roman"/>
              </a:rPr>
              <a:t>7.9</a:t>
            </a:r>
          </a:p>
          <a:p>
            <a:pPr algn="ctr">
              <a:lnSpc>
                <a:spcPct val="115000"/>
              </a:lnSpc>
              <a:spcAft>
                <a:spcPts val="1200"/>
              </a:spcAft>
            </a:pPr>
            <a:endParaRPr lang="en-AU" sz="1800" dirty="0">
              <a:solidFill>
                <a:srgbClr val="616365"/>
              </a:solidFill>
              <a:latin typeface="Arial"/>
              <a:ea typeface="Calibri"/>
              <a:cs typeface="Times New Roman"/>
            </a:endParaRPr>
          </a:p>
          <a:p>
            <a:pPr algn="ctr">
              <a:lnSpc>
                <a:spcPct val="115000"/>
              </a:lnSpc>
              <a:spcAft>
                <a:spcPts val="1200"/>
              </a:spcAft>
            </a:pPr>
            <a:r>
              <a:rPr lang="en-AU" sz="1300" dirty="0">
                <a:solidFill>
                  <a:srgbClr val="616365"/>
                </a:solidFill>
                <a:latin typeface="Arial"/>
                <a:ea typeface="Calibri"/>
                <a:cs typeface="Times New Roman"/>
              </a:rPr>
              <a:t>7.5</a:t>
            </a:r>
            <a:endParaRPr lang="en-AU" sz="1800" dirty="0">
              <a:solidFill>
                <a:srgbClr val="616365"/>
              </a:solidFill>
              <a:latin typeface="Arial"/>
              <a:ea typeface="Calibri"/>
              <a:cs typeface="Times New Roman"/>
            </a:endParaRPr>
          </a:p>
          <a:p>
            <a:pPr>
              <a:lnSpc>
                <a:spcPct val="115000"/>
              </a:lnSpc>
              <a:spcAft>
                <a:spcPts val="1200"/>
              </a:spcAft>
            </a:pPr>
            <a:r>
              <a:rPr lang="en-AU" sz="1800" dirty="0">
                <a:solidFill>
                  <a:srgbClr val="616365"/>
                </a:solidFill>
                <a:latin typeface="Arial"/>
                <a:ea typeface="Calibri"/>
                <a:cs typeface="Times New Roman"/>
              </a:rPr>
              <a:t> </a:t>
            </a:r>
          </a:p>
        </p:txBody>
      </p:sp>
      <p:sp>
        <p:nvSpPr>
          <p:cNvPr id="9" name="Rectangle 8"/>
          <p:cNvSpPr/>
          <p:nvPr/>
        </p:nvSpPr>
        <p:spPr>
          <a:xfrm>
            <a:off x="288032" y="6804972"/>
            <a:ext cx="5346700" cy="646331"/>
          </a:xfrm>
          <a:prstGeom prst="rect">
            <a:avLst/>
          </a:prstGeom>
        </p:spPr>
        <p:txBody>
          <a:bodyPr lIns="91360" tIns="45680" rIns="91360" bIns="45680">
            <a:spAutoFit/>
          </a:bodyPr>
          <a:lstStyle/>
          <a:p>
            <a:r>
              <a:rPr lang="en-US" sz="900" dirty="0"/>
              <a:t>Q1G. Now I’ll ask you a few questions about what you expect from Victoria Legal Aid. How important are each of the following to you? Please rate each item using a scale from 0 (not at all important to 10 extremely important).</a:t>
            </a:r>
            <a:br>
              <a:rPr lang="en-US" sz="900" dirty="0"/>
            </a:br>
            <a:r>
              <a:rPr lang="en-US" sz="900" dirty="0"/>
              <a:t>Base: All 2015 respondents (n=1,004)</a:t>
            </a:r>
            <a:endParaRPr lang="en-AU" sz="900" dirty="0"/>
          </a:p>
        </p:txBody>
      </p:sp>
      <p:sp>
        <p:nvSpPr>
          <p:cNvPr id="2" name="Rounded Rectangle 1"/>
          <p:cNvSpPr/>
          <p:nvPr/>
        </p:nvSpPr>
        <p:spPr>
          <a:xfrm>
            <a:off x="861884" y="201439"/>
            <a:ext cx="3672408" cy="43204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spcCol="0" rtlCol="0" anchor="ctr"/>
          <a:lstStyle/>
          <a:p>
            <a:pPr algn="ctr"/>
            <a:r>
              <a:rPr lang="en-US" dirty="0"/>
              <a:t>Expectation of accessing VLA</a:t>
            </a:r>
            <a:endParaRPr lang="en-AU" dirty="0"/>
          </a:p>
        </p:txBody>
      </p:sp>
    </p:spTree>
    <p:extLst>
      <p:ext uri="{BB962C8B-B14F-4D97-AF65-F5344CB8AC3E}">
        <p14:creationId xmlns:p14="http://schemas.microsoft.com/office/powerpoint/2010/main" val="174508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89" y="575943"/>
            <a:ext cx="9378536" cy="1260475"/>
          </a:xfrm>
        </p:spPr>
        <p:txBody>
          <a:bodyPr>
            <a:noAutofit/>
          </a:bodyPr>
          <a:lstStyle/>
          <a:p>
            <a:r>
              <a:rPr lang="en-AU" sz="2400" dirty="0"/>
              <a:t>Trusting the information given, being treated with respect, and understanding the information given were rated as the most important aspects of VLA’s service.</a:t>
            </a:r>
          </a:p>
        </p:txBody>
      </p:sp>
      <p:sp>
        <p:nvSpPr>
          <p:cNvPr id="4" name="Slide Number Placeholder 3"/>
          <p:cNvSpPr>
            <a:spLocks noGrp="1"/>
          </p:cNvSpPr>
          <p:nvPr>
            <p:ph type="sldNum" sz="quarter" idx="4"/>
          </p:nvPr>
        </p:nvSpPr>
        <p:spPr/>
        <p:txBody>
          <a:bodyPr/>
          <a:lstStyle/>
          <a:p>
            <a:fld id="{0CB7689D-80C9-4673-80C1-8DF4E9A6252A}" type="slidenum">
              <a:rPr lang="en-AU" smtClean="0"/>
              <a:pPr/>
              <a:t>19</a:t>
            </a:fld>
            <a:endParaRPr lang="en-AU" dirty="0"/>
          </a:p>
        </p:txBody>
      </p:sp>
      <p:graphicFrame>
        <p:nvGraphicFramePr>
          <p:cNvPr id="5" name="Chart 4"/>
          <p:cNvGraphicFramePr/>
          <p:nvPr>
            <p:extLst>
              <p:ext uri="{D42A27DB-BD31-4B8C-83A1-F6EECF244321}">
                <p14:modId xmlns:p14="http://schemas.microsoft.com/office/powerpoint/2010/main" val="3848320191"/>
              </p:ext>
            </p:extLst>
          </p:nvPr>
        </p:nvGraphicFramePr>
        <p:xfrm>
          <a:off x="666180" y="1692399"/>
          <a:ext cx="9289032" cy="519127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p:cNvSpPr txBox="1">
            <a:spLocks noChangeArrowheads="1"/>
          </p:cNvSpPr>
          <p:nvPr/>
        </p:nvSpPr>
        <p:spPr bwMode="auto">
          <a:xfrm>
            <a:off x="9752139" y="1510605"/>
            <a:ext cx="419100" cy="4286250"/>
          </a:xfrm>
          <a:prstGeom prst="rect">
            <a:avLst/>
          </a:prstGeom>
          <a:noFill/>
          <a:ln w="9525">
            <a:noFill/>
            <a:miter lim="800000"/>
            <a:headEnd/>
            <a:tailEnd/>
          </a:ln>
        </p:spPr>
        <p:txBody>
          <a:bodyPr rot="0" vert="horz" wrap="square" lIns="0" tIns="45680" rIns="0" bIns="45680" anchor="t" anchorCtr="0">
            <a:noAutofit/>
          </a:bodyPr>
          <a:lstStyle/>
          <a:p>
            <a:pPr algn="ctr">
              <a:lnSpc>
                <a:spcPct val="115000"/>
              </a:lnSpc>
              <a:spcAft>
                <a:spcPts val="1200"/>
              </a:spcAft>
            </a:pPr>
            <a:r>
              <a:rPr lang="en-AU" sz="1000" dirty="0">
                <a:solidFill>
                  <a:srgbClr val="616365"/>
                </a:solidFill>
                <a:latin typeface="Arial"/>
                <a:ea typeface="Calibri"/>
                <a:cs typeface="Times New Roman"/>
              </a:rPr>
              <a:t>Mean</a:t>
            </a:r>
            <a:endParaRPr lang="en-AU" sz="1400" dirty="0">
              <a:solidFill>
                <a:srgbClr val="616365"/>
              </a:solidFill>
              <a:latin typeface="Arial"/>
              <a:ea typeface="Calibri"/>
              <a:cs typeface="Times New Roman"/>
            </a:endParaRPr>
          </a:p>
          <a:p>
            <a:pPr algn="ctr">
              <a:lnSpc>
                <a:spcPct val="115000"/>
              </a:lnSpc>
              <a:spcAft>
                <a:spcPts val="1200"/>
              </a:spcAft>
            </a:pPr>
            <a:r>
              <a:rPr lang="en-AU" sz="1000" dirty="0">
                <a:solidFill>
                  <a:srgbClr val="616365"/>
                </a:solidFill>
                <a:latin typeface="Arial"/>
                <a:ea typeface="Calibri"/>
                <a:cs typeface="Times New Roman"/>
              </a:rPr>
              <a:t>9.3</a:t>
            </a:r>
            <a:br>
              <a:rPr lang="en-AU" sz="1000" dirty="0">
                <a:solidFill>
                  <a:srgbClr val="616365"/>
                </a:solidFill>
                <a:latin typeface="Arial"/>
                <a:ea typeface="Calibri"/>
                <a:cs typeface="Times New Roman"/>
              </a:rPr>
            </a:br>
            <a:endParaRPr lang="en-AU" sz="1300" dirty="0">
              <a:solidFill>
                <a:srgbClr val="616365"/>
              </a:solidFill>
              <a:latin typeface="Arial"/>
              <a:ea typeface="Calibri"/>
              <a:cs typeface="Times New Roman"/>
            </a:endParaRPr>
          </a:p>
          <a:p>
            <a:pPr algn="ctr">
              <a:lnSpc>
                <a:spcPct val="115000"/>
              </a:lnSpc>
              <a:spcAft>
                <a:spcPts val="1200"/>
              </a:spcAft>
            </a:pPr>
            <a:r>
              <a:rPr lang="en-AU" sz="1000" dirty="0">
                <a:solidFill>
                  <a:srgbClr val="616365"/>
                </a:solidFill>
                <a:latin typeface="Arial"/>
                <a:ea typeface="Calibri"/>
                <a:cs typeface="Times New Roman"/>
              </a:rPr>
              <a:t>9.2</a:t>
            </a:r>
          </a:p>
          <a:p>
            <a:pPr algn="ctr">
              <a:lnSpc>
                <a:spcPct val="115000"/>
              </a:lnSpc>
              <a:spcAft>
                <a:spcPts val="1200"/>
              </a:spcAft>
            </a:pPr>
            <a:endParaRPr lang="en-AU" sz="500" dirty="0">
              <a:solidFill>
                <a:srgbClr val="616365"/>
              </a:solidFill>
              <a:latin typeface="Arial"/>
              <a:ea typeface="Calibri"/>
              <a:cs typeface="Times New Roman"/>
            </a:endParaRPr>
          </a:p>
          <a:p>
            <a:pPr algn="ctr">
              <a:lnSpc>
                <a:spcPct val="115000"/>
              </a:lnSpc>
              <a:spcAft>
                <a:spcPts val="1200"/>
              </a:spcAft>
            </a:pPr>
            <a:r>
              <a:rPr lang="en-AU" sz="1000" dirty="0">
                <a:solidFill>
                  <a:srgbClr val="616365"/>
                </a:solidFill>
                <a:latin typeface="Arial"/>
                <a:ea typeface="Calibri"/>
                <a:cs typeface="Times New Roman"/>
              </a:rPr>
              <a:t>9.2</a:t>
            </a:r>
            <a:endParaRPr lang="en-AU" sz="1400" dirty="0">
              <a:solidFill>
                <a:srgbClr val="616365"/>
              </a:solidFill>
              <a:latin typeface="Arial"/>
              <a:ea typeface="Calibri"/>
              <a:cs typeface="Times New Roman"/>
            </a:endParaRPr>
          </a:p>
          <a:p>
            <a:pPr algn="ctr">
              <a:lnSpc>
                <a:spcPct val="115000"/>
              </a:lnSpc>
              <a:spcAft>
                <a:spcPts val="1200"/>
              </a:spcAft>
            </a:pPr>
            <a:endParaRPr lang="en-AU" sz="500" dirty="0">
              <a:solidFill>
                <a:srgbClr val="616365"/>
              </a:solidFill>
              <a:latin typeface="Arial"/>
              <a:ea typeface="Calibri"/>
              <a:cs typeface="Times New Roman"/>
            </a:endParaRPr>
          </a:p>
          <a:p>
            <a:pPr algn="ctr">
              <a:lnSpc>
                <a:spcPct val="115000"/>
              </a:lnSpc>
              <a:spcAft>
                <a:spcPts val="1200"/>
              </a:spcAft>
            </a:pPr>
            <a:r>
              <a:rPr lang="en-AU" sz="1000" dirty="0">
                <a:solidFill>
                  <a:srgbClr val="616365"/>
                </a:solidFill>
                <a:latin typeface="Arial"/>
                <a:ea typeface="Calibri"/>
                <a:cs typeface="Times New Roman"/>
              </a:rPr>
              <a:t>9.1</a:t>
            </a:r>
            <a:endParaRPr lang="en-AU" sz="1400" dirty="0">
              <a:solidFill>
                <a:srgbClr val="616365"/>
              </a:solidFill>
              <a:latin typeface="Arial"/>
              <a:ea typeface="Calibri"/>
              <a:cs typeface="Times New Roman"/>
            </a:endParaRPr>
          </a:p>
          <a:p>
            <a:pPr algn="ctr">
              <a:lnSpc>
                <a:spcPct val="115000"/>
              </a:lnSpc>
              <a:spcAft>
                <a:spcPts val="1200"/>
              </a:spcAft>
            </a:pPr>
            <a:endParaRPr lang="en-AU" sz="300" dirty="0">
              <a:solidFill>
                <a:srgbClr val="616365"/>
              </a:solidFill>
              <a:latin typeface="Arial"/>
              <a:ea typeface="Calibri"/>
              <a:cs typeface="Times New Roman"/>
            </a:endParaRPr>
          </a:p>
          <a:p>
            <a:pPr algn="ctr">
              <a:lnSpc>
                <a:spcPct val="115000"/>
              </a:lnSpc>
              <a:spcAft>
                <a:spcPts val="1200"/>
              </a:spcAft>
            </a:pPr>
            <a:r>
              <a:rPr lang="en-AU" sz="1000" dirty="0">
                <a:solidFill>
                  <a:srgbClr val="616365"/>
                </a:solidFill>
                <a:latin typeface="Arial"/>
                <a:ea typeface="Calibri"/>
                <a:cs typeface="Times New Roman"/>
              </a:rPr>
              <a:t>9.2</a:t>
            </a:r>
          </a:p>
          <a:p>
            <a:pPr algn="ctr">
              <a:lnSpc>
                <a:spcPct val="115000"/>
              </a:lnSpc>
              <a:spcAft>
                <a:spcPts val="1200"/>
              </a:spcAft>
            </a:pPr>
            <a:endParaRPr lang="en-AU" sz="500" dirty="0">
              <a:solidFill>
                <a:srgbClr val="616365"/>
              </a:solidFill>
              <a:latin typeface="Arial"/>
              <a:ea typeface="Calibri"/>
              <a:cs typeface="Times New Roman"/>
            </a:endParaRPr>
          </a:p>
          <a:p>
            <a:pPr algn="ctr">
              <a:lnSpc>
                <a:spcPct val="115000"/>
              </a:lnSpc>
              <a:spcAft>
                <a:spcPts val="1200"/>
              </a:spcAft>
            </a:pPr>
            <a:r>
              <a:rPr lang="en-AU" sz="1000" dirty="0">
                <a:solidFill>
                  <a:srgbClr val="616365"/>
                </a:solidFill>
                <a:latin typeface="Arial"/>
                <a:ea typeface="Calibri"/>
                <a:cs typeface="Times New Roman"/>
              </a:rPr>
              <a:t>8.9</a:t>
            </a:r>
          </a:p>
          <a:p>
            <a:pPr algn="ctr">
              <a:lnSpc>
                <a:spcPct val="115000"/>
              </a:lnSpc>
              <a:spcAft>
                <a:spcPts val="1200"/>
              </a:spcAft>
            </a:pPr>
            <a:endParaRPr lang="en-AU" sz="300" dirty="0">
              <a:solidFill>
                <a:srgbClr val="616365"/>
              </a:solidFill>
              <a:latin typeface="Arial"/>
              <a:ea typeface="Calibri"/>
              <a:cs typeface="Times New Roman"/>
            </a:endParaRPr>
          </a:p>
          <a:p>
            <a:pPr algn="ctr">
              <a:lnSpc>
                <a:spcPct val="115000"/>
              </a:lnSpc>
              <a:spcAft>
                <a:spcPts val="1200"/>
              </a:spcAft>
            </a:pPr>
            <a:r>
              <a:rPr lang="en-AU" sz="1000" dirty="0">
                <a:solidFill>
                  <a:srgbClr val="616365"/>
                </a:solidFill>
                <a:latin typeface="Arial"/>
                <a:ea typeface="Calibri"/>
                <a:cs typeface="Times New Roman"/>
              </a:rPr>
              <a:t>8.8</a:t>
            </a:r>
          </a:p>
          <a:p>
            <a:pPr algn="ctr">
              <a:lnSpc>
                <a:spcPct val="115000"/>
              </a:lnSpc>
              <a:spcAft>
                <a:spcPts val="1200"/>
              </a:spcAft>
            </a:pPr>
            <a:endParaRPr lang="en-AU" sz="500" dirty="0">
              <a:solidFill>
                <a:srgbClr val="616365"/>
              </a:solidFill>
              <a:latin typeface="Arial"/>
              <a:ea typeface="Calibri"/>
              <a:cs typeface="Times New Roman"/>
            </a:endParaRPr>
          </a:p>
          <a:p>
            <a:pPr algn="ctr">
              <a:lnSpc>
                <a:spcPct val="115000"/>
              </a:lnSpc>
              <a:spcAft>
                <a:spcPts val="1200"/>
              </a:spcAft>
            </a:pPr>
            <a:r>
              <a:rPr lang="en-AU" sz="1000" dirty="0">
                <a:solidFill>
                  <a:srgbClr val="616365"/>
                </a:solidFill>
                <a:latin typeface="Arial"/>
                <a:ea typeface="Calibri"/>
                <a:cs typeface="Times New Roman"/>
              </a:rPr>
              <a:t>8.3</a:t>
            </a:r>
          </a:p>
          <a:p>
            <a:pPr algn="ctr">
              <a:lnSpc>
                <a:spcPct val="115000"/>
              </a:lnSpc>
              <a:spcAft>
                <a:spcPts val="1200"/>
              </a:spcAft>
            </a:pPr>
            <a:endParaRPr lang="en-AU" sz="300" dirty="0">
              <a:solidFill>
                <a:srgbClr val="616365"/>
              </a:solidFill>
              <a:latin typeface="Arial"/>
              <a:ea typeface="Calibri"/>
              <a:cs typeface="Times New Roman"/>
            </a:endParaRPr>
          </a:p>
          <a:p>
            <a:pPr algn="ctr">
              <a:lnSpc>
                <a:spcPct val="115000"/>
              </a:lnSpc>
              <a:spcAft>
                <a:spcPts val="1200"/>
              </a:spcAft>
            </a:pPr>
            <a:r>
              <a:rPr lang="en-AU" sz="1000" dirty="0">
                <a:solidFill>
                  <a:srgbClr val="616365"/>
                </a:solidFill>
                <a:latin typeface="Arial"/>
                <a:ea typeface="Calibri"/>
                <a:cs typeface="Times New Roman"/>
              </a:rPr>
              <a:t>8.5</a:t>
            </a:r>
            <a:endParaRPr lang="en-AU" sz="1400" dirty="0">
              <a:solidFill>
                <a:srgbClr val="616365"/>
              </a:solidFill>
              <a:latin typeface="Arial"/>
              <a:ea typeface="Calibri"/>
              <a:cs typeface="Times New Roman"/>
            </a:endParaRPr>
          </a:p>
          <a:p>
            <a:pPr>
              <a:lnSpc>
                <a:spcPct val="115000"/>
              </a:lnSpc>
              <a:spcAft>
                <a:spcPts val="1200"/>
              </a:spcAft>
            </a:pPr>
            <a:r>
              <a:rPr lang="en-AU" sz="1400" dirty="0">
                <a:solidFill>
                  <a:srgbClr val="616365"/>
                </a:solidFill>
                <a:latin typeface="Arial"/>
                <a:ea typeface="Calibri"/>
                <a:cs typeface="Times New Roman"/>
              </a:rPr>
              <a:t> </a:t>
            </a:r>
          </a:p>
        </p:txBody>
      </p:sp>
      <p:sp>
        <p:nvSpPr>
          <p:cNvPr id="7" name="Rectangle 6"/>
          <p:cNvSpPr/>
          <p:nvPr/>
        </p:nvSpPr>
        <p:spPr>
          <a:xfrm>
            <a:off x="378148" y="6945208"/>
            <a:ext cx="5346700" cy="507831"/>
          </a:xfrm>
          <a:prstGeom prst="rect">
            <a:avLst/>
          </a:prstGeom>
        </p:spPr>
        <p:txBody>
          <a:bodyPr lIns="91360" tIns="45680" rIns="91360" bIns="45680">
            <a:spAutoFit/>
          </a:bodyPr>
          <a:lstStyle/>
          <a:p>
            <a:r>
              <a:rPr lang="en-AU" sz="900" dirty="0"/>
              <a:t>Q1H. When you think about the service provided by Legal Aid, how important are the following to you? Please rate each item using a scale from 0 (not at all important) to 10 (extremely important).</a:t>
            </a:r>
            <a:br>
              <a:rPr lang="en-AU" sz="900" dirty="0"/>
            </a:br>
            <a:r>
              <a:rPr lang="en-AU" sz="900" dirty="0"/>
              <a:t>Base: All 2015 respondents (n=1,004)</a:t>
            </a:r>
          </a:p>
        </p:txBody>
      </p:sp>
      <p:sp>
        <p:nvSpPr>
          <p:cNvPr id="8" name="Rounded Rectangle 7"/>
          <p:cNvSpPr/>
          <p:nvPr/>
        </p:nvSpPr>
        <p:spPr>
          <a:xfrm>
            <a:off x="861884" y="201439"/>
            <a:ext cx="3672408" cy="43204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spcCol="0" rtlCol="0" anchor="ctr"/>
          <a:lstStyle/>
          <a:p>
            <a:pPr algn="ctr"/>
            <a:r>
              <a:rPr lang="en-US" dirty="0"/>
              <a:t>Expectation of VLA’s service</a:t>
            </a:r>
            <a:endParaRPr lang="en-AU" dirty="0"/>
          </a:p>
        </p:txBody>
      </p:sp>
    </p:spTree>
    <p:extLst>
      <p:ext uri="{BB962C8B-B14F-4D97-AF65-F5344CB8AC3E}">
        <p14:creationId xmlns:p14="http://schemas.microsoft.com/office/powerpoint/2010/main" val="325962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616700" y="2556500"/>
            <a:ext cx="4284000" cy="3714705"/>
          </a:xfrm>
        </p:spPr>
        <p:txBody>
          <a:bodyPr>
            <a:normAutofit/>
          </a:bodyPr>
          <a:lstStyle/>
          <a:p>
            <a:pPr>
              <a:spcAft>
                <a:spcPts val="1800"/>
              </a:spcAft>
            </a:pPr>
            <a:r>
              <a:rPr lang="en-AU" sz="1800" dirty="0"/>
              <a:t>The objectives of the research were to: </a:t>
            </a:r>
          </a:p>
          <a:p>
            <a:pPr marL="323715" indent="-323715">
              <a:spcAft>
                <a:spcPts val="1800"/>
              </a:spcAft>
              <a:buClr>
                <a:schemeClr val="bg1"/>
              </a:buClr>
              <a:buFont typeface="Arial" pitchFamily="34" charset="0"/>
              <a:buChar char="•"/>
            </a:pPr>
            <a:r>
              <a:rPr lang="en-AU" sz="1800" dirty="0"/>
              <a:t>Find out more about clients and their perceptions of VLA services;</a:t>
            </a:r>
          </a:p>
          <a:p>
            <a:pPr marL="323715" indent="-323715">
              <a:spcAft>
                <a:spcPts val="1800"/>
              </a:spcAft>
              <a:buClr>
                <a:schemeClr val="bg1"/>
              </a:buClr>
              <a:buFont typeface="Arial" pitchFamily="34" charset="0"/>
              <a:buChar char="•"/>
            </a:pPr>
            <a:r>
              <a:rPr lang="en-AU" sz="1800" dirty="0"/>
              <a:t>Help VLA make decisions about the services provided;</a:t>
            </a:r>
          </a:p>
          <a:p>
            <a:pPr marL="323715" indent="-323715">
              <a:spcAft>
                <a:spcPts val="1800"/>
              </a:spcAft>
              <a:buClr>
                <a:schemeClr val="bg1"/>
              </a:buClr>
              <a:buFont typeface="Arial" pitchFamily="34" charset="0"/>
              <a:buChar char="•"/>
            </a:pPr>
            <a:r>
              <a:rPr lang="en-AU" sz="1800" dirty="0"/>
              <a:t>Be able to report findings to government and stakeholders; and</a:t>
            </a:r>
          </a:p>
          <a:p>
            <a:pPr>
              <a:spcAft>
                <a:spcPts val="1800"/>
              </a:spcAft>
              <a:buClr>
                <a:schemeClr val="bg1"/>
              </a:buClr>
            </a:pPr>
            <a:endParaRPr lang="en-AU" sz="1800" dirty="0"/>
          </a:p>
        </p:txBody>
      </p:sp>
      <p:sp>
        <p:nvSpPr>
          <p:cNvPr id="5" name="Text Placeholder 4"/>
          <p:cNvSpPr>
            <a:spLocks noGrp="1"/>
          </p:cNvSpPr>
          <p:nvPr>
            <p:ph type="body" sz="quarter" idx="14"/>
          </p:nvPr>
        </p:nvSpPr>
        <p:spPr>
          <a:xfrm>
            <a:off x="792700" y="2556500"/>
            <a:ext cx="4284000" cy="3714705"/>
          </a:xfrm>
        </p:spPr>
        <p:txBody>
          <a:bodyPr>
            <a:normAutofit lnSpcReduction="10000"/>
          </a:bodyPr>
          <a:lstStyle/>
          <a:p>
            <a:pPr>
              <a:lnSpc>
                <a:spcPct val="110000"/>
              </a:lnSpc>
              <a:spcAft>
                <a:spcPts val="600"/>
              </a:spcAft>
            </a:pPr>
            <a:r>
              <a:rPr lang="en-AU" sz="1800" dirty="0"/>
              <a:t>Colmar Brunton was commissioned by Victoria Legal Aid (VLA) to conduct research into client satisfaction in the areas of Civil, Criminal, and Family Law for the Legal Advice, Casework, and Duty Lawyer services as well as the Legal Help service. </a:t>
            </a:r>
          </a:p>
          <a:p>
            <a:pPr>
              <a:lnSpc>
                <a:spcPct val="110000"/>
              </a:lnSpc>
              <a:spcAft>
                <a:spcPts val="600"/>
              </a:spcAft>
            </a:pPr>
            <a:r>
              <a:rPr lang="en-AU" sz="1800" dirty="0"/>
              <a:t>The overall purpose of the research is to assess the quality of VLA’s performance in service delivery from the client’s perspective and target areas of service improvement.</a:t>
            </a:r>
          </a:p>
        </p:txBody>
      </p:sp>
      <p:sp>
        <p:nvSpPr>
          <p:cNvPr id="4" name="Title 3"/>
          <p:cNvSpPr>
            <a:spLocks noGrp="1"/>
          </p:cNvSpPr>
          <p:nvPr>
            <p:ph type="title"/>
          </p:nvPr>
        </p:nvSpPr>
        <p:spPr/>
        <p:txBody>
          <a:bodyPr/>
          <a:lstStyle/>
          <a:p>
            <a:r>
              <a:rPr lang="en-AU" dirty="0"/>
              <a:t>Background</a:t>
            </a:r>
          </a:p>
        </p:txBody>
      </p:sp>
      <p:sp>
        <p:nvSpPr>
          <p:cNvPr id="3" name="Slide Number Placeholder 2"/>
          <p:cNvSpPr>
            <a:spLocks noGrp="1"/>
          </p:cNvSpPr>
          <p:nvPr>
            <p:ph type="sldNum" sz="quarter" idx="4"/>
          </p:nvPr>
        </p:nvSpPr>
        <p:spPr/>
        <p:txBody>
          <a:bodyPr/>
          <a:lstStyle/>
          <a:p>
            <a:fld id="{0CB7689D-80C9-4673-80C1-8DF4E9A6252A}" type="slidenum">
              <a:rPr lang="en-AU" smtClean="0"/>
              <a:pPr/>
              <a:t>2</a:t>
            </a:fld>
            <a:endParaRPr lang="en-AU" dirty="0"/>
          </a:p>
        </p:txBody>
      </p:sp>
      <p:pic>
        <p:nvPicPr>
          <p:cNvPr id="7" name="Picture 2" descr="http://portfolio.cbr.com.au/BrandLibrary/DocumentManager/logos/arrowpalette/arrow1/89376738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100000">
            <a:off x="9108317" y="1099133"/>
            <a:ext cx="1224664" cy="8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4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00" y="1079996"/>
            <a:ext cx="9162512" cy="1260475"/>
          </a:xfrm>
        </p:spPr>
        <p:txBody>
          <a:bodyPr>
            <a:normAutofit fontScale="90000"/>
          </a:bodyPr>
          <a:lstStyle/>
          <a:p>
            <a:r>
              <a:rPr lang="en-AU" dirty="0"/>
              <a:t>Clients rated having a better understanding of their legal options and their legal problem getting resolved as the most important expected outcomes when receiving a VLA service.</a:t>
            </a:r>
          </a:p>
        </p:txBody>
      </p:sp>
      <p:sp>
        <p:nvSpPr>
          <p:cNvPr id="4" name="Slide Number Placeholder 3"/>
          <p:cNvSpPr>
            <a:spLocks noGrp="1"/>
          </p:cNvSpPr>
          <p:nvPr>
            <p:ph type="sldNum" sz="quarter" idx="4"/>
          </p:nvPr>
        </p:nvSpPr>
        <p:spPr/>
        <p:txBody>
          <a:bodyPr/>
          <a:lstStyle/>
          <a:p>
            <a:fld id="{0CB7689D-80C9-4673-80C1-8DF4E9A6252A}" type="slidenum">
              <a:rPr lang="en-AU" smtClean="0"/>
              <a:pPr/>
              <a:t>20</a:t>
            </a:fld>
            <a:endParaRPr lang="en-AU" dirty="0"/>
          </a:p>
        </p:txBody>
      </p:sp>
      <p:graphicFrame>
        <p:nvGraphicFramePr>
          <p:cNvPr id="5" name="Chart 4"/>
          <p:cNvGraphicFramePr/>
          <p:nvPr>
            <p:extLst>
              <p:ext uri="{D42A27DB-BD31-4B8C-83A1-F6EECF244321}">
                <p14:modId xmlns:p14="http://schemas.microsoft.com/office/powerpoint/2010/main" val="3635337358"/>
              </p:ext>
            </p:extLst>
          </p:nvPr>
        </p:nvGraphicFramePr>
        <p:xfrm>
          <a:off x="594172" y="2806030"/>
          <a:ext cx="9217024" cy="385492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p:cNvSpPr txBox="1">
            <a:spLocks noChangeArrowheads="1"/>
          </p:cNvSpPr>
          <p:nvPr/>
        </p:nvSpPr>
        <p:spPr bwMode="auto">
          <a:xfrm>
            <a:off x="9648760" y="2702654"/>
            <a:ext cx="419100" cy="2162175"/>
          </a:xfrm>
          <a:prstGeom prst="rect">
            <a:avLst/>
          </a:prstGeom>
          <a:noFill/>
          <a:ln w="9525">
            <a:noFill/>
            <a:miter lim="800000"/>
            <a:headEnd/>
            <a:tailEnd/>
          </a:ln>
        </p:spPr>
        <p:txBody>
          <a:bodyPr rot="0" vert="horz" wrap="square" lIns="0" tIns="45680" rIns="0" bIns="45680" anchor="t" anchorCtr="0">
            <a:noAutofit/>
          </a:bodyPr>
          <a:lstStyle/>
          <a:p>
            <a:pPr algn="ctr">
              <a:lnSpc>
                <a:spcPct val="115000"/>
              </a:lnSpc>
              <a:spcAft>
                <a:spcPts val="1200"/>
              </a:spcAft>
            </a:pPr>
            <a:r>
              <a:rPr lang="en-AU" sz="1300" dirty="0">
                <a:solidFill>
                  <a:srgbClr val="616365"/>
                </a:solidFill>
                <a:latin typeface="Arial"/>
                <a:ea typeface="Calibri"/>
                <a:cs typeface="Times New Roman"/>
              </a:rPr>
              <a:t>Mean</a:t>
            </a:r>
            <a:endParaRPr lang="en-AU" sz="1800" dirty="0">
              <a:solidFill>
                <a:srgbClr val="616365"/>
              </a:solidFill>
              <a:latin typeface="Arial"/>
              <a:ea typeface="Calibri"/>
              <a:cs typeface="Times New Roman"/>
            </a:endParaRPr>
          </a:p>
          <a:p>
            <a:pPr algn="ctr">
              <a:lnSpc>
                <a:spcPct val="115000"/>
              </a:lnSpc>
              <a:spcAft>
                <a:spcPts val="1200"/>
              </a:spcAft>
            </a:pPr>
            <a:r>
              <a:rPr lang="en-AU" sz="1300" dirty="0">
                <a:solidFill>
                  <a:srgbClr val="616365"/>
                </a:solidFill>
                <a:latin typeface="Arial"/>
                <a:ea typeface="Calibri"/>
                <a:cs typeface="Times New Roman"/>
              </a:rPr>
              <a:t>9.0</a:t>
            </a:r>
          </a:p>
          <a:p>
            <a:pPr algn="ctr">
              <a:lnSpc>
                <a:spcPct val="115000"/>
              </a:lnSpc>
              <a:spcAft>
                <a:spcPts val="1200"/>
              </a:spcAft>
            </a:pPr>
            <a:endParaRPr lang="en-AU" sz="1800" dirty="0">
              <a:solidFill>
                <a:srgbClr val="616365"/>
              </a:solidFill>
              <a:latin typeface="Arial"/>
              <a:ea typeface="Calibri"/>
              <a:cs typeface="Times New Roman"/>
            </a:endParaRPr>
          </a:p>
          <a:p>
            <a:pPr algn="ctr">
              <a:lnSpc>
                <a:spcPct val="115000"/>
              </a:lnSpc>
              <a:spcAft>
                <a:spcPts val="1200"/>
              </a:spcAft>
            </a:pPr>
            <a:r>
              <a:rPr lang="en-AU" sz="1300" dirty="0">
                <a:solidFill>
                  <a:srgbClr val="616365"/>
                </a:solidFill>
                <a:latin typeface="Arial"/>
                <a:ea typeface="Calibri"/>
                <a:cs typeface="Times New Roman"/>
              </a:rPr>
              <a:t>9.0</a:t>
            </a:r>
          </a:p>
          <a:p>
            <a:pPr algn="ctr">
              <a:lnSpc>
                <a:spcPct val="115000"/>
              </a:lnSpc>
              <a:spcAft>
                <a:spcPts val="1200"/>
              </a:spcAft>
            </a:pPr>
            <a:endParaRPr lang="en-AU" sz="1800" dirty="0">
              <a:solidFill>
                <a:srgbClr val="616365"/>
              </a:solidFill>
              <a:latin typeface="Arial"/>
              <a:ea typeface="Calibri"/>
              <a:cs typeface="Times New Roman"/>
            </a:endParaRPr>
          </a:p>
          <a:p>
            <a:pPr algn="ctr">
              <a:lnSpc>
                <a:spcPct val="115000"/>
              </a:lnSpc>
              <a:spcAft>
                <a:spcPts val="1200"/>
              </a:spcAft>
            </a:pPr>
            <a:r>
              <a:rPr lang="en-AU" sz="1300" dirty="0">
                <a:solidFill>
                  <a:srgbClr val="616365"/>
                </a:solidFill>
                <a:latin typeface="Arial"/>
                <a:ea typeface="Calibri"/>
                <a:cs typeface="Times New Roman"/>
              </a:rPr>
              <a:t>8.6</a:t>
            </a:r>
          </a:p>
          <a:p>
            <a:pPr algn="ctr">
              <a:lnSpc>
                <a:spcPct val="115000"/>
              </a:lnSpc>
              <a:spcAft>
                <a:spcPts val="1200"/>
              </a:spcAft>
            </a:pPr>
            <a:endParaRPr lang="en-AU" sz="1800" dirty="0">
              <a:solidFill>
                <a:srgbClr val="616365"/>
              </a:solidFill>
              <a:latin typeface="Arial"/>
              <a:ea typeface="Calibri"/>
              <a:cs typeface="Times New Roman"/>
            </a:endParaRPr>
          </a:p>
          <a:p>
            <a:pPr algn="ctr">
              <a:lnSpc>
                <a:spcPct val="115000"/>
              </a:lnSpc>
              <a:spcAft>
                <a:spcPts val="1200"/>
              </a:spcAft>
            </a:pPr>
            <a:r>
              <a:rPr lang="en-AU" sz="1300" dirty="0">
                <a:solidFill>
                  <a:srgbClr val="616365"/>
                </a:solidFill>
                <a:latin typeface="Arial"/>
                <a:ea typeface="Calibri"/>
                <a:cs typeface="Times New Roman"/>
              </a:rPr>
              <a:t>7.6</a:t>
            </a:r>
            <a:endParaRPr lang="en-AU" sz="1800" dirty="0">
              <a:solidFill>
                <a:srgbClr val="616365"/>
              </a:solidFill>
              <a:latin typeface="Arial"/>
              <a:ea typeface="Calibri"/>
              <a:cs typeface="Times New Roman"/>
            </a:endParaRPr>
          </a:p>
          <a:p>
            <a:pPr>
              <a:lnSpc>
                <a:spcPct val="115000"/>
              </a:lnSpc>
              <a:spcAft>
                <a:spcPts val="1200"/>
              </a:spcAft>
            </a:pPr>
            <a:r>
              <a:rPr lang="en-AU" sz="1800" dirty="0">
                <a:solidFill>
                  <a:srgbClr val="616365"/>
                </a:solidFill>
                <a:latin typeface="Arial"/>
                <a:ea typeface="Calibri"/>
                <a:cs typeface="Times New Roman"/>
              </a:rPr>
              <a:t> </a:t>
            </a:r>
          </a:p>
        </p:txBody>
      </p:sp>
      <p:sp>
        <p:nvSpPr>
          <p:cNvPr id="7" name="Rectangle 6"/>
          <p:cNvSpPr/>
          <p:nvPr/>
        </p:nvSpPr>
        <p:spPr>
          <a:xfrm>
            <a:off x="288032" y="6876975"/>
            <a:ext cx="5346700" cy="507831"/>
          </a:xfrm>
          <a:prstGeom prst="rect">
            <a:avLst/>
          </a:prstGeom>
        </p:spPr>
        <p:txBody>
          <a:bodyPr lIns="91360" tIns="45680" rIns="91360" bIns="45680">
            <a:spAutoFit/>
          </a:bodyPr>
          <a:lstStyle/>
          <a:p>
            <a:r>
              <a:rPr lang="en-US" sz="900" dirty="0"/>
              <a:t>Q1I. Now, thinking about the outcome you expect when you receive a Legal Aid service, using a scale from 0 (not at all important) to 10 (extremely important) how important are the following?</a:t>
            </a:r>
            <a:br>
              <a:rPr lang="en-US" sz="900" dirty="0"/>
            </a:br>
            <a:r>
              <a:rPr lang="en-US" sz="900" dirty="0"/>
              <a:t>Base: All 2015 respondents (n=1,004)</a:t>
            </a:r>
            <a:endParaRPr lang="en-AU" sz="900" dirty="0"/>
          </a:p>
        </p:txBody>
      </p:sp>
      <p:sp>
        <p:nvSpPr>
          <p:cNvPr id="8" name="Rounded Rectangle 7"/>
          <p:cNvSpPr/>
          <p:nvPr/>
        </p:nvSpPr>
        <p:spPr>
          <a:xfrm>
            <a:off x="861884" y="201439"/>
            <a:ext cx="3672408" cy="43204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spcCol="0" rtlCol="0" anchor="ctr"/>
          <a:lstStyle/>
          <a:p>
            <a:pPr algn="ctr"/>
            <a:r>
              <a:rPr lang="en-US" dirty="0"/>
              <a:t>Expectation of Outcome</a:t>
            </a:r>
            <a:endParaRPr lang="en-AU" dirty="0"/>
          </a:p>
        </p:txBody>
      </p:sp>
    </p:spTree>
    <p:extLst>
      <p:ext uri="{BB962C8B-B14F-4D97-AF65-F5344CB8AC3E}">
        <p14:creationId xmlns:p14="http://schemas.microsoft.com/office/powerpoint/2010/main" val="65078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otolia_11061744_Subscription_L.jpg"/>
          <p:cNvPicPr>
            <a:picLocks noGrp="1" noChangeAspect="1"/>
          </p:cNvPicPr>
          <p:nvPr>
            <p:ph type="pic" sz="quarter" idx="11"/>
          </p:nvPr>
        </p:nvPicPr>
        <p:blipFill>
          <a:blip r:embed="rId2" cstate="screen"/>
          <a:srcRect/>
          <a:stretch>
            <a:fillRect/>
          </a:stretch>
        </p:blipFill>
        <p:spPr/>
      </p:pic>
      <p:sp>
        <p:nvSpPr>
          <p:cNvPr id="7" name="Oval 6"/>
          <p:cNvSpPr/>
          <p:nvPr/>
        </p:nvSpPr>
        <p:spPr>
          <a:xfrm>
            <a:off x="2790700" y="1224632"/>
            <a:ext cx="5112000" cy="5112000"/>
          </a:xfrm>
          <a:prstGeom prst="ellipse">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latin typeface="Arial" pitchFamily="34" charset="0"/>
            </a:endParaRPr>
          </a:p>
        </p:txBody>
      </p:sp>
      <p:sp>
        <p:nvSpPr>
          <p:cNvPr id="4" name="Title 3"/>
          <p:cNvSpPr>
            <a:spLocks noGrp="1"/>
          </p:cNvSpPr>
          <p:nvPr>
            <p:ph type="title"/>
          </p:nvPr>
        </p:nvSpPr>
        <p:spPr>
          <a:xfrm>
            <a:off x="3132124" y="2721781"/>
            <a:ext cx="4446827" cy="2117732"/>
          </a:xfrm>
        </p:spPr>
        <p:txBody>
          <a:bodyPr>
            <a:normAutofit/>
          </a:bodyPr>
          <a:lstStyle/>
          <a:p>
            <a:r>
              <a:rPr lang="en-AU" sz="3200" dirty="0"/>
              <a:t>Access to VLA</a:t>
            </a:r>
            <a:r>
              <a:rPr lang="en-AU" sz="3200" dirty="0">
                <a:solidFill>
                  <a:srgbClr val="FFC000"/>
                </a:solidFill>
              </a:rPr>
              <a:t>.</a:t>
            </a:r>
            <a:endParaRPr lang="en-AU" sz="3200" dirty="0"/>
          </a:p>
        </p:txBody>
      </p:sp>
      <p:sp>
        <p:nvSpPr>
          <p:cNvPr id="6" name="Slide Number Placeholder 5"/>
          <p:cNvSpPr>
            <a:spLocks noGrp="1"/>
          </p:cNvSpPr>
          <p:nvPr>
            <p:ph type="sldNum" sz="quarter" idx="4"/>
          </p:nvPr>
        </p:nvSpPr>
        <p:spPr>
          <a:xfrm>
            <a:off x="10275922" y="360005"/>
            <a:ext cx="142876" cy="142876"/>
          </a:xfrm>
        </p:spPr>
        <p:txBody>
          <a:bodyPr/>
          <a:lstStyle/>
          <a:p>
            <a:fld id="{0CB7689D-80C9-4673-80C1-8DF4E9A6252A}" type="slidenum">
              <a:rPr lang="en-AU" smtClean="0"/>
              <a:pPr/>
              <a:t>21</a:t>
            </a:fld>
            <a:endParaRPr lang="en-AU" dirty="0"/>
          </a:p>
        </p:txBody>
      </p:sp>
    </p:spTree>
    <p:extLst>
      <p:ext uri="{BB962C8B-B14F-4D97-AF65-F5344CB8AC3E}">
        <p14:creationId xmlns:p14="http://schemas.microsoft.com/office/powerpoint/2010/main" val="284485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CB7689D-80C9-4673-80C1-8DF4E9A6252A}" type="slidenum">
              <a:rPr lang="en-AU" smtClean="0"/>
              <a:pPr/>
              <a:t>22</a:t>
            </a:fld>
            <a:endParaRPr lang="en-AU" dirty="0"/>
          </a:p>
        </p:txBody>
      </p:sp>
      <p:graphicFrame>
        <p:nvGraphicFramePr>
          <p:cNvPr id="7" name="Chart 6"/>
          <p:cNvGraphicFramePr/>
          <p:nvPr>
            <p:extLst>
              <p:ext uri="{D42A27DB-BD31-4B8C-83A1-F6EECF244321}">
                <p14:modId xmlns:p14="http://schemas.microsoft.com/office/powerpoint/2010/main" val="2130962893"/>
              </p:ext>
            </p:extLst>
          </p:nvPr>
        </p:nvGraphicFramePr>
        <p:xfrm>
          <a:off x="2034332" y="1908426"/>
          <a:ext cx="6739706" cy="479605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306140" y="6804970"/>
            <a:ext cx="5346700" cy="507831"/>
          </a:xfrm>
          <a:prstGeom prst="rect">
            <a:avLst/>
          </a:prstGeom>
        </p:spPr>
        <p:txBody>
          <a:bodyPr lIns="91360" tIns="45680" rIns="91360" bIns="45680">
            <a:spAutoFit/>
          </a:bodyPr>
          <a:lstStyle/>
          <a:p>
            <a:r>
              <a:rPr lang="en-US" sz="900" dirty="0"/>
              <a:t>Q1A How did you first hear about Victoria Legal Aid? </a:t>
            </a:r>
            <a:br>
              <a:rPr lang="en-US" sz="900" dirty="0"/>
            </a:br>
            <a:r>
              <a:rPr lang="en-US" sz="900" dirty="0"/>
              <a:t>Base: All 2015 respondents (n=1,004)</a:t>
            </a:r>
            <a:endParaRPr lang="en-AU" sz="900" dirty="0"/>
          </a:p>
          <a:p>
            <a:r>
              <a:rPr lang="en-US" sz="900" dirty="0"/>
              <a:t>Note: Only responses mentioned by 2% or more respondents charted</a:t>
            </a:r>
            <a:endParaRPr lang="en-AU" sz="900" dirty="0"/>
          </a:p>
        </p:txBody>
      </p:sp>
      <p:sp>
        <p:nvSpPr>
          <p:cNvPr id="9" name="Title 1"/>
          <p:cNvSpPr>
            <a:spLocks noGrp="1"/>
          </p:cNvSpPr>
          <p:nvPr>
            <p:ph type="title"/>
          </p:nvPr>
        </p:nvSpPr>
        <p:spPr>
          <a:xfrm>
            <a:off x="738189" y="468268"/>
            <a:ext cx="9666568" cy="1260475"/>
          </a:xfrm>
        </p:spPr>
        <p:txBody>
          <a:bodyPr>
            <a:noAutofit/>
          </a:bodyPr>
          <a:lstStyle/>
          <a:p>
            <a:r>
              <a:rPr lang="en-AU" sz="2400" dirty="0"/>
              <a:t>The most common way clients first heard about VLA was through court, from friends and family and by word of mouth. Only 5% of clients first heard about VLA through the Legal Aid website, while 2% first heard about VLA through the Media. </a:t>
            </a:r>
          </a:p>
        </p:txBody>
      </p:sp>
    </p:spTree>
    <p:extLst>
      <p:ext uri="{BB962C8B-B14F-4D97-AF65-F5344CB8AC3E}">
        <p14:creationId xmlns:p14="http://schemas.microsoft.com/office/powerpoint/2010/main" val="1108748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00" y="535304"/>
            <a:ext cx="9234520" cy="1260475"/>
          </a:xfrm>
        </p:spPr>
        <p:txBody>
          <a:bodyPr>
            <a:noAutofit/>
          </a:bodyPr>
          <a:lstStyle/>
          <a:p>
            <a:r>
              <a:rPr lang="en-AU" sz="2400" dirty="0"/>
              <a:t>One in five clients found it hard to get help from VLA due to their circumstances, with common reasons including not qualifying for help, too busy/not enough time to help and VLA already dealing with the other party/conflict of interest.</a:t>
            </a:r>
          </a:p>
        </p:txBody>
      </p:sp>
      <p:sp>
        <p:nvSpPr>
          <p:cNvPr id="4" name="Slide Number Placeholder 3"/>
          <p:cNvSpPr>
            <a:spLocks noGrp="1"/>
          </p:cNvSpPr>
          <p:nvPr>
            <p:ph type="sldNum" sz="quarter" idx="4"/>
          </p:nvPr>
        </p:nvSpPr>
        <p:spPr/>
        <p:txBody>
          <a:bodyPr/>
          <a:lstStyle/>
          <a:p>
            <a:fld id="{0CB7689D-80C9-4673-80C1-8DF4E9A6252A}" type="slidenum">
              <a:rPr lang="en-AU" smtClean="0"/>
              <a:pPr/>
              <a:t>23</a:t>
            </a:fld>
            <a:endParaRPr lang="en-AU" dirty="0"/>
          </a:p>
        </p:txBody>
      </p:sp>
      <p:sp>
        <p:nvSpPr>
          <p:cNvPr id="6" name="Oval 5"/>
          <p:cNvSpPr/>
          <p:nvPr/>
        </p:nvSpPr>
        <p:spPr>
          <a:xfrm>
            <a:off x="738191" y="3060551"/>
            <a:ext cx="2592288" cy="259228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sz="5400" dirty="0"/>
              <a:t>22%</a:t>
            </a:r>
          </a:p>
          <a:p>
            <a:pPr algn="ctr"/>
            <a:r>
              <a:rPr lang="en-US" sz="2000" dirty="0"/>
              <a:t>Found it hard to get help from VLA</a:t>
            </a:r>
            <a:endParaRPr lang="en-AU" sz="2000" dirty="0"/>
          </a:p>
        </p:txBody>
      </p:sp>
      <p:pic>
        <p:nvPicPr>
          <p:cNvPr id="7" name="Picture 6" descr="D:\HUB work\New CBR brand\Powerpoint template\Arrow PNGs\Arrow-5.png"/>
          <p:cNvPicPr>
            <a:picLocks noChangeAspect="1" noChangeArrowheads="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99244" y="3996655"/>
            <a:ext cx="1287416" cy="648072"/>
          </a:xfrm>
          <a:prstGeom prst="rect">
            <a:avLst/>
          </a:prstGeom>
          <a:noFill/>
        </p:spPr>
      </p:pic>
      <p:graphicFrame>
        <p:nvGraphicFramePr>
          <p:cNvPr id="8" name="Chart 7"/>
          <p:cNvGraphicFramePr/>
          <p:nvPr>
            <p:extLst>
              <p:ext uri="{D42A27DB-BD31-4B8C-83A1-F6EECF244321}">
                <p14:modId xmlns:p14="http://schemas.microsoft.com/office/powerpoint/2010/main" val="2886605078"/>
              </p:ext>
            </p:extLst>
          </p:nvPr>
        </p:nvGraphicFramePr>
        <p:xfrm>
          <a:off x="5274692" y="2124447"/>
          <a:ext cx="5174878"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88032" y="6588943"/>
            <a:ext cx="5346700" cy="923330"/>
          </a:xfrm>
          <a:prstGeom prst="rect">
            <a:avLst/>
          </a:prstGeom>
        </p:spPr>
        <p:txBody>
          <a:bodyPr lIns="91360" tIns="45680" rIns="91360" bIns="45680">
            <a:spAutoFit/>
          </a:bodyPr>
          <a:lstStyle/>
          <a:p>
            <a:r>
              <a:rPr lang="en-US" sz="900" dirty="0"/>
              <a:t>Q1Q. Was it hard to get help from Legal Aid due to your circumstances?</a:t>
            </a:r>
            <a:endParaRPr lang="en-AU" sz="900" dirty="0"/>
          </a:p>
          <a:p>
            <a:r>
              <a:rPr lang="en-US" sz="900" dirty="0"/>
              <a:t>Base: All 2015 respondents (n=1,004)</a:t>
            </a:r>
          </a:p>
          <a:p>
            <a:r>
              <a:rPr lang="en-AU" sz="900" dirty="0"/>
              <a:t>Q1R. Why was it hard to get help from Legal Aid?</a:t>
            </a:r>
          </a:p>
          <a:p>
            <a:r>
              <a:rPr lang="en-AU" sz="900" dirty="0"/>
              <a:t>Base: Clients who had difficulties getting help from VLA (n=217)</a:t>
            </a:r>
          </a:p>
          <a:p>
            <a:r>
              <a:rPr lang="en-AU" sz="900" dirty="0"/>
              <a:t>Note: Only responses mentioned by 2% or more respondents charted</a:t>
            </a:r>
          </a:p>
          <a:p>
            <a:endParaRPr lang="en-AU" sz="900" dirty="0"/>
          </a:p>
        </p:txBody>
      </p:sp>
    </p:spTree>
    <p:extLst>
      <p:ext uri="{BB962C8B-B14F-4D97-AF65-F5344CB8AC3E}">
        <p14:creationId xmlns:p14="http://schemas.microsoft.com/office/powerpoint/2010/main" val="1693576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89" y="828303"/>
            <a:ext cx="9378536" cy="1260475"/>
          </a:xfrm>
        </p:spPr>
        <p:txBody>
          <a:bodyPr>
            <a:noAutofit/>
          </a:bodyPr>
          <a:lstStyle/>
          <a:p>
            <a:r>
              <a:rPr lang="en-AU" sz="2400" dirty="0"/>
              <a:t>Client’s experience with the staff member that conducted their assessment was generally very positive. The highest rated aspects of the staff member’s service was that clients were able to fully explain their situation and were satisfied with the type of questions asked by the staff member during the assessment.</a:t>
            </a:r>
          </a:p>
        </p:txBody>
      </p:sp>
      <p:sp>
        <p:nvSpPr>
          <p:cNvPr id="4" name="Slide Number Placeholder 3"/>
          <p:cNvSpPr>
            <a:spLocks noGrp="1"/>
          </p:cNvSpPr>
          <p:nvPr>
            <p:ph type="sldNum" sz="quarter" idx="4"/>
          </p:nvPr>
        </p:nvSpPr>
        <p:spPr/>
        <p:txBody>
          <a:bodyPr/>
          <a:lstStyle/>
          <a:p>
            <a:fld id="{0CB7689D-80C9-4673-80C1-8DF4E9A6252A}" type="slidenum">
              <a:rPr lang="en-AU" smtClean="0"/>
              <a:pPr/>
              <a:t>24</a:t>
            </a:fld>
            <a:endParaRPr lang="en-AU" dirty="0"/>
          </a:p>
        </p:txBody>
      </p:sp>
      <p:graphicFrame>
        <p:nvGraphicFramePr>
          <p:cNvPr id="5" name="Chart 4"/>
          <p:cNvGraphicFramePr/>
          <p:nvPr>
            <p:extLst>
              <p:ext uri="{D42A27DB-BD31-4B8C-83A1-F6EECF244321}">
                <p14:modId xmlns:p14="http://schemas.microsoft.com/office/powerpoint/2010/main" val="2223993527"/>
              </p:ext>
            </p:extLst>
          </p:nvPr>
        </p:nvGraphicFramePr>
        <p:xfrm>
          <a:off x="738188" y="2556495"/>
          <a:ext cx="9145016" cy="420982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p:cNvSpPr txBox="1">
            <a:spLocks noChangeArrowheads="1"/>
          </p:cNvSpPr>
          <p:nvPr/>
        </p:nvSpPr>
        <p:spPr bwMode="auto">
          <a:xfrm>
            <a:off x="9667180" y="2237095"/>
            <a:ext cx="419100" cy="4286250"/>
          </a:xfrm>
          <a:prstGeom prst="rect">
            <a:avLst/>
          </a:prstGeom>
          <a:noFill/>
          <a:ln w="9525">
            <a:noFill/>
            <a:miter lim="800000"/>
            <a:headEnd/>
            <a:tailEnd/>
          </a:ln>
        </p:spPr>
        <p:txBody>
          <a:bodyPr rot="0" vert="horz" wrap="square" lIns="0" tIns="45680" rIns="0" bIns="45680" anchor="t" anchorCtr="0">
            <a:noAutofit/>
          </a:bodyPr>
          <a:lstStyle/>
          <a:p>
            <a:pPr algn="ctr">
              <a:lnSpc>
                <a:spcPct val="115000"/>
              </a:lnSpc>
              <a:spcAft>
                <a:spcPts val="1200"/>
              </a:spcAft>
            </a:pPr>
            <a:r>
              <a:rPr lang="en-AU" sz="1100" dirty="0">
                <a:solidFill>
                  <a:srgbClr val="616365"/>
                </a:solidFill>
                <a:latin typeface="Arial"/>
                <a:ea typeface="Calibri"/>
                <a:cs typeface="Times New Roman"/>
              </a:rPr>
              <a:t>% Agree</a:t>
            </a:r>
            <a:endParaRPr lang="en-AU" sz="1600" dirty="0">
              <a:solidFill>
                <a:srgbClr val="616365"/>
              </a:solidFill>
              <a:latin typeface="Arial"/>
              <a:ea typeface="Calibri"/>
              <a:cs typeface="Times New Roman"/>
            </a:endParaRPr>
          </a:p>
          <a:p>
            <a:pPr algn="ctr">
              <a:lnSpc>
                <a:spcPct val="115000"/>
              </a:lnSpc>
              <a:spcAft>
                <a:spcPts val="1200"/>
              </a:spcAft>
            </a:pPr>
            <a:r>
              <a:rPr lang="en-AU" sz="1100" dirty="0">
                <a:solidFill>
                  <a:srgbClr val="616365"/>
                </a:solidFill>
                <a:latin typeface="Arial"/>
                <a:ea typeface="Calibri"/>
                <a:cs typeface="Times New Roman"/>
              </a:rPr>
              <a:t>86%</a:t>
            </a:r>
          </a:p>
          <a:p>
            <a:pPr algn="ctr">
              <a:lnSpc>
                <a:spcPct val="115000"/>
              </a:lnSpc>
              <a:spcAft>
                <a:spcPts val="1200"/>
              </a:spcAft>
            </a:pPr>
            <a:endParaRPr lang="en-AU" sz="900" dirty="0">
              <a:solidFill>
                <a:srgbClr val="616365"/>
              </a:solidFill>
              <a:latin typeface="Arial"/>
              <a:ea typeface="Calibri"/>
              <a:cs typeface="Times New Roman"/>
            </a:endParaRPr>
          </a:p>
          <a:p>
            <a:pPr algn="ctr">
              <a:lnSpc>
                <a:spcPct val="115000"/>
              </a:lnSpc>
              <a:spcAft>
                <a:spcPts val="1200"/>
              </a:spcAft>
            </a:pPr>
            <a:r>
              <a:rPr lang="en-AU" sz="1100" dirty="0">
                <a:solidFill>
                  <a:srgbClr val="616365"/>
                </a:solidFill>
                <a:latin typeface="Arial"/>
                <a:ea typeface="Calibri"/>
                <a:cs typeface="Times New Roman"/>
              </a:rPr>
              <a:t>86%</a:t>
            </a:r>
          </a:p>
          <a:p>
            <a:pPr algn="ctr">
              <a:lnSpc>
                <a:spcPct val="115000"/>
              </a:lnSpc>
              <a:spcAft>
                <a:spcPts val="1200"/>
              </a:spcAft>
            </a:pPr>
            <a:endParaRPr lang="en-AU" sz="800" dirty="0">
              <a:solidFill>
                <a:srgbClr val="616365"/>
              </a:solidFill>
              <a:latin typeface="Arial"/>
              <a:ea typeface="Calibri"/>
              <a:cs typeface="Times New Roman"/>
            </a:endParaRPr>
          </a:p>
          <a:p>
            <a:pPr algn="ctr">
              <a:lnSpc>
                <a:spcPct val="115000"/>
              </a:lnSpc>
              <a:spcAft>
                <a:spcPts val="1200"/>
              </a:spcAft>
            </a:pPr>
            <a:r>
              <a:rPr lang="en-AU" sz="1100" dirty="0">
                <a:solidFill>
                  <a:srgbClr val="616365"/>
                </a:solidFill>
                <a:latin typeface="Arial"/>
                <a:ea typeface="Calibri"/>
                <a:cs typeface="Times New Roman"/>
              </a:rPr>
              <a:t>83%</a:t>
            </a:r>
          </a:p>
          <a:p>
            <a:pPr algn="ctr">
              <a:lnSpc>
                <a:spcPct val="115000"/>
              </a:lnSpc>
              <a:spcAft>
                <a:spcPts val="1200"/>
              </a:spcAft>
            </a:pPr>
            <a:endParaRPr lang="en-AU" sz="700" dirty="0">
              <a:solidFill>
                <a:srgbClr val="616365"/>
              </a:solidFill>
              <a:latin typeface="Arial"/>
              <a:ea typeface="Calibri"/>
              <a:cs typeface="Times New Roman"/>
            </a:endParaRPr>
          </a:p>
          <a:p>
            <a:pPr algn="ctr">
              <a:lnSpc>
                <a:spcPct val="115000"/>
              </a:lnSpc>
              <a:spcAft>
                <a:spcPts val="1200"/>
              </a:spcAft>
            </a:pPr>
            <a:r>
              <a:rPr lang="en-AU" sz="1100" dirty="0">
                <a:solidFill>
                  <a:srgbClr val="616365"/>
                </a:solidFill>
                <a:latin typeface="Arial"/>
                <a:ea typeface="Calibri"/>
                <a:cs typeface="Times New Roman"/>
              </a:rPr>
              <a:t>83%</a:t>
            </a:r>
            <a:endParaRPr lang="en-AU" sz="1600" dirty="0">
              <a:solidFill>
                <a:srgbClr val="616365"/>
              </a:solidFill>
              <a:latin typeface="Arial"/>
              <a:ea typeface="Calibri"/>
              <a:cs typeface="Times New Roman"/>
            </a:endParaRPr>
          </a:p>
          <a:p>
            <a:pPr algn="ctr">
              <a:lnSpc>
                <a:spcPct val="115000"/>
              </a:lnSpc>
              <a:spcAft>
                <a:spcPts val="1200"/>
              </a:spcAft>
            </a:pPr>
            <a:endParaRPr lang="en-AU" sz="1100" dirty="0">
              <a:solidFill>
                <a:srgbClr val="616365"/>
              </a:solidFill>
              <a:latin typeface="Arial"/>
              <a:ea typeface="Calibri"/>
              <a:cs typeface="Times New Roman"/>
            </a:endParaRPr>
          </a:p>
          <a:p>
            <a:pPr algn="ctr">
              <a:lnSpc>
                <a:spcPct val="115000"/>
              </a:lnSpc>
              <a:spcAft>
                <a:spcPts val="1200"/>
              </a:spcAft>
            </a:pPr>
            <a:r>
              <a:rPr lang="en-AU" sz="1100" dirty="0">
                <a:solidFill>
                  <a:srgbClr val="616365"/>
                </a:solidFill>
                <a:latin typeface="Arial"/>
                <a:ea typeface="Calibri"/>
                <a:cs typeface="Times New Roman"/>
              </a:rPr>
              <a:t>81%</a:t>
            </a:r>
            <a:endParaRPr lang="en-AU" sz="1600" dirty="0">
              <a:solidFill>
                <a:srgbClr val="616365"/>
              </a:solidFill>
              <a:latin typeface="Arial"/>
              <a:ea typeface="Calibri"/>
              <a:cs typeface="Times New Roman"/>
            </a:endParaRPr>
          </a:p>
          <a:p>
            <a:pPr algn="ctr">
              <a:lnSpc>
                <a:spcPct val="115000"/>
              </a:lnSpc>
              <a:spcAft>
                <a:spcPts val="1200"/>
              </a:spcAft>
            </a:pPr>
            <a:endParaRPr lang="en-AU" sz="600" dirty="0">
              <a:solidFill>
                <a:srgbClr val="616365"/>
              </a:solidFill>
              <a:latin typeface="Arial"/>
              <a:ea typeface="Calibri"/>
              <a:cs typeface="Times New Roman"/>
            </a:endParaRPr>
          </a:p>
          <a:p>
            <a:pPr algn="ctr">
              <a:lnSpc>
                <a:spcPct val="115000"/>
              </a:lnSpc>
              <a:spcAft>
                <a:spcPts val="1200"/>
              </a:spcAft>
            </a:pPr>
            <a:r>
              <a:rPr lang="en-AU" sz="1100" dirty="0">
                <a:solidFill>
                  <a:srgbClr val="616365"/>
                </a:solidFill>
                <a:latin typeface="Arial"/>
                <a:ea typeface="Calibri"/>
                <a:cs typeface="Times New Roman"/>
              </a:rPr>
              <a:t>81%</a:t>
            </a:r>
            <a:endParaRPr lang="en-AU" sz="1600" dirty="0">
              <a:solidFill>
                <a:srgbClr val="616365"/>
              </a:solidFill>
              <a:latin typeface="Arial"/>
              <a:ea typeface="Calibri"/>
              <a:cs typeface="Times New Roman"/>
            </a:endParaRPr>
          </a:p>
          <a:p>
            <a:pPr>
              <a:lnSpc>
                <a:spcPct val="115000"/>
              </a:lnSpc>
              <a:spcAft>
                <a:spcPts val="1200"/>
              </a:spcAft>
            </a:pPr>
            <a:r>
              <a:rPr lang="en-AU" sz="1600" dirty="0">
                <a:solidFill>
                  <a:srgbClr val="616365"/>
                </a:solidFill>
                <a:latin typeface="Arial"/>
                <a:ea typeface="Calibri"/>
                <a:cs typeface="Times New Roman"/>
              </a:rPr>
              <a:t> </a:t>
            </a:r>
          </a:p>
        </p:txBody>
      </p:sp>
      <p:sp>
        <p:nvSpPr>
          <p:cNvPr id="7" name="Rectangle 6"/>
          <p:cNvSpPr/>
          <p:nvPr/>
        </p:nvSpPr>
        <p:spPr>
          <a:xfrm>
            <a:off x="275660" y="6784652"/>
            <a:ext cx="5346700" cy="646331"/>
          </a:xfrm>
          <a:prstGeom prst="rect">
            <a:avLst/>
          </a:prstGeom>
        </p:spPr>
        <p:txBody>
          <a:bodyPr lIns="91360" tIns="45680" rIns="91360" bIns="45680">
            <a:spAutoFit/>
          </a:bodyPr>
          <a:lstStyle/>
          <a:p>
            <a:r>
              <a:rPr lang="en-US" sz="900" dirty="0"/>
              <a:t>Q1L. I’m going ask you how much you agree or disagree with some statements about the Victoria Legal Aid staff member who assessed you. Do you agree or disagree …</a:t>
            </a:r>
            <a:br>
              <a:rPr lang="en-US" sz="900" dirty="0"/>
            </a:br>
            <a:r>
              <a:rPr lang="en-US" sz="900" dirty="0"/>
              <a:t>Base: Respondents who recall being assessed in person, over the phone, via the Legal Help service or at a court or tribunal (n=645)</a:t>
            </a:r>
            <a:endParaRPr lang="en-AU" sz="900" dirty="0"/>
          </a:p>
        </p:txBody>
      </p:sp>
    </p:spTree>
    <p:extLst>
      <p:ext uri="{BB962C8B-B14F-4D97-AF65-F5344CB8AC3E}">
        <p14:creationId xmlns:p14="http://schemas.microsoft.com/office/powerpoint/2010/main" val="2524930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92" y="719956"/>
            <a:ext cx="9522552" cy="1260475"/>
          </a:xfrm>
        </p:spPr>
        <p:txBody>
          <a:bodyPr>
            <a:noAutofit/>
          </a:bodyPr>
          <a:lstStyle/>
          <a:p>
            <a:r>
              <a:rPr lang="en-AU" sz="2900" dirty="0"/>
              <a:t>Most clients stated that the intake process was easy, with 75% of clients reporting their assessment and intake process as easy or very easy, with only 10% reporting the process as difficult or very difficult. </a:t>
            </a:r>
          </a:p>
        </p:txBody>
      </p:sp>
      <p:sp>
        <p:nvSpPr>
          <p:cNvPr id="4" name="Slide Number Placeholder 3"/>
          <p:cNvSpPr>
            <a:spLocks noGrp="1"/>
          </p:cNvSpPr>
          <p:nvPr>
            <p:ph type="sldNum" sz="quarter" idx="4"/>
          </p:nvPr>
        </p:nvSpPr>
        <p:spPr/>
        <p:txBody>
          <a:bodyPr/>
          <a:lstStyle/>
          <a:p>
            <a:fld id="{0CB7689D-80C9-4673-80C1-8DF4E9A6252A}" type="slidenum">
              <a:rPr lang="en-AU" smtClean="0"/>
              <a:pPr/>
              <a:t>25</a:t>
            </a:fld>
            <a:endParaRPr lang="en-AU" dirty="0"/>
          </a:p>
        </p:txBody>
      </p:sp>
      <p:graphicFrame>
        <p:nvGraphicFramePr>
          <p:cNvPr id="5" name="Chart 4"/>
          <p:cNvGraphicFramePr/>
          <p:nvPr>
            <p:extLst>
              <p:ext uri="{D42A27DB-BD31-4B8C-83A1-F6EECF244321}">
                <p14:modId xmlns:p14="http://schemas.microsoft.com/office/powerpoint/2010/main" val="3574967142"/>
              </p:ext>
            </p:extLst>
          </p:nvPr>
        </p:nvGraphicFramePr>
        <p:xfrm>
          <a:off x="1170241" y="2375488"/>
          <a:ext cx="8350391" cy="448484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16024" y="6876975"/>
            <a:ext cx="5346700" cy="507831"/>
          </a:xfrm>
          <a:prstGeom prst="rect">
            <a:avLst/>
          </a:prstGeom>
        </p:spPr>
        <p:txBody>
          <a:bodyPr lIns="91360" tIns="45680" rIns="91360" bIns="45680">
            <a:spAutoFit/>
          </a:bodyPr>
          <a:lstStyle/>
          <a:p>
            <a:r>
              <a:rPr lang="en-AU" sz="900" dirty="0"/>
              <a:t>Q1M. Overall, how easy or difficult was the assessment and intake process?</a:t>
            </a:r>
            <a:br>
              <a:rPr lang="en-AU" sz="900" dirty="0"/>
            </a:br>
            <a:r>
              <a:rPr lang="en-AU" sz="900" dirty="0"/>
              <a:t>Base: Respondents who recall being assessed in person, over the phone, via the Legal Help service or at a court or tribunal (n=645)</a:t>
            </a:r>
          </a:p>
        </p:txBody>
      </p:sp>
      <p:sp>
        <p:nvSpPr>
          <p:cNvPr id="7" name="Text Box 2"/>
          <p:cNvSpPr txBox="1">
            <a:spLocks noChangeArrowheads="1"/>
          </p:cNvSpPr>
          <p:nvPr/>
        </p:nvSpPr>
        <p:spPr bwMode="auto">
          <a:xfrm>
            <a:off x="9392096" y="2124447"/>
            <a:ext cx="419100" cy="4286250"/>
          </a:xfrm>
          <a:prstGeom prst="rect">
            <a:avLst/>
          </a:prstGeom>
          <a:noFill/>
          <a:ln w="9525">
            <a:noFill/>
            <a:miter lim="800000"/>
            <a:headEnd/>
            <a:tailEnd/>
          </a:ln>
        </p:spPr>
        <p:txBody>
          <a:bodyPr rot="0" vert="horz" wrap="square" lIns="0" tIns="45680" rIns="0" bIns="4568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15000"/>
              </a:lnSpc>
              <a:spcAft>
                <a:spcPts val="1200"/>
              </a:spcAft>
            </a:pPr>
            <a:r>
              <a:rPr lang="en-AU" sz="1000" dirty="0">
                <a:solidFill>
                  <a:srgbClr val="616365"/>
                </a:solidFill>
                <a:latin typeface="Arial"/>
                <a:ea typeface="Calibri"/>
                <a:cs typeface="Times New Roman"/>
              </a:rPr>
              <a:t>% easy</a:t>
            </a:r>
            <a:endParaRPr lang="en-AU" dirty="0">
              <a:solidFill>
                <a:srgbClr val="616365"/>
              </a:solidFill>
              <a:latin typeface="Arial"/>
              <a:ea typeface="Calibri"/>
              <a:cs typeface="Times New Roman"/>
            </a:endParaRPr>
          </a:p>
          <a:p>
            <a:pPr algn="ctr">
              <a:lnSpc>
                <a:spcPct val="115000"/>
              </a:lnSpc>
              <a:spcBef>
                <a:spcPts val="1800"/>
              </a:spcBef>
              <a:spcAft>
                <a:spcPts val="3299"/>
              </a:spcAft>
            </a:pPr>
            <a:r>
              <a:rPr lang="en-AU" sz="1000" dirty="0">
                <a:solidFill>
                  <a:srgbClr val="616365"/>
                </a:solidFill>
                <a:latin typeface="Arial"/>
                <a:ea typeface="Calibri"/>
                <a:cs typeface="Times New Roman"/>
              </a:rPr>
              <a:t>75%</a:t>
            </a:r>
            <a:endParaRPr lang="en-AU" dirty="0">
              <a:solidFill>
                <a:srgbClr val="616365"/>
              </a:solidFill>
              <a:latin typeface="Arial"/>
              <a:ea typeface="Calibri"/>
              <a:cs typeface="Times New Roman"/>
            </a:endParaRPr>
          </a:p>
          <a:p>
            <a:pPr algn="ctr">
              <a:lnSpc>
                <a:spcPct val="115000"/>
              </a:lnSpc>
              <a:spcBef>
                <a:spcPts val="1800"/>
              </a:spcBef>
              <a:spcAft>
                <a:spcPts val="3299"/>
              </a:spcAft>
            </a:pPr>
            <a:r>
              <a:rPr lang="en-AU" sz="1000" dirty="0">
                <a:solidFill>
                  <a:srgbClr val="616365"/>
                </a:solidFill>
                <a:latin typeface="Arial"/>
                <a:ea typeface="Calibri"/>
                <a:cs typeface="Times New Roman"/>
              </a:rPr>
              <a:t>70%</a:t>
            </a:r>
            <a:endParaRPr lang="en-AU" dirty="0">
              <a:solidFill>
                <a:srgbClr val="616365"/>
              </a:solidFill>
              <a:latin typeface="Arial"/>
              <a:ea typeface="Calibri"/>
              <a:cs typeface="Times New Roman"/>
            </a:endParaRPr>
          </a:p>
          <a:p>
            <a:pPr algn="ctr">
              <a:lnSpc>
                <a:spcPct val="115000"/>
              </a:lnSpc>
              <a:spcBef>
                <a:spcPts val="1800"/>
              </a:spcBef>
              <a:spcAft>
                <a:spcPts val="3299"/>
              </a:spcAft>
            </a:pPr>
            <a:r>
              <a:rPr lang="en-AU" sz="1000" dirty="0">
                <a:solidFill>
                  <a:srgbClr val="616365"/>
                </a:solidFill>
                <a:latin typeface="Arial"/>
                <a:ea typeface="Calibri"/>
                <a:cs typeface="Times New Roman"/>
              </a:rPr>
              <a:t>75%</a:t>
            </a:r>
            <a:endParaRPr lang="en-AU" dirty="0">
              <a:solidFill>
                <a:srgbClr val="616365"/>
              </a:solidFill>
              <a:latin typeface="Arial"/>
              <a:ea typeface="Calibri"/>
              <a:cs typeface="Times New Roman"/>
            </a:endParaRPr>
          </a:p>
          <a:p>
            <a:pPr algn="ctr">
              <a:lnSpc>
                <a:spcPct val="115000"/>
              </a:lnSpc>
              <a:spcBef>
                <a:spcPts val="1800"/>
              </a:spcBef>
              <a:spcAft>
                <a:spcPts val="3299"/>
              </a:spcAft>
            </a:pPr>
            <a:r>
              <a:rPr lang="en-AU" sz="1000" dirty="0">
                <a:solidFill>
                  <a:srgbClr val="616365"/>
                </a:solidFill>
                <a:latin typeface="Arial"/>
                <a:ea typeface="Calibri"/>
                <a:cs typeface="Times New Roman"/>
              </a:rPr>
              <a:t>79%</a:t>
            </a:r>
            <a:endParaRPr lang="en-AU" dirty="0">
              <a:solidFill>
                <a:srgbClr val="616365"/>
              </a:solidFill>
              <a:latin typeface="Arial"/>
              <a:ea typeface="Calibri"/>
              <a:cs typeface="Times New Roman"/>
            </a:endParaRPr>
          </a:p>
          <a:p>
            <a:pPr algn="ctr">
              <a:lnSpc>
                <a:spcPct val="115000"/>
              </a:lnSpc>
              <a:spcBef>
                <a:spcPts val="1800"/>
              </a:spcBef>
              <a:spcAft>
                <a:spcPts val="3299"/>
              </a:spcAft>
            </a:pPr>
            <a:r>
              <a:rPr lang="en-AU" sz="1000" dirty="0">
                <a:solidFill>
                  <a:srgbClr val="616365"/>
                </a:solidFill>
                <a:latin typeface="Arial"/>
                <a:ea typeface="Calibri"/>
                <a:cs typeface="Times New Roman"/>
              </a:rPr>
              <a:t>76%</a:t>
            </a:r>
            <a:endParaRPr lang="en-AU" dirty="0">
              <a:solidFill>
                <a:srgbClr val="616365"/>
              </a:solidFill>
              <a:latin typeface="Arial"/>
              <a:ea typeface="Calibri"/>
              <a:cs typeface="Times New Roman"/>
            </a:endParaRPr>
          </a:p>
          <a:p>
            <a:pPr>
              <a:lnSpc>
                <a:spcPct val="115000"/>
              </a:lnSpc>
              <a:spcAft>
                <a:spcPts val="1200"/>
              </a:spcAft>
            </a:pPr>
            <a:r>
              <a:rPr lang="en-AU" dirty="0">
                <a:solidFill>
                  <a:srgbClr val="616365"/>
                </a:solidFill>
                <a:latin typeface="Arial"/>
                <a:ea typeface="Calibri"/>
                <a:cs typeface="Times New Roman"/>
              </a:rPr>
              <a:t> </a:t>
            </a:r>
          </a:p>
        </p:txBody>
      </p:sp>
    </p:spTree>
    <p:extLst>
      <p:ext uri="{BB962C8B-B14F-4D97-AF65-F5344CB8AC3E}">
        <p14:creationId xmlns:p14="http://schemas.microsoft.com/office/powerpoint/2010/main" val="1964054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196" y="612279"/>
            <a:ext cx="9001000" cy="1260475"/>
          </a:xfrm>
        </p:spPr>
        <p:txBody>
          <a:bodyPr>
            <a:noAutofit/>
          </a:bodyPr>
          <a:lstStyle/>
          <a:p>
            <a:r>
              <a:rPr lang="en-AU" sz="2900" dirty="0"/>
              <a:t>Client satisfaction with the assessment and intake process was high, with 79% of clients satisfied or extremely satisfied with the process, and only 11% dissatisfied or extremely dissatisfied. </a:t>
            </a:r>
          </a:p>
        </p:txBody>
      </p:sp>
      <p:sp>
        <p:nvSpPr>
          <p:cNvPr id="4" name="Slide Number Placeholder 3"/>
          <p:cNvSpPr>
            <a:spLocks noGrp="1"/>
          </p:cNvSpPr>
          <p:nvPr>
            <p:ph type="sldNum" sz="quarter" idx="4"/>
          </p:nvPr>
        </p:nvSpPr>
        <p:spPr/>
        <p:txBody>
          <a:bodyPr/>
          <a:lstStyle/>
          <a:p>
            <a:fld id="{0CB7689D-80C9-4673-80C1-8DF4E9A6252A}" type="slidenum">
              <a:rPr lang="en-AU" smtClean="0"/>
              <a:pPr/>
              <a:t>26</a:t>
            </a:fld>
            <a:endParaRPr lang="en-AU" dirty="0"/>
          </a:p>
        </p:txBody>
      </p:sp>
      <p:graphicFrame>
        <p:nvGraphicFramePr>
          <p:cNvPr id="5" name="Chart 4"/>
          <p:cNvGraphicFramePr/>
          <p:nvPr>
            <p:extLst>
              <p:ext uri="{D42A27DB-BD31-4B8C-83A1-F6EECF244321}">
                <p14:modId xmlns:p14="http://schemas.microsoft.com/office/powerpoint/2010/main" val="2490535418"/>
              </p:ext>
            </p:extLst>
          </p:nvPr>
        </p:nvGraphicFramePr>
        <p:xfrm>
          <a:off x="522169" y="2196461"/>
          <a:ext cx="8928993" cy="43408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p:cNvSpPr txBox="1">
            <a:spLocks noChangeArrowheads="1"/>
          </p:cNvSpPr>
          <p:nvPr/>
        </p:nvSpPr>
        <p:spPr bwMode="auto">
          <a:xfrm>
            <a:off x="9214812" y="1918583"/>
            <a:ext cx="635124" cy="3566170"/>
          </a:xfrm>
          <a:prstGeom prst="rect">
            <a:avLst/>
          </a:prstGeom>
          <a:noFill/>
          <a:ln w="9525">
            <a:noFill/>
            <a:miter lim="800000"/>
            <a:headEnd/>
            <a:tailEnd/>
          </a:ln>
        </p:spPr>
        <p:txBody>
          <a:bodyPr rot="0" vert="horz" wrap="square" lIns="0" tIns="45680" rIns="0" bIns="45680" anchor="t" anchorCtr="0">
            <a:noAutofit/>
          </a:bodyPr>
          <a:lstStyle/>
          <a:p>
            <a:pPr algn="ctr">
              <a:lnSpc>
                <a:spcPct val="115000"/>
              </a:lnSpc>
              <a:spcBef>
                <a:spcPts val="2400"/>
              </a:spcBef>
              <a:spcAft>
                <a:spcPts val="1200"/>
              </a:spcAft>
            </a:pPr>
            <a:r>
              <a:rPr lang="en-AU" sz="1000" dirty="0">
                <a:solidFill>
                  <a:srgbClr val="616365"/>
                </a:solidFill>
                <a:latin typeface="Arial"/>
                <a:ea typeface="Calibri"/>
                <a:cs typeface="Times New Roman"/>
              </a:rPr>
              <a:t>% satisfied</a:t>
            </a:r>
            <a:endParaRPr lang="en-AU" sz="1300" dirty="0">
              <a:solidFill>
                <a:srgbClr val="616365"/>
              </a:solidFill>
              <a:latin typeface="Arial"/>
              <a:ea typeface="Calibri"/>
              <a:cs typeface="Times New Roman"/>
            </a:endParaRPr>
          </a:p>
          <a:p>
            <a:pPr algn="ctr">
              <a:lnSpc>
                <a:spcPct val="115000"/>
              </a:lnSpc>
              <a:spcBef>
                <a:spcPts val="2400"/>
              </a:spcBef>
              <a:spcAft>
                <a:spcPts val="2400"/>
              </a:spcAft>
            </a:pPr>
            <a:r>
              <a:rPr lang="en-AU" sz="1000" dirty="0">
                <a:solidFill>
                  <a:srgbClr val="616365"/>
                </a:solidFill>
                <a:latin typeface="Arial"/>
                <a:ea typeface="Calibri"/>
                <a:cs typeface="Times New Roman"/>
              </a:rPr>
              <a:t>79%</a:t>
            </a:r>
          </a:p>
          <a:p>
            <a:pPr algn="ctr">
              <a:lnSpc>
                <a:spcPct val="115000"/>
              </a:lnSpc>
              <a:spcBef>
                <a:spcPts val="2400"/>
              </a:spcBef>
              <a:spcAft>
                <a:spcPts val="2400"/>
              </a:spcAft>
            </a:pPr>
            <a:r>
              <a:rPr lang="en-AU" sz="1000" dirty="0">
                <a:solidFill>
                  <a:srgbClr val="616365"/>
                </a:solidFill>
                <a:latin typeface="Arial"/>
                <a:ea typeface="Calibri"/>
                <a:cs typeface="Times New Roman"/>
              </a:rPr>
              <a:t>75%</a:t>
            </a:r>
            <a:endParaRPr lang="en-AU" sz="1300" dirty="0">
              <a:solidFill>
                <a:srgbClr val="616365"/>
              </a:solidFill>
              <a:latin typeface="Arial"/>
              <a:ea typeface="Calibri"/>
              <a:cs typeface="Times New Roman"/>
            </a:endParaRPr>
          </a:p>
          <a:p>
            <a:pPr algn="ctr">
              <a:lnSpc>
                <a:spcPct val="115000"/>
              </a:lnSpc>
              <a:spcBef>
                <a:spcPts val="2400"/>
              </a:spcBef>
              <a:spcAft>
                <a:spcPts val="2400"/>
              </a:spcAft>
            </a:pPr>
            <a:r>
              <a:rPr lang="en-AU" sz="1000" dirty="0">
                <a:solidFill>
                  <a:srgbClr val="616365"/>
                </a:solidFill>
                <a:latin typeface="Arial"/>
                <a:ea typeface="Calibri"/>
                <a:cs typeface="Times New Roman"/>
              </a:rPr>
              <a:t>81%</a:t>
            </a:r>
            <a:endParaRPr lang="en-AU" sz="1300" dirty="0">
              <a:solidFill>
                <a:srgbClr val="616365"/>
              </a:solidFill>
              <a:latin typeface="Arial"/>
              <a:ea typeface="Calibri"/>
              <a:cs typeface="Times New Roman"/>
            </a:endParaRPr>
          </a:p>
          <a:p>
            <a:pPr algn="ctr">
              <a:lnSpc>
                <a:spcPct val="115000"/>
              </a:lnSpc>
              <a:spcBef>
                <a:spcPts val="2400"/>
              </a:spcBef>
              <a:spcAft>
                <a:spcPts val="2400"/>
              </a:spcAft>
            </a:pPr>
            <a:r>
              <a:rPr lang="en-AU" sz="1000" dirty="0">
                <a:solidFill>
                  <a:srgbClr val="616365"/>
                </a:solidFill>
                <a:latin typeface="Arial"/>
                <a:ea typeface="Calibri"/>
                <a:cs typeface="Times New Roman"/>
              </a:rPr>
              <a:t>80%</a:t>
            </a:r>
            <a:endParaRPr lang="en-AU" sz="1300" dirty="0">
              <a:solidFill>
                <a:srgbClr val="616365"/>
              </a:solidFill>
              <a:latin typeface="Arial"/>
              <a:ea typeface="Calibri"/>
              <a:cs typeface="Times New Roman"/>
            </a:endParaRPr>
          </a:p>
          <a:p>
            <a:pPr algn="ctr">
              <a:lnSpc>
                <a:spcPct val="115000"/>
              </a:lnSpc>
              <a:spcBef>
                <a:spcPts val="2400"/>
              </a:spcBef>
              <a:spcAft>
                <a:spcPts val="2400"/>
              </a:spcAft>
            </a:pPr>
            <a:r>
              <a:rPr lang="en-AU" sz="1000" dirty="0">
                <a:solidFill>
                  <a:srgbClr val="616365"/>
                </a:solidFill>
                <a:latin typeface="Arial"/>
                <a:ea typeface="Calibri"/>
                <a:cs typeface="Times New Roman"/>
              </a:rPr>
              <a:t>81%</a:t>
            </a:r>
            <a:endParaRPr lang="en-AU" sz="1300" dirty="0">
              <a:solidFill>
                <a:srgbClr val="616365"/>
              </a:solidFill>
              <a:latin typeface="Arial"/>
              <a:ea typeface="Calibri"/>
              <a:cs typeface="Times New Roman"/>
            </a:endParaRPr>
          </a:p>
          <a:p>
            <a:pPr>
              <a:lnSpc>
                <a:spcPct val="115000"/>
              </a:lnSpc>
              <a:spcBef>
                <a:spcPts val="2400"/>
              </a:spcBef>
              <a:spcAft>
                <a:spcPts val="1200"/>
              </a:spcAft>
            </a:pPr>
            <a:r>
              <a:rPr lang="en-AU" sz="1300" dirty="0">
                <a:solidFill>
                  <a:srgbClr val="616365"/>
                </a:solidFill>
                <a:latin typeface="Arial"/>
                <a:ea typeface="Calibri"/>
                <a:cs typeface="Times New Roman"/>
              </a:rPr>
              <a:t> </a:t>
            </a:r>
          </a:p>
        </p:txBody>
      </p:sp>
      <p:sp>
        <p:nvSpPr>
          <p:cNvPr id="7" name="Rectangle 6"/>
          <p:cNvSpPr/>
          <p:nvPr/>
        </p:nvSpPr>
        <p:spPr>
          <a:xfrm>
            <a:off x="378148" y="6804970"/>
            <a:ext cx="5346700" cy="507831"/>
          </a:xfrm>
          <a:prstGeom prst="rect">
            <a:avLst/>
          </a:prstGeom>
        </p:spPr>
        <p:txBody>
          <a:bodyPr lIns="91360" tIns="45680" rIns="91360" bIns="45680">
            <a:spAutoFit/>
          </a:bodyPr>
          <a:lstStyle/>
          <a:p>
            <a:r>
              <a:rPr lang="en-AU" sz="900" dirty="0"/>
              <a:t>Q1O. Overall, how satisfied were you with this process?</a:t>
            </a:r>
            <a:br>
              <a:rPr lang="en-AU" sz="900" dirty="0"/>
            </a:br>
            <a:r>
              <a:rPr lang="en-AU" sz="900" dirty="0"/>
              <a:t>Base: Respondents who recall being assessed in person, over the phone, via the Legal Help service or at a court or tribunal (n=645)</a:t>
            </a:r>
          </a:p>
        </p:txBody>
      </p:sp>
    </p:spTree>
    <p:extLst>
      <p:ext uri="{BB962C8B-B14F-4D97-AF65-F5344CB8AC3E}">
        <p14:creationId xmlns:p14="http://schemas.microsoft.com/office/powerpoint/2010/main" val="544270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otolia_11061744_Subscription_L.jpg"/>
          <p:cNvPicPr>
            <a:picLocks noGrp="1" noChangeAspect="1"/>
          </p:cNvPicPr>
          <p:nvPr>
            <p:ph type="pic" sz="quarter" idx="11"/>
          </p:nvPr>
        </p:nvPicPr>
        <p:blipFill>
          <a:blip r:embed="rId2" cstate="screen"/>
          <a:srcRect/>
          <a:stretch>
            <a:fillRect/>
          </a:stretch>
        </p:blipFill>
        <p:spPr/>
      </p:pic>
      <p:sp>
        <p:nvSpPr>
          <p:cNvPr id="7" name="Oval 6"/>
          <p:cNvSpPr/>
          <p:nvPr/>
        </p:nvSpPr>
        <p:spPr>
          <a:xfrm>
            <a:off x="2790700" y="1224632"/>
            <a:ext cx="5112000" cy="5112000"/>
          </a:xfrm>
          <a:prstGeom prst="ellipse">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latin typeface="Arial" pitchFamily="34" charset="0"/>
            </a:endParaRPr>
          </a:p>
        </p:txBody>
      </p:sp>
      <p:sp>
        <p:nvSpPr>
          <p:cNvPr id="4" name="Title 3"/>
          <p:cNvSpPr>
            <a:spLocks noGrp="1"/>
          </p:cNvSpPr>
          <p:nvPr>
            <p:ph type="title"/>
          </p:nvPr>
        </p:nvSpPr>
        <p:spPr>
          <a:xfrm>
            <a:off x="3132124" y="2721781"/>
            <a:ext cx="4446827" cy="2117732"/>
          </a:xfrm>
        </p:spPr>
        <p:txBody>
          <a:bodyPr>
            <a:normAutofit/>
          </a:bodyPr>
          <a:lstStyle/>
          <a:p>
            <a:r>
              <a:rPr lang="en-AU" sz="3200" dirty="0"/>
              <a:t>Emotional Impact of Legal Problems</a:t>
            </a:r>
            <a:r>
              <a:rPr lang="en-AU" sz="3200" dirty="0">
                <a:solidFill>
                  <a:srgbClr val="FFC000"/>
                </a:solidFill>
              </a:rPr>
              <a:t>.</a:t>
            </a:r>
            <a:endParaRPr lang="en-AU" sz="3200" dirty="0"/>
          </a:p>
        </p:txBody>
      </p:sp>
      <p:sp>
        <p:nvSpPr>
          <p:cNvPr id="6" name="Slide Number Placeholder 5"/>
          <p:cNvSpPr>
            <a:spLocks noGrp="1"/>
          </p:cNvSpPr>
          <p:nvPr>
            <p:ph type="sldNum" sz="quarter" idx="4"/>
          </p:nvPr>
        </p:nvSpPr>
        <p:spPr>
          <a:xfrm>
            <a:off x="10275922" y="360005"/>
            <a:ext cx="142876" cy="142876"/>
          </a:xfrm>
        </p:spPr>
        <p:txBody>
          <a:bodyPr/>
          <a:lstStyle/>
          <a:p>
            <a:fld id="{0CB7689D-80C9-4673-80C1-8DF4E9A6252A}" type="slidenum">
              <a:rPr lang="en-AU" smtClean="0"/>
              <a:pPr/>
              <a:t>27</a:t>
            </a:fld>
            <a:endParaRPr lang="en-AU" dirty="0"/>
          </a:p>
        </p:txBody>
      </p:sp>
    </p:spTree>
    <p:extLst>
      <p:ext uri="{BB962C8B-B14F-4D97-AF65-F5344CB8AC3E}">
        <p14:creationId xmlns:p14="http://schemas.microsoft.com/office/powerpoint/2010/main" val="2743340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275" y="1332359"/>
            <a:ext cx="3150245" cy="5526344"/>
          </a:xfrm>
        </p:spPr>
        <p:txBody>
          <a:bodyPr>
            <a:normAutofit/>
          </a:bodyPr>
          <a:lstStyle/>
          <a:p>
            <a:r>
              <a:rPr lang="en-AU" sz="2400" dirty="0"/>
              <a:t>Obtaining help from VLA for a legal problem significantly improved how clients rated their negative emotions, with the largest reductions seen for stress and worry after obtaining help from VLA.</a:t>
            </a:r>
          </a:p>
        </p:txBody>
      </p:sp>
      <p:sp>
        <p:nvSpPr>
          <p:cNvPr id="4" name="Slide Number Placeholder 3"/>
          <p:cNvSpPr>
            <a:spLocks noGrp="1"/>
          </p:cNvSpPr>
          <p:nvPr>
            <p:ph type="sldNum" sz="quarter" idx="4"/>
          </p:nvPr>
        </p:nvSpPr>
        <p:spPr/>
        <p:txBody>
          <a:bodyPr/>
          <a:lstStyle/>
          <a:p>
            <a:fld id="{0CB7689D-80C9-4673-80C1-8DF4E9A6252A}" type="slidenum">
              <a:rPr lang="en-AU" smtClean="0"/>
              <a:pPr/>
              <a:t>28</a:t>
            </a:fld>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393" y="1260351"/>
            <a:ext cx="7146900" cy="5420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690517" y="1116340"/>
            <a:ext cx="4392488" cy="288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11" name="Title 4"/>
          <p:cNvSpPr txBox="1">
            <a:spLocks/>
          </p:cNvSpPr>
          <p:nvPr/>
        </p:nvSpPr>
        <p:spPr>
          <a:xfrm>
            <a:off x="520057" y="540271"/>
            <a:ext cx="9219132" cy="1152128"/>
          </a:xfrm>
          <a:prstGeom prst="rect">
            <a:avLst/>
          </a:prstGeom>
        </p:spPr>
        <p:txBody>
          <a:bodyPr vert="horz" lIns="91360" tIns="45680" rIns="91360" bIns="45680" rtlCol="0" anchor="ctr">
            <a:norm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r>
              <a:rPr lang="en-AU" sz="3700" dirty="0"/>
              <a:t>Impact of VLA contact on emotional wellbeing</a:t>
            </a:r>
          </a:p>
        </p:txBody>
      </p:sp>
      <p:sp>
        <p:nvSpPr>
          <p:cNvPr id="10" name="Rectangle 9"/>
          <p:cNvSpPr/>
          <p:nvPr/>
        </p:nvSpPr>
        <p:spPr>
          <a:xfrm>
            <a:off x="432048" y="6729189"/>
            <a:ext cx="5346700" cy="507751"/>
          </a:xfrm>
          <a:prstGeom prst="rect">
            <a:avLst/>
          </a:prstGeom>
        </p:spPr>
        <p:txBody>
          <a:bodyPr lIns="91360" tIns="45680" rIns="91360" bIns="45680">
            <a:spAutoFit/>
          </a:bodyPr>
          <a:lstStyle/>
          <a:p>
            <a:r>
              <a:rPr lang="en-US" sz="900" dirty="0"/>
              <a:t>Q2K, Q3K, Q4K, Q5K: Before you got help from VLA, how did you feel about your legal problem?</a:t>
            </a:r>
            <a:endParaRPr lang="en-AU" sz="900" dirty="0"/>
          </a:p>
          <a:p>
            <a:r>
              <a:rPr lang="en-US" sz="900" dirty="0"/>
              <a:t>Q2L, Q3L, Q4L, Q5L: After you got help from VLA, how were you feeling about your legal problem?</a:t>
            </a:r>
            <a:endParaRPr lang="en-AU" sz="900" dirty="0"/>
          </a:p>
          <a:p>
            <a:r>
              <a:rPr lang="en-US" sz="900" dirty="0"/>
              <a:t>Base: Respondents who recall receiving a service (n=911)</a:t>
            </a:r>
            <a:endParaRPr lang="en-AU" sz="900" dirty="0"/>
          </a:p>
        </p:txBody>
      </p:sp>
    </p:spTree>
    <p:extLst>
      <p:ext uri="{BB962C8B-B14F-4D97-AF65-F5344CB8AC3E}">
        <p14:creationId xmlns:p14="http://schemas.microsoft.com/office/powerpoint/2010/main" val="4092696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CB7689D-80C9-4673-80C1-8DF4E9A6252A}" type="slidenum">
              <a:rPr lang="en-AU" smtClean="0"/>
              <a:pPr/>
              <a:t>29</a:t>
            </a:fld>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78" y="2746256"/>
            <a:ext cx="9381977" cy="374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94178" y="2628507"/>
            <a:ext cx="5853585" cy="288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5" name="Rectangle 4"/>
          <p:cNvSpPr/>
          <p:nvPr/>
        </p:nvSpPr>
        <p:spPr>
          <a:xfrm>
            <a:off x="522164" y="6729189"/>
            <a:ext cx="5346700" cy="507751"/>
          </a:xfrm>
          <a:prstGeom prst="rect">
            <a:avLst/>
          </a:prstGeom>
        </p:spPr>
        <p:txBody>
          <a:bodyPr lIns="91360" tIns="45680" rIns="91360" bIns="45680">
            <a:spAutoFit/>
          </a:bodyPr>
          <a:lstStyle/>
          <a:p>
            <a:r>
              <a:rPr lang="en-US" sz="900" dirty="0"/>
              <a:t>Q2K, Q3K, Q4K, Q5K: Before you got help from VLA, how did you feel about your legal problem?</a:t>
            </a:r>
            <a:endParaRPr lang="en-AU" sz="900" dirty="0"/>
          </a:p>
          <a:p>
            <a:r>
              <a:rPr lang="en-US" sz="900" dirty="0"/>
              <a:t>Q2L, Q3L, Q4L, Q5L: After you got help from VLA, how were you feeling about your legal problem?</a:t>
            </a:r>
            <a:endParaRPr lang="en-AU" sz="900" dirty="0"/>
          </a:p>
          <a:p>
            <a:r>
              <a:rPr lang="en-US" sz="900" dirty="0"/>
              <a:t>Base: Respondents who recall receiving a service (n=911)</a:t>
            </a:r>
            <a:endParaRPr lang="en-AU" sz="900" dirty="0"/>
          </a:p>
        </p:txBody>
      </p:sp>
      <p:sp>
        <p:nvSpPr>
          <p:cNvPr id="2" name="Title 1"/>
          <p:cNvSpPr>
            <a:spLocks noGrp="1"/>
          </p:cNvSpPr>
          <p:nvPr>
            <p:ph type="title"/>
          </p:nvPr>
        </p:nvSpPr>
        <p:spPr>
          <a:xfrm>
            <a:off x="738187" y="900313"/>
            <a:ext cx="9234520" cy="1260475"/>
          </a:xfrm>
        </p:spPr>
        <p:txBody>
          <a:bodyPr>
            <a:normAutofit fontScale="90000"/>
          </a:bodyPr>
          <a:lstStyle/>
          <a:p>
            <a:r>
              <a:rPr lang="en-AU" dirty="0"/>
              <a:t>Obtaining help from VLA significantly improved clients’ emotional wellbeing, with the largest improvements to feelings of being informed and reassured about their legal problem. </a:t>
            </a:r>
          </a:p>
        </p:txBody>
      </p:sp>
    </p:spTree>
    <p:extLst>
      <p:ext uri="{BB962C8B-B14F-4D97-AF65-F5344CB8AC3E}">
        <p14:creationId xmlns:p14="http://schemas.microsoft.com/office/powerpoint/2010/main" val="333446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AU" dirty="0"/>
              <a:t>Methodology</a:t>
            </a:r>
          </a:p>
        </p:txBody>
      </p:sp>
      <p:sp>
        <p:nvSpPr>
          <p:cNvPr id="5" name="Text Placeholder 4"/>
          <p:cNvSpPr>
            <a:spLocks noGrp="1"/>
          </p:cNvSpPr>
          <p:nvPr>
            <p:ph type="body" sz="quarter" idx="10"/>
          </p:nvPr>
        </p:nvSpPr>
        <p:spPr>
          <a:xfrm>
            <a:off x="792703" y="2736895"/>
            <a:ext cx="9108001" cy="3420000"/>
          </a:xfrm>
        </p:spPr>
        <p:txBody>
          <a:bodyPr>
            <a:normAutofit fontScale="85000" lnSpcReduction="10000"/>
          </a:bodyPr>
          <a:lstStyle/>
          <a:p>
            <a:pPr>
              <a:lnSpc>
                <a:spcPct val="120000"/>
              </a:lnSpc>
              <a:spcAft>
                <a:spcPts val="600"/>
              </a:spcAft>
            </a:pPr>
            <a:r>
              <a:rPr lang="en-AU" sz="1800" dirty="0"/>
              <a:t>In 2015, Colmar Brunton utilised a mixed-methodology approach to data collection with n=562 x 15 minute Computer Assisted Telephone Interviews (CATI) and n=442 clients completing the survey online.  A total of n=1,004 clients were surveyed, and had used one or more of the following VLA services:</a:t>
            </a:r>
            <a:endParaRPr lang="en-AU" sz="1000" dirty="0"/>
          </a:p>
          <a:p>
            <a:pPr marL="467588" indent="-342598">
              <a:lnSpc>
                <a:spcPct val="120000"/>
              </a:lnSpc>
              <a:spcAft>
                <a:spcPts val="600"/>
              </a:spcAft>
              <a:buClr>
                <a:schemeClr val="bg1"/>
              </a:buClr>
              <a:buFont typeface="Arial" pitchFamily="34" charset="0"/>
              <a:buChar char="•"/>
            </a:pPr>
            <a:r>
              <a:rPr lang="en-AU" sz="1800" b="1" dirty="0"/>
              <a:t>Legal Advice </a:t>
            </a:r>
            <a:r>
              <a:rPr lang="en-AU" sz="1800" dirty="0"/>
              <a:t>n=339</a:t>
            </a:r>
          </a:p>
          <a:p>
            <a:pPr marL="467588" indent="-342598">
              <a:lnSpc>
                <a:spcPct val="120000"/>
              </a:lnSpc>
              <a:spcAft>
                <a:spcPts val="600"/>
              </a:spcAft>
              <a:buClr>
                <a:schemeClr val="bg1"/>
              </a:buClr>
              <a:buFont typeface="Arial" pitchFamily="34" charset="0"/>
              <a:buChar char="•"/>
            </a:pPr>
            <a:r>
              <a:rPr lang="en-AU" sz="1800" b="1" dirty="0"/>
              <a:t>Casework</a:t>
            </a:r>
            <a:r>
              <a:rPr lang="en-AU" sz="1800" dirty="0"/>
              <a:t> n=352</a:t>
            </a:r>
          </a:p>
          <a:p>
            <a:pPr marL="467588" indent="-342598">
              <a:lnSpc>
                <a:spcPct val="120000"/>
              </a:lnSpc>
              <a:spcAft>
                <a:spcPts val="600"/>
              </a:spcAft>
              <a:buClr>
                <a:schemeClr val="bg1"/>
              </a:buClr>
              <a:buFont typeface="Arial" pitchFamily="34" charset="0"/>
              <a:buChar char="•"/>
            </a:pPr>
            <a:r>
              <a:rPr lang="en-AU" sz="1800" b="1" dirty="0"/>
              <a:t>Duty Lawyer </a:t>
            </a:r>
            <a:r>
              <a:rPr lang="en-AU" sz="1800" dirty="0"/>
              <a:t>n=345 </a:t>
            </a:r>
          </a:p>
          <a:p>
            <a:pPr marL="467588" indent="-342598">
              <a:lnSpc>
                <a:spcPct val="120000"/>
              </a:lnSpc>
              <a:spcAft>
                <a:spcPts val="600"/>
              </a:spcAft>
              <a:buClr>
                <a:schemeClr val="bg1"/>
              </a:buClr>
              <a:buFont typeface="Arial" pitchFamily="34" charset="0"/>
              <a:buChar char="•"/>
            </a:pPr>
            <a:r>
              <a:rPr lang="en-AU" sz="1800" b="1" dirty="0"/>
              <a:t>Legal Help </a:t>
            </a:r>
            <a:r>
              <a:rPr lang="en-AU" sz="1800" dirty="0"/>
              <a:t>n=129   		</a:t>
            </a:r>
          </a:p>
          <a:p>
            <a:pPr marL="124990">
              <a:lnSpc>
                <a:spcPct val="120000"/>
              </a:lnSpc>
              <a:spcAft>
                <a:spcPts val="600"/>
              </a:spcAft>
              <a:buClr>
                <a:schemeClr val="bg1"/>
              </a:buClr>
            </a:pPr>
            <a:endParaRPr lang="en-AU" sz="1800" dirty="0"/>
          </a:p>
          <a:p>
            <a:pPr marL="124990">
              <a:lnSpc>
                <a:spcPct val="120000"/>
              </a:lnSpc>
              <a:spcAft>
                <a:spcPts val="600"/>
              </a:spcAft>
              <a:buClr>
                <a:schemeClr val="bg1"/>
              </a:buClr>
            </a:pPr>
            <a:r>
              <a:rPr lang="en-AU" sz="1800" dirty="0"/>
              <a:t>Note: Data from previous surveys is included where relevant.</a:t>
            </a:r>
          </a:p>
          <a:p>
            <a:pPr marL="124990">
              <a:lnSpc>
                <a:spcPct val="120000"/>
              </a:lnSpc>
              <a:spcAft>
                <a:spcPts val="600"/>
              </a:spcAft>
              <a:buClr>
                <a:schemeClr val="bg1"/>
              </a:buClr>
            </a:pPr>
            <a:r>
              <a:rPr lang="en-AU" sz="1800" dirty="0"/>
              <a:t>Arrows in tables refer to significant differences or changes from previous years.</a:t>
            </a:r>
          </a:p>
          <a:p>
            <a:pPr marL="467588" indent="-342598">
              <a:lnSpc>
                <a:spcPct val="120000"/>
              </a:lnSpc>
              <a:spcAft>
                <a:spcPts val="600"/>
              </a:spcAft>
              <a:buClr>
                <a:schemeClr val="bg1"/>
              </a:buClr>
              <a:buFont typeface="Arial" pitchFamily="34" charset="0"/>
              <a:buChar char="•"/>
            </a:pPr>
            <a:endParaRPr lang="en-AU" sz="1800" b="1" dirty="0"/>
          </a:p>
        </p:txBody>
      </p:sp>
      <p:sp>
        <p:nvSpPr>
          <p:cNvPr id="3" name="Slide Number Placeholder 2"/>
          <p:cNvSpPr>
            <a:spLocks noGrp="1"/>
          </p:cNvSpPr>
          <p:nvPr>
            <p:ph type="sldNum" sz="quarter" idx="4"/>
          </p:nvPr>
        </p:nvSpPr>
        <p:spPr/>
        <p:txBody>
          <a:bodyPr/>
          <a:lstStyle/>
          <a:p>
            <a:fld id="{0CB7689D-80C9-4673-80C1-8DF4E9A6252A}" type="slidenum">
              <a:rPr lang="en-AU" smtClean="0"/>
              <a:pPr/>
              <a:t>3</a:t>
            </a:fld>
            <a:endParaRPr lang="en-AU" dirty="0"/>
          </a:p>
        </p:txBody>
      </p:sp>
      <p:pic>
        <p:nvPicPr>
          <p:cNvPr id="8" name="Picture 2" descr="http://portfolio.cbr.com.au/BrandLibrary/DocumentManager/logos/arrowpalette/arrow1/89376738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8100000">
            <a:off x="9108317" y="1099133"/>
            <a:ext cx="1224664" cy="8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173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otolia_11061744_Subscription_L.jpg"/>
          <p:cNvPicPr>
            <a:picLocks noGrp="1" noChangeAspect="1"/>
          </p:cNvPicPr>
          <p:nvPr>
            <p:ph type="pic" sz="quarter" idx="11"/>
          </p:nvPr>
        </p:nvPicPr>
        <p:blipFill>
          <a:blip r:embed="rId2" cstate="screen"/>
          <a:srcRect/>
          <a:stretch>
            <a:fillRect/>
          </a:stretch>
        </p:blipFill>
        <p:spPr/>
      </p:pic>
      <p:sp>
        <p:nvSpPr>
          <p:cNvPr id="7" name="Oval 6"/>
          <p:cNvSpPr/>
          <p:nvPr/>
        </p:nvSpPr>
        <p:spPr>
          <a:xfrm>
            <a:off x="2790700" y="1224632"/>
            <a:ext cx="5112000" cy="5112000"/>
          </a:xfrm>
          <a:prstGeom prst="ellipse">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latin typeface="Arial" pitchFamily="34" charset="0"/>
            </a:endParaRPr>
          </a:p>
        </p:txBody>
      </p:sp>
      <p:sp>
        <p:nvSpPr>
          <p:cNvPr id="4" name="Title 3"/>
          <p:cNvSpPr>
            <a:spLocks noGrp="1"/>
          </p:cNvSpPr>
          <p:nvPr>
            <p:ph type="title"/>
          </p:nvPr>
        </p:nvSpPr>
        <p:spPr>
          <a:xfrm>
            <a:off x="3132124" y="2721781"/>
            <a:ext cx="4446827" cy="2117732"/>
          </a:xfrm>
        </p:spPr>
        <p:txBody>
          <a:bodyPr>
            <a:normAutofit/>
          </a:bodyPr>
          <a:lstStyle/>
          <a:p>
            <a:r>
              <a:rPr lang="en-AU" sz="3200" dirty="0"/>
              <a:t>Legal Advice Service</a:t>
            </a:r>
            <a:r>
              <a:rPr lang="en-AU" sz="3200" dirty="0">
                <a:solidFill>
                  <a:srgbClr val="FFC000"/>
                </a:solidFill>
              </a:rPr>
              <a:t>.</a:t>
            </a:r>
          </a:p>
        </p:txBody>
      </p:sp>
      <p:sp>
        <p:nvSpPr>
          <p:cNvPr id="6" name="Slide Number Placeholder 5"/>
          <p:cNvSpPr>
            <a:spLocks noGrp="1"/>
          </p:cNvSpPr>
          <p:nvPr>
            <p:ph type="sldNum" sz="quarter" idx="4"/>
          </p:nvPr>
        </p:nvSpPr>
        <p:spPr>
          <a:xfrm>
            <a:off x="10275922" y="360005"/>
            <a:ext cx="142876" cy="142876"/>
          </a:xfrm>
        </p:spPr>
        <p:txBody>
          <a:bodyPr/>
          <a:lstStyle/>
          <a:p>
            <a:fld id="{0CB7689D-80C9-4673-80C1-8DF4E9A6252A}" type="slidenum">
              <a:rPr lang="en-AU" smtClean="0"/>
              <a:pPr/>
              <a:t>30</a:t>
            </a:fld>
            <a:endParaRPr lang="en-AU" dirty="0"/>
          </a:p>
        </p:txBody>
      </p:sp>
    </p:spTree>
    <p:extLst>
      <p:ext uri="{BB962C8B-B14F-4D97-AF65-F5344CB8AC3E}">
        <p14:creationId xmlns:p14="http://schemas.microsoft.com/office/powerpoint/2010/main" val="1586343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700" y="1548383"/>
            <a:ext cx="9162512" cy="1260475"/>
          </a:xfrm>
        </p:spPr>
        <p:txBody>
          <a:bodyPr>
            <a:normAutofit fontScale="90000"/>
          </a:bodyPr>
          <a:lstStyle/>
          <a:p>
            <a:r>
              <a:rPr lang="en-AU" dirty="0"/>
              <a:t>Criminal Law clients were most likely to use the same lawyer again if they were in a similar situation, with four in five agreeing compared to  three in five for Family Law and Civil Law clients.</a:t>
            </a:r>
          </a:p>
        </p:txBody>
      </p:sp>
      <p:sp>
        <p:nvSpPr>
          <p:cNvPr id="4" name="Slide Number Placeholder 3"/>
          <p:cNvSpPr>
            <a:spLocks noGrp="1"/>
          </p:cNvSpPr>
          <p:nvPr>
            <p:ph type="sldNum" sz="quarter" idx="4"/>
          </p:nvPr>
        </p:nvSpPr>
        <p:spPr/>
        <p:txBody>
          <a:bodyPr/>
          <a:lstStyle/>
          <a:p>
            <a:fld id="{0CB7689D-80C9-4673-80C1-8DF4E9A6252A}" type="slidenum">
              <a:rPr lang="en-AU" smtClean="0"/>
              <a:pPr/>
              <a:t>31</a:t>
            </a:fld>
            <a:endParaRPr lang="en-AU" dirty="0"/>
          </a:p>
        </p:txBody>
      </p:sp>
      <p:sp>
        <p:nvSpPr>
          <p:cNvPr id="8" name="Rectangle 7"/>
          <p:cNvSpPr/>
          <p:nvPr/>
        </p:nvSpPr>
        <p:spPr>
          <a:xfrm>
            <a:off x="306140" y="6939694"/>
            <a:ext cx="5346700" cy="369251"/>
          </a:xfrm>
          <a:prstGeom prst="rect">
            <a:avLst/>
          </a:prstGeom>
        </p:spPr>
        <p:txBody>
          <a:bodyPr lIns="91360" tIns="45680" rIns="91360" bIns="45680">
            <a:spAutoFit/>
          </a:bodyPr>
          <a:lstStyle/>
          <a:p>
            <a:r>
              <a:rPr lang="en-US" sz="900" dirty="0"/>
              <a:t>Q2F_8 If you had a similar situation in the future would you like to use the same lawyer again? (SR) </a:t>
            </a:r>
            <a:endParaRPr lang="en-AU" sz="900" dirty="0"/>
          </a:p>
          <a:p>
            <a:r>
              <a:rPr lang="en-US" sz="900" dirty="0"/>
              <a:t>Base: All Legal Advice clients who recalled using the service </a:t>
            </a:r>
            <a:endParaRPr lang="en-AU" sz="9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57" y="3276575"/>
            <a:ext cx="9827730" cy="314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94175" y="3232005"/>
            <a:ext cx="4736453" cy="404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12" name="Rounded Rectangle 11"/>
          <p:cNvSpPr/>
          <p:nvPr/>
        </p:nvSpPr>
        <p:spPr>
          <a:xfrm>
            <a:off x="7218908" y="252238"/>
            <a:ext cx="2952328" cy="4320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Legal Advice</a:t>
            </a:r>
            <a:endParaRPr lang="en-AU" dirty="0"/>
          </a:p>
        </p:txBody>
      </p:sp>
    </p:spTree>
    <p:extLst>
      <p:ext uri="{BB962C8B-B14F-4D97-AF65-F5344CB8AC3E}">
        <p14:creationId xmlns:p14="http://schemas.microsoft.com/office/powerpoint/2010/main" val="3910483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79" y="1332359"/>
            <a:ext cx="9108612" cy="1260475"/>
          </a:xfrm>
        </p:spPr>
        <p:txBody>
          <a:bodyPr>
            <a:noAutofit/>
          </a:bodyPr>
          <a:lstStyle/>
          <a:p>
            <a:r>
              <a:rPr lang="en-AU" sz="3200" dirty="0"/>
              <a:t>When looking at the service provided by Legal Advice Lawyers, clients were generally very positive across all aspects of their service, with the below statements reflecting the highest and lowest ratings (relative):</a:t>
            </a:r>
          </a:p>
        </p:txBody>
      </p:sp>
      <p:sp>
        <p:nvSpPr>
          <p:cNvPr id="4" name="Slide Number Placeholder 3"/>
          <p:cNvSpPr>
            <a:spLocks noGrp="1"/>
          </p:cNvSpPr>
          <p:nvPr>
            <p:ph type="sldNum" sz="quarter" idx="4"/>
          </p:nvPr>
        </p:nvSpPr>
        <p:spPr/>
        <p:txBody>
          <a:bodyPr/>
          <a:lstStyle/>
          <a:p>
            <a:fld id="{0CB7689D-80C9-4673-80C1-8DF4E9A6252A}" type="slidenum">
              <a:rPr lang="en-AU" smtClean="0"/>
              <a:pPr/>
              <a:t>32</a:t>
            </a:fld>
            <a:endParaRPr lang="en-AU" dirty="0"/>
          </a:p>
        </p:txBody>
      </p:sp>
      <p:sp>
        <p:nvSpPr>
          <p:cNvPr id="5" name="Rectangle 4"/>
          <p:cNvSpPr/>
          <p:nvPr/>
        </p:nvSpPr>
        <p:spPr>
          <a:xfrm>
            <a:off x="378148" y="6596201"/>
            <a:ext cx="5346700" cy="784830"/>
          </a:xfrm>
          <a:prstGeom prst="rect">
            <a:avLst/>
          </a:prstGeom>
        </p:spPr>
        <p:txBody>
          <a:bodyPr lIns="91360" tIns="45680" rIns="91360" bIns="45680">
            <a:spAutoFit/>
          </a:bodyPr>
          <a:lstStyle/>
          <a:p>
            <a:r>
              <a:rPr lang="en-US" sz="900" dirty="0"/>
              <a:t>Q2F. I’m going to read out some statements about the lawyer you spoke with and ask you to say how much you agree or disagree with each statement. Do you, strongly disagree, disagree, agree or strongly agree that…? (SR)</a:t>
            </a:r>
            <a:endParaRPr lang="en-AU" sz="900" dirty="0"/>
          </a:p>
          <a:p>
            <a:r>
              <a:rPr lang="en-US" sz="900" dirty="0"/>
              <a:t>Base: All Legal Advice clients who recalled using the service (n=310) </a:t>
            </a:r>
            <a:br>
              <a:rPr lang="en-US" sz="900" dirty="0"/>
            </a:br>
            <a:r>
              <a:rPr lang="en-US" sz="900" dirty="0"/>
              <a:t>* Wording variation in 2011: the service you received was what you expected</a:t>
            </a:r>
            <a:endParaRPr lang="en-AU" sz="900" dirty="0"/>
          </a:p>
        </p:txBody>
      </p:sp>
      <p:sp>
        <p:nvSpPr>
          <p:cNvPr id="7" name="Rounded Rectangle 6"/>
          <p:cNvSpPr/>
          <p:nvPr/>
        </p:nvSpPr>
        <p:spPr>
          <a:xfrm>
            <a:off x="7218908" y="252238"/>
            <a:ext cx="2952328" cy="4320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Legal Advice</a:t>
            </a:r>
            <a:endParaRPr lang="en-AU" dirty="0"/>
          </a:p>
        </p:txBody>
      </p:sp>
      <p:graphicFrame>
        <p:nvGraphicFramePr>
          <p:cNvPr id="9" name="Table 8"/>
          <p:cNvGraphicFramePr>
            <a:graphicFrameLocks noGrp="1"/>
          </p:cNvGraphicFramePr>
          <p:nvPr>
            <p:extLst>
              <p:ext uri="{D42A27DB-BD31-4B8C-83A1-F6EECF244321}">
                <p14:modId xmlns:p14="http://schemas.microsoft.com/office/powerpoint/2010/main" val="2295989495"/>
              </p:ext>
            </p:extLst>
          </p:nvPr>
        </p:nvGraphicFramePr>
        <p:xfrm>
          <a:off x="522164" y="3780631"/>
          <a:ext cx="4780083" cy="1512168"/>
        </p:xfrm>
        <a:graphic>
          <a:graphicData uri="http://schemas.openxmlformats.org/drawingml/2006/table">
            <a:tbl>
              <a:tblPr firstRow="1" bandRow="1"/>
              <a:tblGrid>
                <a:gridCol w="4780083">
                  <a:extLst>
                    <a:ext uri="{9D8B030D-6E8A-4147-A177-3AD203B41FA5}">
                      <a16:colId xmlns:a16="http://schemas.microsoft.com/office/drawing/2014/main" val="20000"/>
                    </a:ext>
                  </a:extLst>
                </a:gridCol>
              </a:tblGrid>
              <a:tr h="1512168">
                <a:tc>
                  <a:txBody>
                    <a:bodyPr/>
                    <a:lstStyle>
                      <a:lvl1pPr marL="0" algn="l" defTabSz="912305" rtl="0" eaLnBrk="1" latinLnBrk="0" hangingPunct="1">
                        <a:defRPr sz="1800" b="1" kern="1200">
                          <a:solidFill>
                            <a:schemeClr val="lt1"/>
                          </a:solidFill>
                          <a:latin typeface="Arial"/>
                        </a:defRPr>
                      </a:lvl1pPr>
                      <a:lvl2pPr marL="456153" algn="l" defTabSz="912305" rtl="0" eaLnBrk="1" latinLnBrk="0" hangingPunct="1">
                        <a:defRPr sz="1800" b="1" kern="1200">
                          <a:solidFill>
                            <a:schemeClr val="lt1"/>
                          </a:solidFill>
                          <a:latin typeface="Arial"/>
                        </a:defRPr>
                      </a:lvl2pPr>
                      <a:lvl3pPr marL="912305" algn="l" defTabSz="912305" rtl="0" eaLnBrk="1" latinLnBrk="0" hangingPunct="1">
                        <a:defRPr sz="1800" b="1" kern="1200">
                          <a:solidFill>
                            <a:schemeClr val="lt1"/>
                          </a:solidFill>
                          <a:latin typeface="Arial"/>
                        </a:defRPr>
                      </a:lvl3pPr>
                      <a:lvl4pPr marL="1368458" algn="l" defTabSz="912305" rtl="0" eaLnBrk="1" latinLnBrk="0" hangingPunct="1">
                        <a:defRPr sz="1800" b="1" kern="1200">
                          <a:solidFill>
                            <a:schemeClr val="lt1"/>
                          </a:solidFill>
                          <a:latin typeface="Arial"/>
                        </a:defRPr>
                      </a:lvl4pPr>
                      <a:lvl5pPr marL="1824611" algn="l" defTabSz="912305" rtl="0" eaLnBrk="1" latinLnBrk="0" hangingPunct="1">
                        <a:defRPr sz="1800" b="1" kern="1200">
                          <a:solidFill>
                            <a:schemeClr val="lt1"/>
                          </a:solidFill>
                          <a:latin typeface="Arial"/>
                        </a:defRPr>
                      </a:lvl5pPr>
                      <a:lvl6pPr marL="2280761" algn="l" defTabSz="912305" rtl="0" eaLnBrk="1" latinLnBrk="0" hangingPunct="1">
                        <a:defRPr sz="1800" b="1" kern="1200">
                          <a:solidFill>
                            <a:schemeClr val="lt1"/>
                          </a:solidFill>
                          <a:latin typeface="Arial"/>
                        </a:defRPr>
                      </a:lvl6pPr>
                      <a:lvl7pPr marL="2736916" algn="l" defTabSz="912305" rtl="0" eaLnBrk="1" latinLnBrk="0" hangingPunct="1">
                        <a:defRPr sz="1800" b="1" kern="1200">
                          <a:solidFill>
                            <a:schemeClr val="lt1"/>
                          </a:solidFill>
                          <a:latin typeface="Arial"/>
                        </a:defRPr>
                      </a:lvl7pPr>
                      <a:lvl8pPr marL="3193067" algn="l" defTabSz="912305" rtl="0" eaLnBrk="1" latinLnBrk="0" hangingPunct="1">
                        <a:defRPr sz="1800" b="1" kern="1200">
                          <a:solidFill>
                            <a:schemeClr val="lt1"/>
                          </a:solidFill>
                          <a:latin typeface="Arial"/>
                        </a:defRPr>
                      </a:lvl8pPr>
                      <a:lvl9pPr marL="3649217" algn="l" defTabSz="912305" rtl="0" eaLnBrk="1" latinLnBrk="0" hangingPunct="1">
                        <a:defRPr sz="1800" b="1" kern="1200">
                          <a:solidFill>
                            <a:schemeClr val="lt1"/>
                          </a:solidFill>
                          <a:latin typeface="Arial"/>
                        </a:defRPr>
                      </a:lvl9pPr>
                    </a:lstStyle>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lawyer was polite and respectful </a:t>
                      </a:r>
                    </a:p>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lawyer listened to you</a:t>
                      </a:r>
                    </a:p>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lawyer helped you to understand the legal situation you were in</a:t>
                      </a:r>
                    </a:p>
                  </a:txBody>
                  <a:tcPr marL="110053" marR="110053" marT="55026" marB="55026">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bl>
          </a:graphicData>
        </a:graphic>
      </p:graphicFrame>
      <p:sp>
        <p:nvSpPr>
          <p:cNvPr id="10" name="Round Same Side Corner Rectangle 9"/>
          <p:cNvSpPr/>
          <p:nvPr/>
        </p:nvSpPr>
        <p:spPr>
          <a:xfrm>
            <a:off x="522164" y="3328050"/>
            <a:ext cx="4780085" cy="346624"/>
          </a:xfrm>
          <a:prstGeom prst="round2SameRect">
            <a:avLst/>
          </a:prstGeom>
          <a:solidFill>
            <a:srgbClr val="B6BF00"/>
          </a:solidFill>
          <a:ln w="25400" cap="flat" cmpd="sng" algn="ctr">
            <a:solidFill>
              <a:srgbClr val="B6BF00"/>
            </a:solidFill>
            <a:prstDash val="solid"/>
          </a:ln>
          <a:effectLst/>
        </p:spPr>
        <p:txBody>
          <a:bodyPr lIns="0" tIns="45360" rIns="0" bIns="45360" rtlCol="0" anchor="ctr"/>
          <a:lstStyle/>
          <a:p>
            <a:pPr algn="r" defTabSz="882292">
              <a:defRPr/>
            </a:pPr>
            <a:r>
              <a:rPr lang="en-AU" sz="1800" kern="0" dirty="0">
                <a:solidFill>
                  <a:prstClr val="white"/>
                </a:solidFill>
                <a:latin typeface="Arial"/>
              </a:rPr>
              <a:t>        Highest rated statements (&gt;80% agree)</a:t>
            </a:r>
          </a:p>
        </p:txBody>
      </p:sp>
      <p:sp>
        <p:nvSpPr>
          <p:cNvPr id="11" name="Oval 10"/>
          <p:cNvSpPr/>
          <p:nvPr/>
        </p:nvSpPr>
        <p:spPr>
          <a:xfrm>
            <a:off x="563645" y="3184139"/>
            <a:ext cx="606591" cy="606657"/>
          </a:xfrm>
          <a:prstGeom prst="ellipse">
            <a:avLst/>
          </a:prstGeom>
          <a:solidFill>
            <a:sysClr val="window" lastClr="FFFFFF"/>
          </a:solidFill>
          <a:ln w="25400" cap="flat" cmpd="sng" algn="ctr">
            <a:solidFill>
              <a:srgbClr val="B6BF00"/>
            </a:solidFill>
            <a:prstDash val="solid"/>
          </a:ln>
          <a:effectLst/>
        </p:spPr>
        <p:txBody>
          <a:bodyPr lIns="90720" tIns="45360" rIns="90720" bIns="45360" rtlCol="0" anchor="ctr"/>
          <a:lstStyle/>
          <a:p>
            <a:pPr algn="ctr" defTabSz="882292">
              <a:defRPr/>
            </a:pPr>
            <a:r>
              <a:rPr lang="en-AU" sz="2900" b="1" kern="0" dirty="0">
                <a:solidFill>
                  <a:srgbClr val="B6BF00"/>
                </a:solidFill>
                <a:latin typeface="Arial"/>
                <a:sym typeface="Wingdings"/>
              </a:rPr>
              <a:t></a:t>
            </a:r>
            <a:endParaRPr lang="en-AU" b="1" kern="0" dirty="0">
              <a:solidFill>
                <a:srgbClr val="B6BF00"/>
              </a:solidFill>
              <a:latin typeface="Arial"/>
            </a:endParaRPr>
          </a:p>
        </p:txBody>
      </p:sp>
      <p:sp>
        <p:nvSpPr>
          <p:cNvPr id="12" name="Round Same Side Corner Rectangle 11"/>
          <p:cNvSpPr/>
          <p:nvPr/>
        </p:nvSpPr>
        <p:spPr>
          <a:xfrm>
            <a:off x="5562725" y="3328050"/>
            <a:ext cx="4853258" cy="346624"/>
          </a:xfrm>
          <a:prstGeom prst="round2SameRect">
            <a:avLst/>
          </a:prstGeom>
          <a:solidFill>
            <a:srgbClr val="EC4371"/>
          </a:solidFill>
          <a:ln w="25400" cap="flat" cmpd="sng" algn="ctr">
            <a:solidFill>
              <a:srgbClr val="EC4371"/>
            </a:solidFill>
            <a:prstDash val="solid"/>
          </a:ln>
          <a:effectLst/>
        </p:spPr>
        <p:txBody>
          <a:bodyPr lIns="0" tIns="45360" rIns="0" bIns="45360" rtlCol="0" anchor="ctr"/>
          <a:lstStyle/>
          <a:p>
            <a:pPr algn="ctr" defTabSz="882292">
              <a:defRPr/>
            </a:pPr>
            <a:r>
              <a:rPr lang="en-AU" sz="1800" kern="0" dirty="0">
                <a:solidFill>
                  <a:prstClr val="white"/>
                </a:solidFill>
              </a:rPr>
              <a:t>          Lowest rated statements (&lt;75% agree)</a:t>
            </a:r>
          </a:p>
        </p:txBody>
      </p:sp>
      <p:graphicFrame>
        <p:nvGraphicFramePr>
          <p:cNvPr id="14" name="Table 13"/>
          <p:cNvGraphicFramePr>
            <a:graphicFrameLocks noGrp="1"/>
          </p:cNvGraphicFramePr>
          <p:nvPr>
            <p:extLst>
              <p:ext uri="{D42A27DB-BD31-4B8C-83A1-F6EECF244321}">
                <p14:modId xmlns:p14="http://schemas.microsoft.com/office/powerpoint/2010/main" val="3697020668"/>
              </p:ext>
            </p:extLst>
          </p:nvPr>
        </p:nvGraphicFramePr>
        <p:xfrm>
          <a:off x="5562724" y="3780634"/>
          <a:ext cx="4853256" cy="1512165"/>
        </p:xfrm>
        <a:graphic>
          <a:graphicData uri="http://schemas.openxmlformats.org/drawingml/2006/table">
            <a:tbl>
              <a:tblPr firstRow="1" bandRow="1"/>
              <a:tblGrid>
                <a:gridCol w="4853256">
                  <a:extLst>
                    <a:ext uri="{9D8B030D-6E8A-4147-A177-3AD203B41FA5}">
                      <a16:colId xmlns:a16="http://schemas.microsoft.com/office/drawing/2014/main" val="20000"/>
                    </a:ext>
                  </a:extLst>
                </a:gridCol>
              </a:tblGrid>
              <a:tr h="1512165">
                <a:tc>
                  <a:txBody>
                    <a:bodyPr/>
                    <a:lstStyle>
                      <a:lvl1pPr marL="0" algn="l" defTabSz="912305" rtl="0" eaLnBrk="1" latinLnBrk="0" hangingPunct="1">
                        <a:defRPr sz="1800" b="1" kern="1200">
                          <a:solidFill>
                            <a:schemeClr val="lt1"/>
                          </a:solidFill>
                          <a:latin typeface="Arial"/>
                        </a:defRPr>
                      </a:lvl1pPr>
                      <a:lvl2pPr marL="456153" algn="l" defTabSz="912305" rtl="0" eaLnBrk="1" latinLnBrk="0" hangingPunct="1">
                        <a:defRPr sz="1800" b="1" kern="1200">
                          <a:solidFill>
                            <a:schemeClr val="lt1"/>
                          </a:solidFill>
                          <a:latin typeface="Arial"/>
                        </a:defRPr>
                      </a:lvl2pPr>
                      <a:lvl3pPr marL="912305" algn="l" defTabSz="912305" rtl="0" eaLnBrk="1" latinLnBrk="0" hangingPunct="1">
                        <a:defRPr sz="1800" b="1" kern="1200">
                          <a:solidFill>
                            <a:schemeClr val="lt1"/>
                          </a:solidFill>
                          <a:latin typeface="Arial"/>
                        </a:defRPr>
                      </a:lvl3pPr>
                      <a:lvl4pPr marL="1368458" algn="l" defTabSz="912305" rtl="0" eaLnBrk="1" latinLnBrk="0" hangingPunct="1">
                        <a:defRPr sz="1800" b="1" kern="1200">
                          <a:solidFill>
                            <a:schemeClr val="lt1"/>
                          </a:solidFill>
                          <a:latin typeface="Arial"/>
                        </a:defRPr>
                      </a:lvl4pPr>
                      <a:lvl5pPr marL="1824611" algn="l" defTabSz="912305" rtl="0" eaLnBrk="1" latinLnBrk="0" hangingPunct="1">
                        <a:defRPr sz="1800" b="1" kern="1200">
                          <a:solidFill>
                            <a:schemeClr val="lt1"/>
                          </a:solidFill>
                          <a:latin typeface="Arial"/>
                        </a:defRPr>
                      </a:lvl5pPr>
                      <a:lvl6pPr marL="2280761" algn="l" defTabSz="912305" rtl="0" eaLnBrk="1" latinLnBrk="0" hangingPunct="1">
                        <a:defRPr sz="1800" b="1" kern="1200">
                          <a:solidFill>
                            <a:schemeClr val="lt1"/>
                          </a:solidFill>
                          <a:latin typeface="Arial"/>
                        </a:defRPr>
                      </a:lvl6pPr>
                      <a:lvl7pPr marL="2736916" algn="l" defTabSz="912305" rtl="0" eaLnBrk="1" latinLnBrk="0" hangingPunct="1">
                        <a:defRPr sz="1800" b="1" kern="1200">
                          <a:solidFill>
                            <a:schemeClr val="lt1"/>
                          </a:solidFill>
                          <a:latin typeface="Arial"/>
                        </a:defRPr>
                      </a:lvl7pPr>
                      <a:lvl8pPr marL="3193067" algn="l" defTabSz="912305" rtl="0" eaLnBrk="1" latinLnBrk="0" hangingPunct="1">
                        <a:defRPr sz="1800" b="1" kern="1200">
                          <a:solidFill>
                            <a:schemeClr val="lt1"/>
                          </a:solidFill>
                          <a:latin typeface="Arial"/>
                        </a:defRPr>
                      </a:lvl8pPr>
                      <a:lvl9pPr marL="3649217" algn="l" defTabSz="912305" rtl="0" eaLnBrk="1" latinLnBrk="0" hangingPunct="1">
                        <a:defRPr sz="1800" b="1" kern="1200">
                          <a:solidFill>
                            <a:schemeClr val="lt1"/>
                          </a:solidFill>
                          <a:latin typeface="Arial"/>
                        </a:defRPr>
                      </a:lvl9pPr>
                    </a:lstStyle>
                    <a:p>
                      <a:pPr marL="285750" marR="0" indent="-285750" algn="l" defTabSz="888695" rtl="0" eaLnBrk="1" fontAlgn="auto" latinLnBrk="0" hangingPunct="1">
                        <a:lnSpc>
                          <a:spcPct val="100000"/>
                        </a:lnSpc>
                        <a:spcBef>
                          <a:spcPts val="600"/>
                        </a:spcBef>
                        <a:spcAft>
                          <a:spcPts val="0"/>
                        </a:spcAft>
                        <a:buClr>
                          <a:schemeClr val="accent5"/>
                        </a:buClr>
                        <a:buSzTx/>
                        <a:buFont typeface="Arial" panose="020B0604020202020204" pitchFamily="34" charset="0"/>
                        <a:buChar char="•"/>
                        <a:tabLst/>
                        <a:defRPr/>
                      </a:pPr>
                      <a:r>
                        <a:rPr lang="en-AU" sz="1800" b="0" baseline="0" dirty="0">
                          <a:solidFill>
                            <a:srgbClr val="616465"/>
                          </a:solidFill>
                        </a:rPr>
                        <a:t>You were kept informed throughout the process</a:t>
                      </a:r>
                    </a:p>
                    <a:p>
                      <a:pPr marL="285750" marR="0" indent="-285750" algn="l" defTabSz="888695" rtl="0" eaLnBrk="1" fontAlgn="auto" latinLnBrk="0" hangingPunct="1">
                        <a:lnSpc>
                          <a:spcPct val="100000"/>
                        </a:lnSpc>
                        <a:spcBef>
                          <a:spcPts val="600"/>
                        </a:spcBef>
                        <a:spcAft>
                          <a:spcPts val="0"/>
                        </a:spcAft>
                        <a:buClr>
                          <a:schemeClr val="accent5"/>
                        </a:buClr>
                        <a:buSzTx/>
                        <a:buFont typeface="Arial" panose="020B0604020202020204" pitchFamily="34" charset="0"/>
                        <a:buChar char="•"/>
                        <a:tabLst/>
                        <a:defRPr/>
                      </a:pPr>
                      <a:r>
                        <a:rPr lang="en-AU" sz="1800" b="0" baseline="0" dirty="0">
                          <a:solidFill>
                            <a:srgbClr val="616465"/>
                          </a:solidFill>
                        </a:rPr>
                        <a:t>You felt confident in your Lawyer 's ability</a:t>
                      </a:r>
                    </a:p>
                  </a:txBody>
                  <a:tcPr marL="110053" marR="110053" marT="55026" marB="55026">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bl>
          </a:graphicData>
        </a:graphic>
      </p:graphicFrame>
      <p:sp>
        <p:nvSpPr>
          <p:cNvPr id="13" name="Oval 12"/>
          <p:cNvSpPr/>
          <p:nvPr/>
        </p:nvSpPr>
        <p:spPr>
          <a:xfrm>
            <a:off x="5634734" y="3184139"/>
            <a:ext cx="606591" cy="606657"/>
          </a:xfrm>
          <a:prstGeom prst="ellipse">
            <a:avLst/>
          </a:prstGeom>
          <a:solidFill>
            <a:sysClr val="window" lastClr="FFFFFF"/>
          </a:solidFill>
          <a:ln w="25400" cap="flat" cmpd="sng" algn="ctr">
            <a:solidFill>
              <a:srgbClr val="EC4371"/>
            </a:solidFill>
            <a:prstDash val="solid"/>
          </a:ln>
          <a:effectLst/>
        </p:spPr>
        <p:txBody>
          <a:bodyPr lIns="90720" tIns="45360" rIns="90720" bIns="45360" rtlCol="0" anchor="ctr"/>
          <a:lstStyle/>
          <a:p>
            <a:pPr algn="ctr" defTabSz="882292">
              <a:defRPr/>
            </a:pPr>
            <a:r>
              <a:rPr lang="en-AU" sz="3700" b="1" kern="0" dirty="0">
                <a:solidFill>
                  <a:srgbClr val="EC4371"/>
                </a:solidFill>
                <a:latin typeface="Arial"/>
                <a:sym typeface="Wingdings 2"/>
              </a:rPr>
              <a:t></a:t>
            </a:r>
            <a:endParaRPr lang="en-AU" b="1" kern="0" dirty="0">
              <a:solidFill>
                <a:srgbClr val="EC4371"/>
              </a:solidFill>
              <a:latin typeface="Arial"/>
            </a:endParaRPr>
          </a:p>
        </p:txBody>
      </p:sp>
    </p:spTree>
    <p:extLst>
      <p:ext uri="{BB962C8B-B14F-4D97-AF65-F5344CB8AC3E}">
        <p14:creationId xmlns:p14="http://schemas.microsoft.com/office/powerpoint/2010/main" val="551699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595" y="1404367"/>
            <a:ext cx="9900700" cy="1260475"/>
          </a:xfrm>
        </p:spPr>
        <p:txBody>
          <a:bodyPr>
            <a:normAutofit fontScale="90000"/>
          </a:bodyPr>
          <a:lstStyle/>
          <a:p>
            <a:r>
              <a:rPr lang="en-AU" dirty="0"/>
              <a:t>Criminal Law clients were the most likely to recommend the Legal Advice service provided by VLA, with nine in ten indicating they would do so, followed by eight in ten Civil Law clients and three quarters of Family Law clients.</a:t>
            </a:r>
          </a:p>
        </p:txBody>
      </p:sp>
      <p:sp>
        <p:nvSpPr>
          <p:cNvPr id="4" name="Slide Number Placeholder 3"/>
          <p:cNvSpPr>
            <a:spLocks noGrp="1"/>
          </p:cNvSpPr>
          <p:nvPr>
            <p:ph type="sldNum" sz="quarter" idx="4"/>
          </p:nvPr>
        </p:nvSpPr>
        <p:spPr/>
        <p:txBody>
          <a:bodyPr/>
          <a:lstStyle/>
          <a:p>
            <a:fld id="{0CB7689D-80C9-4673-80C1-8DF4E9A6252A}" type="slidenum">
              <a:rPr lang="en-AU" smtClean="0"/>
              <a:pPr/>
              <a:t>33</a:t>
            </a:fld>
            <a:endParaRPr lang="en-AU" dirty="0"/>
          </a:p>
        </p:txBody>
      </p:sp>
      <p:sp>
        <p:nvSpPr>
          <p:cNvPr id="5" name="Rectangle 4"/>
          <p:cNvSpPr/>
          <p:nvPr/>
        </p:nvSpPr>
        <p:spPr>
          <a:xfrm>
            <a:off x="216024" y="7011699"/>
            <a:ext cx="5346700" cy="369332"/>
          </a:xfrm>
          <a:prstGeom prst="rect">
            <a:avLst/>
          </a:prstGeom>
        </p:spPr>
        <p:txBody>
          <a:bodyPr lIns="91360" tIns="45680" rIns="91360" bIns="45680">
            <a:spAutoFit/>
          </a:bodyPr>
          <a:lstStyle/>
          <a:p>
            <a:r>
              <a:rPr lang="en-US" sz="900" dirty="0"/>
              <a:t>Q2J. Would you recommend the Victoria Legal Aid advice service to other people? (SR)</a:t>
            </a:r>
            <a:endParaRPr lang="en-AU" sz="900" dirty="0"/>
          </a:p>
          <a:p>
            <a:r>
              <a:rPr lang="en-AU" sz="900" dirty="0"/>
              <a:t>Base: All Legal Advice clients who recalled using the service </a:t>
            </a:r>
          </a:p>
        </p:txBody>
      </p:sp>
      <p:graphicFrame>
        <p:nvGraphicFramePr>
          <p:cNvPr id="6" name="Chart 5"/>
          <p:cNvGraphicFramePr/>
          <p:nvPr>
            <p:extLst>
              <p:ext uri="{D42A27DB-BD31-4B8C-83A1-F6EECF244321}">
                <p14:modId xmlns:p14="http://schemas.microsoft.com/office/powerpoint/2010/main" val="3073066199"/>
              </p:ext>
            </p:extLst>
          </p:nvPr>
        </p:nvGraphicFramePr>
        <p:xfrm>
          <a:off x="954212" y="3420591"/>
          <a:ext cx="8352928"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7218908" y="252238"/>
            <a:ext cx="2952328" cy="4320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Legal Advice</a:t>
            </a:r>
            <a:endParaRPr lang="en-AU" dirty="0"/>
          </a:p>
        </p:txBody>
      </p:sp>
    </p:spTree>
    <p:extLst>
      <p:ext uri="{BB962C8B-B14F-4D97-AF65-F5344CB8AC3E}">
        <p14:creationId xmlns:p14="http://schemas.microsoft.com/office/powerpoint/2010/main" val="1989822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03" y="1584056"/>
            <a:ext cx="8946489" cy="1260475"/>
          </a:xfrm>
        </p:spPr>
        <p:txBody>
          <a:bodyPr>
            <a:normAutofit fontScale="90000"/>
          </a:bodyPr>
          <a:lstStyle/>
          <a:p>
            <a:r>
              <a:rPr lang="en-AU" dirty="0"/>
              <a:t>A higher proportion of Criminal Law clients were also satisfied with the outcome of their case when compared to Family and Civil Law clients. </a:t>
            </a:r>
          </a:p>
        </p:txBody>
      </p:sp>
      <p:sp>
        <p:nvSpPr>
          <p:cNvPr id="4" name="Slide Number Placeholder 3"/>
          <p:cNvSpPr>
            <a:spLocks noGrp="1"/>
          </p:cNvSpPr>
          <p:nvPr>
            <p:ph type="sldNum" sz="quarter" idx="4"/>
          </p:nvPr>
        </p:nvSpPr>
        <p:spPr/>
        <p:txBody>
          <a:bodyPr/>
          <a:lstStyle/>
          <a:p>
            <a:fld id="{0CB7689D-80C9-4673-80C1-8DF4E9A6252A}" type="slidenum">
              <a:rPr lang="en-AU" smtClean="0"/>
              <a:pPr/>
              <a:t>34</a:t>
            </a:fld>
            <a:endParaRPr lang="en-AU" dirty="0"/>
          </a:p>
        </p:txBody>
      </p:sp>
      <p:graphicFrame>
        <p:nvGraphicFramePr>
          <p:cNvPr id="5" name="Chart 4"/>
          <p:cNvGraphicFramePr/>
          <p:nvPr>
            <p:extLst>
              <p:ext uri="{D42A27DB-BD31-4B8C-83A1-F6EECF244321}">
                <p14:modId xmlns:p14="http://schemas.microsoft.com/office/powerpoint/2010/main" val="1030752688"/>
              </p:ext>
            </p:extLst>
          </p:nvPr>
        </p:nvGraphicFramePr>
        <p:xfrm>
          <a:off x="666185" y="3276575"/>
          <a:ext cx="9218283" cy="2897286"/>
        </p:xfrm>
        <a:graphic>
          <a:graphicData uri="http://schemas.openxmlformats.org/drawingml/2006/chart">
            <c:chart xmlns:c="http://schemas.openxmlformats.org/drawingml/2006/chart" xmlns:r="http://schemas.openxmlformats.org/officeDocument/2006/relationships" r:id="rId2"/>
          </a:graphicData>
        </a:graphic>
      </p:graphicFrame>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55" r="28051"/>
          <a:stretch/>
        </p:blipFill>
        <p:spPr bwMode="auto">
          <a:xfrm>
            <a:off x="9165649" y="2844527"/>
            <a:ext cx="143764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16024" y="7011699"/>
            <a:ext cx="5346700" cy="369332"/>
          </a:xfrm>
          <a:prstGeom prst="rect">
            <a:avLst/>
          </a:prstGeom>
        </p:spPr>
        <p:txBody>
          <a:bodyPr lIns="91360" tIns="45680" rIns="91360" bIns="45680">
            <a:spAutoFit/>
          </a:bodyPr>
          <a:lstStyle/>
          <a:p>
            <a:r>
              <a:rPr lang="en-US" sz="900" dirty="0"/>
              <a:t>Q2H How satisfied were you with the outcome of your legal problem? (SR) </a:t>
            </a:r>
            <a:endParaRPr lang="en-AU" sz="900" dirty="0"/>
          </a:p>
          <a:p>
            <a:r>
              <a:rPr lang="en-US" sz="900" dirty="0"/>
              <a:t>Base: All Legal Advice clients who recalled using the service </a:t>
            </a:r>
            <a:endParaRPr lang="en-AU" sz="900" dirty="0"/>
          </a:p>
        </p:txBody>
      </p:sp>
      <p:sp>
        <p:nvSpPr>
          <p:cNvPr id="8" name="Rounded Rectangle 7"/>
          <p:cNvSpPr/>
          <p:nvPr/>
        </p:nvSpPr>
        <p:spPr>
          <a:xfrm>
            <a:off x="7218908" y="252238"/>
            <a:ext cx="2952328" cy="4320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Legal Advice</a:t>
            </a:r>
            <a:endParaRPr lang="en-AU" dirty="0"/>
          </a:p>
        </p:txBody>
      </p:sp>
    </p:spTree>
    <p:extLst>
      <p:ext uri="{BB962C8B-B14F-4D97-AF65-F5344CB8AC3E}">
        <p14:creationId xmlns:p14="http://schemas.microsoft.com/office/powerpoint/2010/main" val="3406190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00" y="1152004"/>
            <a:ext cx="9162512" cy="1260475"/>
          </a:xfrm>
        </p:spPr>
        <p:txBody>
          <a:bodyPr>
            <a:normAutofit fontScale="90000"/>
          </a:bodyPr>
          <a:lstStyle/>
          <a:p>
            <a:r>
              <a:rPr lang="en-AU" dirty="0"/>
              <a:t>Of all three service areas, Criminal Law clients were most likely to indicate that the legal advice they received helped.</a:t>
            </a:r>
          </a:p>
        </p:txBody>
      </p:sp>
      <p:sp>
        <p:nvSpPr>
          <p:cNvPr id="4" name="Slide Number Placeholder 3"/>
          <p:cNvSpPr>
            <a:spLocks noGrp="1"/>
          </p:cNvSpPr>
          <p:nvPr>
            <p:ph type="sldNum" sz="quarter" idx="4"/>
          </p:nvPr>
        </p:nvSpPr>
        <p:spPr/>
        <p:txBody>
          <a:bodyPr/>
          <a:lstStyle/>
          <a:p>
            <a:fld id="{0CB7689D-80C9-4673-80C1-8DF4E9A6252A}" type="slidenum">
              <a:rPr lang="en-AU" smtClean="0"/>
              <a:pPr/>
              <a:t>35</a:t>
            </a:fld>
            <a:endParaRPr lang="en-AU" dirty="0"/>
          </a:p>
        </p:txBody>
      </p:sp>
      <p:graphicFrame>
        <p:nvGraphicFramePr>
          <p:cNvPr id="5" name="Chart 4"/>
          <p:cNvGraphicFramePr/>
          <p:nvPr>
            <p:extLst>
              <p:ext uri="{D42A27DB-BD31-4B8C-83A1-F6EECF244321}">
                <p14:modId xmlns:p14="http://schemas.microsoft.com/office/powerpoint/2010/main" val="2240067015"/>
              </p:ext>
            </p:extLst>
          </p:nvPr>
        </p:nvGraphicFramePr>
        <p:xfrm>
          <a:off x="450156" y="3132564"/>
          <a:ext cx="9505056" cy="3312368"/>
        </p:xfrm>
        <a:graphic>
          <a:graphicData uri="http://schemas.openxmlformats.org/drawingml/2006/chart">
            <c:chart xmlns:c="http://schemas.openxmlformats.org/drawingml/2006/chart" xmlns:r="http://schemas.openxmlformats.org/officeDocument/2006/relationships" r:id="rId2"/>
          </a:graphicData>
        </a:graphic>
      </p:graphicFrame>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3126" y="2628503"/>
            <a:ext cx="1386259"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6140" y="6939692"/>
            <a:ext cx="5346700" cy="369332"/>
          </a:xfrm>
          <a:prstGeom prst="rect">
            <a:avLst/>
          </a:prstGeom>
        </p:spPr>
        <p:txBody>
          <a:bodyPr lIns="91360" tIns="45680" rIns="91360" bIns="45680">
            <a:spAutoFit/>
          </a:bodyPr>
          <a:lstStyle/>
          <a:p>
            <a:r>
              <a:rPr lang="en-US" sz="900" dirty="0"/>
              <a:t>Q2G. To what extent did legal advice help you to sort out your legal problem? (SR)</a:t>
            </a:r>
            <a:endParaRPr lang="en-AU" sz="900" dirty="0"/>
          </a:p>
          <a:p>
            <a:r>
              <a:rPr lang="en-US" sz="900" dirty="0"/>
              <a:t>Base: All Legal Advice clients who recalled using the service </a:t>
            </a:r>
            <a:endParaRPr lang="en-AU" sz="900" dirty="0"/>
          </a:p>
        </p:txBody>
      </p:sp>
      <p:sp>
        <p:nvSpPr>
          <p:cNvPr id="8" name="Rounded Rectangle 7"/>
          <p:cNvSpPr/>
          <p:nvPr/>
        </p:nvSpPr>
        <p:spPr>
          <a:xfrm>
            <a:off x="7218908" y="252238"/>
            <a:ext cx="2952328" cy="4320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Legal Advice</a:t>
            </a:r>
            <a:endParaRPr lang="en-AU" dirty="0"/>
          </a:p>
        </p:txBody>
      </p:sp>
    </p:spTree>
    <p:extLst>
      <p:ext uri="{BB962C8B-B14F-4D97-AF65-F5344CB8AC3E}">
        <p14:creationId xmlns:p14="http://schemas.microsoft.com/office/powerpoint/2010/main" val="3391585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otolia_11061744_Subscription_L.jpg"/>
          <p:cNvPicPr>
            <a:picLocks noGrp="1" noChangeAspect="1"/>
          </p:cNvPicPr>
          <p:nvPr>
            <p:ph type="pic" sz="quarter" idx="11"/>
          </p:nvPr>
        </p:nvPicPr>
        <p:blipFill>
          <a:blip r:embed="rId2" cstate="screen"/>
          <a:srcRect/>
          <a:stretch>
            <a:fillRect/>
          </a:stretch>
        </p:blipFill>
        <p:spPr/>
      </p:pic>
      <p:sp>
        <p:nvSpPr>
          <p:cNvPr id="7" name="Oval 6"/>
          <p:cNvSpPr/>
          <p:nvPr/>
        </p:nvSpPr>
        <p:spPr>
          <a:xfrm>
            <a:off x="2790700" y="1224632"/>
            <a:ext cx="5112000" cy="5112000"/>
          </a:xfrm>
          <a:prstGeom prst="ellipse">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latin typeface="Arial" pitchFamily="34" charset="0"/>
            </a:endParaRPr>
          </a:p>
        </p:txBody>
      </p:sp>
      <p:sp>
        <p:nvSpPr>
          <p:cNvPr id="4" name="Title 3"/>
          <p:cNvSpPr>
            <a:spLocks noGrp="1"/>
          </p:cNvSpPr>
          <p:nvPr>
            <p:ph type="title"/>
          </p:nvPr>
        </p:nvSpPr>
        <p:spPr>
          <a:xfrm>
            <a:off x="3132124" y="2721781"/>
            <a:ext cx="4446827" cy="2117732"/>
          </a:xfrm>
        </p:spPr>
        <p:txBody>
          <a:bodyPr>
            <a:normAutofit/>
          </a:bodyPr>
          <a:lstStyle/>
          <a:p>
            <a:r>
              <a:rPr lang="en-AU" sz="3200" dirty="0"/>
              <a:t>Casework Service</a:t>
            </a:r>
            <a:r>
              <a:rPr lang="en-AU" sz="3200" dirty="0">
                <a:solidFill>
                  <a:srgbClr val="FFC000"/>
                </a:solidFill>
              </a:rPr>
              <a:t>.</a:t>
            </a:r>
            <a:endParaRPr lang="en-AU" sz="3200" dirty="0"/>
          </a:p>
        </p:txBody>
      </p:sp>
      <p:sp>
        <p:nvSpPr>
          <p:cNvPr id="6" name="Slide Number Placeholder 5"/>
          <p:cNvSpPr>
            <a:spLocks noGrp="1"/>
          </p:cNvSpPr>
          <p:nvPr>
            <p:ph type="sldNum" sz="quarter" idx="4"/>
          </p:nvPr>
        </p:nvSpPr>
        <p:spPr>
          <a:xfrm>
            <a:off x="10275922" y="360005"/>
            <a:ext cx="142876" cy="142876"/>
          </a:xfrm>
        </p:spPr>
        <p:txBody>
          <a:bodyPr/>
          <a:lstStyle/>
          <a:p>
            <a:fld id="{0CB7689D-80C9-4673-80C1-8DF4E9A6252A}" type="slidenum">
              <a:rPr lang="en-AU" smtClean="0"/>
              <a:pPr/>
              <a:t>36</a:t>
            </a:fld>
            <a:endParaRPr lang="en-AU" dirty="0"/>
          </a:p>
        </p:txBody>
      </p:sp>
    </p:spTree>
    <p:extLst>
      <p:ext uri="{BB962C8B-B14F-4D97-AF65-F5344CB8AC3E}">
        <p14:creationId xmlns:p14="http://schemas.microsoft.com/office/powerpoint/2010/main" val="580065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77" y="1152004"/>
            <a:ext cx="9522552" cy="1260475"/>
          </a:xfrm>
        </p:spPr>
        <p:txBody>
          <a:bodyPr>
            <a:noAutofit/>
          </a:bodyPr>
          <a:lstStyle/>
          <a:p>
            <a:r>
              <a:rPr lang="en-AU" sz="2900" dirty="0"/>
              <a:t>Civil Law clients were most likely to agree that they would use the same lawyer again in the future if they had a similar situation, followed by Criminal Law clients, and almost three quarters of Family Law clients.</a:t>
            </a:r>
          </a:p>
        </p:txBody>
      </p:sp>
      <p:sp>
        <p:nvSpPr>
          <p:cNvPr id="3" name="Text Placeholder 2"/>
          <p:cNvSpPr>
            <a:spLocks noGrp="1"/>
          </p:cNvSpPr>
          <p:nvPr>
            <p:ph type="body" sz="quarter" idx="10"/>
          </p:nvPr>
        </p:nvSpPr>
        <p:spPr/>
        <p:txBody>
          <a:bodyPr/>
          <a:lstStyle/>
          <a:p>
            <a:endParaRPr lang="en-AU"/>
          </a:p>
        </p:txBody>
      </p:sp>
      <p:sp>
        <p:nvSpPr>
          <p:cNvPr id="4" name="Slide Number Placeholder 3"/>
          <p:cNvSpPr>
            <a:spLocks noGrp="1"/>
          </p:cNvSpPr>
          <p:nvPr>
            <p:ph type="sldNum" sz="quarter" idx="4"/>
          </p:nvPr>
        </p:nvSpPr>
        <p:spPr/>
        <p:txBody>
          <a:bodyPr/>
          <a:lstStyle/>
          <a:p>
            <a:fld id="{0CB7689D-80C9-4673-80C1-8DF4E9A6252A}" type="slidenum">
              <a:rPr lang="en-AU" smtClean="0"/>
              <a:pPr/>
              <a:t>37</a:t>
            </a:fld>
            <a:endParaRPr lang="en-A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44" y="2700516"/>
            <a:ext cx="1025842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0845" y="3132564"/>
            <a:ext cx="4929833" cy="288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6" name="Rectangle 5"/>
          <p:cNvSpPr/>
          <p:nvPr/>
        </p:nvSpPr>
        <p:spPr>
          <a:xfrm>
            <a:off x="378148" y="6948986"/>
            <a:ext cx="5346700" cy="369251"/>
          </a:xfrm>
          <a:prstGeom prst="rect">
            <a:avLst/>
          </a:prstGeom>
        </p:spPr>
        <p:txBody>
          <a:bodyPr lIns="91360" tIns="45680" rIns="91360" bIns="45680">
            <a:spAutoFit/>
          </a:bodyPr>
          <a:lstStyle/>
          <a:p>
            <a:r>
              <a:rPr lang="en-US" sz="900" dirty="0"/>
              <a:t>Q3F_9 If you had a similar situation in the future would you like to use the same lawyer again? (SR) </a:t>
            </a:r>
            <a:endParaRPr lang="en-AU" sz="900" dirty="0"/>
          </a:p>
          <a:p>
            <a:r>
              <a:rPr lang="en-AU" sz="900" dirty="0"/>
              <a:t>Base: All Casework clients who recalled using the service </a:t>
            </a:r>
          </a:p>
        </p:txBody>
      </p:sp>
      <p:sp>
        <p:nvSpPr>
          <p:cNvPr id="8" name="Rounded Rectangle 7"/>
          <p:cNvSpPr/>
          <p:nvPr/>
        </p:nvSpPr>
        <p:spPr>
          <a:xfrm>
            <a:off x="7218908" y="252238"/>
            <a:ext cx="2952328"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Casework</a:t>
            </a:r>
            <a:endParaRPr lang="en-AU" dirty="0"/>
          </a:p>
        </p:txBody>
      </p:sp>
    </p:spTree>
    <p:extLst>
      <p:ext uri="{BB962C8B-B14F-4D97-AF65-F5344CB8AC3E}">
        <p14:creationId xmlns:p14="http://schemas.microsoft.com/office/powerpoint/2010/main" val="211379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CB7689D-80C9-4673-80C1-8DF4E9A6252A}" type="slidenum">
              <a:rPr lang="en-AU" smtClean="0"/>
              <a:pPr/>
              <a:t>38</a:t>
            </a:fld>
            <a:endParaRPr lang="en-AU" dirty="0"/>
          </a:p>
        </p:txBody>
      </p:sp>
      <p:graphicFrame>
        <p:nvGraphicFramePr>
          <p:cNvPr id="9" name="Table 8"/>
          <p:cNvGraphicFramePr>
            <a:graphicFrameLocks noGrp="1"/>
          </p:cNvGraphicFramePr>
          <p:nvPr>
            <p:extLst>
              <p:ext uri="{D42A27DB-BD31-4B8C-83A1-F6EECF244321}">
                <p14:modId xmlns:p14="http://schemas.microsoft.com/office/powerpoint/2010/main" val="4014623188"/>
              </p:ext>
            </p:extLst>
          </p:nvPr>
        </p:nvGraphicFramePr>
        <p:xfrm>
          <a:off x="522164" y="3513032"/>
          <a:ext cx="4780083" cy="2609412"/>
        </p:xfrm>
        <a:graphic>
          <a:graphicData uri="http://schemas.openxmlformats.org/drawingml/2006/table">
            <a:tbl>
              <a:tblPr firstRow="1" bandRow="1"/>
              <a:tblGrid>
                <a:gridCol w="4780083">
                  <a:extLst>
                    <a:ext uri="{9D8B030D-6E8A-4147-A177-3AD203B41FA5}">
                      <a16:colId xmlns:a16="http://schemas.microsoft.com/office/drawing/2014/main" val="20000"/>
                    </a:ext>
                  </a:extLst>
                </a:gridCol>
              </a:tblGrid>
              <a:tr h="2609412">
                <a:tc>
                  <a:txBody>
                    <a:bodyPr/>
                    <a:lstStyle>
                      <a:lvl1pPr marL="0" algn="l" defTabSz="912305" rtl="0" eaLnBrk="1" latinLnBrk="0" hangingPunct="1">
                        <a:defRPr sz="1800" b="1" kern="1200">
                          <a:solidFill>
                            <a:schemeClr val="lt1"/>
                          </a:solidFill>
                          <a:latin typeface="Arial"/>
                        </a:defRPr>
                      </a:lvl1pPr>
                      <a:lvl2pPr marL="456153" algn="l" defTabSz="912305" rtl="0" eaLnBrk="1" latinLnBrk="0" hangingPunct="1">
                        <a:defRPr sz="1800" b="1" kern="1200">
                          <a:solidFill>
                            <a:schemeClr val="lt1"/>
                          </a:solidFill>
                          <a:latin typeface="Arial"/>
                        </a:defRPr>
                      </a:lvl2pPr>
                      <a:lvl3pPr marL="912305" algn="l" defTabSz="912305" rtl="0" eaLnBrk="1" latinLnBrk="0" hangingPunct="1">
                        <a:defRPr sz="1800" b="1" kern="1200">
                          <a:solidFill>
                            <a:schemeClr val="lt1"/>
                          </a:solidFill>
                          <a:latin typeface="Arial"/>
                        </a:defRPr>
                      </a:lvl3pPr>
                      <a:lvl4pPr marL="1368458" algn="l" defTabSz="912305" rtl="0" eaLnBrk="1" latinLnBrk="0" hangingPunct="1">
                        <a:defRPr sz="1800" b="1" kern="1200">
                          <a:solidFill>
                            <a:schemeClr val="lt1"/>
                          </a:solidFill>
                          <a:latin typeface="Arial"/>
                        </a:defRPr>
                      </a:lvl4pPr>
                      <a:lvl5pPr marL="1824611" algn="l" defTabSz="912305" rtl="0" eaLnBrk="1" latinLnBrk="0" hangingPunct="1">
                        <a:defRPr sz="1800" b="1" kern="1200">
                          <a:solidFill>
                            <a:schemeClr val="lt1"/>
                          </a:solidFill>
                          <a:latin typeface="Arial"/>
                        </a:defRPr>
                      </a:lvl5pPr>
                      <a:lvl6pPr marL="2280761" algn="l" defTabSz="912305" rtl="0" eaLnBrk="1" latinLnBrk="0" hangingPunct="1">
                        <a:defRPr sz="1800" b="1" kern="1200">
                          <a:solidFill>
                            <a:schemeClr val="lt1"/>
                          </a:solidFill>
                          <a:latin typeface="Arial"/>
                        </a:defRPr>
                      </a:lvl6pPr>
                      <a:lvl7pPr marL="2736916" algn="l" defTabSz="912305" rtl="0" eaLnBrk="1" latinLnBrk="0" hangingPunct="1">
                        <a:defRPr sz="1800" b="1" kern="1200">
                          <a:solidFill>
                            <a:schemeClr val="lt1"/>
                          </a:solidFill>
                          <a:latin typeface="Arial"/>
                        </a:defRPr>
                      </a:lvl7pPr>
                      <a:lvl8pPr marL="3193067" algn="l" defTabSz="912305" rtl="0" eaLnBrk="1" latinLnBrk="0" hangingPunct="1">
                        <a:defRPr sz="1800" b="1" kern="1200">
                          <a:solidFill>
                            <a:schemeClr val="lt1"/>
                          </a:solidFill>
                          <a:latin typeface="Arial"/>
                        </a:defRPr>
                      </a:lvl8pPr>
                      <a:lvl9pPr marL="3649217" algn="l" defTabSz="912305" rtl="0" eaLnBrk="1" latinLnBrk="0" hangingPunct="1">
                        <a:defRPr sz="1800" b="1" kern="1200">
                          <a:solidFill>
                            <a:schemeClr val="lt1"/>
                          </a:solidFill>
                          <a:latin typeface="Arial"/>
                        </a:defRPr>
                      </a:lvl9pPr>
                    </a:lstStyle>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lawyer was polite and respectful</a:t>
                      </a:r>
                    </a:p>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lawyer listened to you</a:t>
                      </a:r>
                    </a:p>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lawyer helped you to understand the legal situation you were in</a:t>
                      </a:r>
                    </a:p>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advice you received was helpful</a:t>
                      </a:r>
                    </a:p>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lawyer explained what the legal aid grant was for and what information you needed to provide</a:t>
                      </a:r>
                    </a:p>
                  </a:txBody>
                  <a:tcPr marL="110053" marR="110053" marT="55026" marB="55026">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bl>
          </a:graphicData>
        </a:graphic>
      </p:graphicFrame>
      <p:sp>
        <p:nvSpPr>
          <p:cNvPr id="10" name="Round Same Side Corner Rectangle 9"/>
          <p:cNvSpPr/>
          <p:nvPr/>
        </p:nvSpPr>
        <p:spPr>
          <a:xfrm>
            <a:off x="522164" y="3060452"/>
            <a:ext cx="4780085" cy="346624"/>
          </a:xfrm>
          <a:prstGeom prst="round2SameRect">
            <a:avLst/>
          </a:prstGeom>
          <a:solidFill>
            <a:srgbClr val="B6BF00"/>
          </a:solidFill>
          <a:ln w="25400" cap="flat" cmpd="sng" algn="ctr">
            <a:solidFill>
              <a:srgbClr val="B6BF00"/>
            </a:solidFill>
            <a:prstDash val="solid"/>
          </a:ln>
          <a:effectLst/>
        </p:spPr>
        <p:txBody>
          <a:bodyPr lIns="0" tIns="45360" rIns="0" bIns="45360" rtlCol="0" anchor="ctr"/>
          <a:lstStyle/>
          <a:p>
            <a:pPr algn="r" defTabSz="882292">
              <a:defRPr/>
            </a:pPr>
            <a:r>
              <a:rPr lang="en-AU" sz="1800" kern="0" dirty="0">
                <a:solidFill>
                  <a:prstClr val="white"/>
                </a:solidFill>
                <a:latin typeface="Arial"/>
              </a:rPr>
              <a:t>        Highest rated statements (&gt;90% agree)</a:t>
            </a:r>
          </a:p>
        </p:txBody>
      </p:sp>
      <p:sp>
        <p:nvSpPr>
          <p:cNvPr id="11" name="Oval 10"/>
          <p:cNvSpPr/>
          <p:nvPr/>
        </p:nvSpPr>
        <p:spPr>
          <a:xfrm>
            <a:off x="563645" y="2916540"/>
            <a:ext cx="606591" cy="606657"/>
          </a:xfrm>
          <a:prstGeom prst="ellipse">
            <a:avLst/>
          </a:prstGeom>
          <a:solidFill>
            <a:sysClr val="window" lastClr="FFFFFF"/>
          </a:solidFill>
          <a:ln w="25400" cap="flat" cmpd="sng" algn="ctr">
            <a:solidFill>
              <a:srgbClr val="B6BF00"/>
            </a:solidFill>
            <a:prstDash val="solid"/>
          </a:ln>
          <a:effectLst/>
        </p:spPr>
        <p:txBody>
          <a:bodyPr lIns="90720" tIns="45360" rIns="90720" bIns="45360" rtlCol="0" anchor="ctr"/>
          <a:lstStyle/>
          <a:p>
            <a:pPr algn="ctr" defTabSz="882292">
              <a:defRPr/>
            </a:pPr>
            <a:r>
              <a:rPr lang="en-AU" sz="2900" b="1" kern="0" dirty="0">
                <a:solidFill>
                  <a:srgbClr val="B6BF00"/>
                </a:solidFill>
                <a:latin typeface="Arial"/>
                <a:sym typeface="Wingdings"/>
              </a:rPr>
              <a:t></a:t>
            </a:r>
            <a:endParaRPr lang="en-AU" b="1" kern="0" dirty="0">
              <a:solidFill>
                <a:srgbClr val="B6BF00"/>
              </a:solidFill>
              <a:latin typeface="Arial"/>
            </a:endParaRPr>
          </a:p>
        </p:txBody>
      </p:sp>
      <p:sp>
        <p:nvSpPr>
          <p:cNvPr id="12" name="Round Same Side Corner Rectangle 11"/>
          <p:cNvSpPr/>
          <p:nvPr/>
        </p:nvSpPr>
        <p:spPr>
          <a:xfrm>
            <a:off x="5562725" y="3060452"/>
            <a:ext cx="4853258" cy="346624"/>
          </a:xfrm>
          <a:prstGeom prst="round2SameRect">
            <a:avLst/>
          </a:prstGeom>
          <a:solidFill>
            <a:srgbClr val="EC4371"/>
          </a:solidFill>
          <a:ln w="25400" cap="flat" cmpd="sng" algn="ctr">
            <a:solidFill>
              <a:srgbClr val="EC4371"/>
            </a:solidFill>
            <a:prstDash val="solid"/>
          </a:ln>
          <a:effectLst/>
        </p:spPr>
        <p:txBody>
          <a:bodyPr lIns="0" tIns="45360" rIns="0" bIns="45360" rtlCol="0" anchor="ctr"/>
          <a:lstStyle/>
          <a:p>
            <a:pPr algn="ctr" defTabSz="882292">
              <a:defRPr/>
            </a:pPr>
            <a:r>
              <a:rPr lang="en-AU" sz="1800" kern="0" dirty="0">
                <a:solidFill>
                  <a:prstClr val="white"/>
                </a:solidFill>
              </a:rPr>
              <a:t>          Lowest rated statements (&lt;85% agree)</a:t>
            </a:r>
          </a:p>
        </p:txBody>
      </p:sp>
      <p:graphicFrame>
        <p:nvGraphicFramePr>
          <p:cNvPr id="14" name="Table 13"/>
          <p:cNvGraphicFramePr>
            <a:graphicFrameLocks noGrp="1"/>
          </p:cNvGraphicFramePr>
          <p:nvPr>
            <p:extLst>
              <p:ext uri="{D42A27DB-BD31-4B8C-83A1-F6EECF244321}">
                <p14:modId xmlns:p14="http://schemas.microsoft.com/office/powerpoint/2010/main" val="3469116145"/>
              </p:ext>
            </p:extLst>
          </p:nvPr>
        </p:nvGraphicFramePr>
        <p:xfrm>
          <a:off x="5562724" y="3513036"/>
          <a:ext cx="4853256" cy="1059683"/>
        </p:xfrm>
        <a:graphic>
          <a:graphicData uri="http://schemas.openxmlformats.org/drawingml/2006/table">
            <a:tbl>
              <a:tblPr firstRow="1" bandRow="1"/>
              <a:tblGrid>
                <a:gridCol w="4853256">
                  <a:extLst>
                    <a:ext uri="{9D8B030D-6E8A-4147-A177-3AD203B41FA5}">
                      <a16:colId xmlns:a16="http://schemas.microsoft.com/office/drawing/2014/main" val="20000"/>
                    </a:ext>
                  </a:extLst>
                </a:gridCol>
              </a:tblGrid>
              <a:tr h="1059683">
                <a:tc>
                  <a:txBody>
                    <a:bodyPr/>
                    <a:lstStyle>
                      <a:lvl1pPr marL="0" algn="l" defTabSz="912305" rtl="0" eaLnBrk="1" latinLnBrk="0" hangingPunct="1">
                        <a:defRPr sz="1800" b="1" kern="1200">
                          <a:solidFill>
                            <a:schemeClr val="lt1"/>
                          </a:solidFill>
                          <a:latin typeface="Arial"/>
                        </a:defRPr>
                      </a:lvl1pPr>
                      <a:lvl2pPr marL="456153" algn="l" defTabSz="912305" rtl="0" eaLnBrk="1" latinLnBrk="0" hangingPunct="1">
                        <a:defRPr sz="1800" b="1" kern="1200">
                          <a:solidFill>
                            <a:schemeClr val="lt1"/>
                          </a:solidFill>
                          <a:latin typeface="Arial"/>
                        </a:defRPr>
                      </a:lvl2pPr>
                      <a:lvl3pPr marL="912305" algn="l" defTabSz="912305" rtl="0" eaLnBrk="1" latinLnBrk="0" hangingPunct="1">
                        <a:defRPr sz="1800" b="1" kern="1200">
                          <a:solidFill>
                            <a:schemeClr val="lt1"/>
                          </a:solidFill>
                          <a:latin typeface="Arial"/>
                        </a:defRPr>
                      </a:lvl3pPr>
                      <a:lvl4pPr marL="1368458" algn="l" defTabSz="912305" rtl="0" eaLnBrk="1" latinLnBrk="0" hangingPunct="1">
                        <a:defRPr sz="1800" b="1" kern="1200">
                          <a:solidFill>
                            <a:schemeClr val="lt1"/>
                          </a:solidFill>
                          <a:latin typeface="Arial"/>
                        </a:defRPr>
                      </a:lvl4pPr>
                      <a:lvl5pPr marL="1824611" algn="l" defTabSz="912305" rtl="0" eaLnBrk="1" latinLnBrk="0" hangingPunct="1">
                        <a:defRPr sz="1800" b="1" kern="1200">
                          <a:solidFill>
                            <a:schemeClr val="lt1"/>
                          </a:solidFill>
                          <a:latin typeface="Arial"/>
                        </a:defRPr>
                      </a:lvl5pPr>
                      <a:lvl6pPr marL="2280761" algn="l" defTabSz="912305" rtl="0" eaLnBrk="1" latinLnBrk="0" hangingPunct="1">
                        <a:defRPr sz="1800" b="1" kern="1200">
                          <a:solidFill>
                            <a:schemeClr val="lt1"/>
                          </a:solidFill>
                          <a:latin typeface="Arial"/>
                        </a:defRPr>
                      </a:lvl6pPr>
                      <a:lvl7pPr marL="2736916" algn="l" defTabSz="912305" rtl="0" eaLnBrk="1" latinLnBrk="0" hangingPunct="1">
                        <a:defRPr sz="1800" b="1" kern="1200">
                          <a:solidFill>
                            <a:schemeClr val="lt1"/>
                          </a:solidFill>
                          <a:latin typeface="Arial"/>
                        </a:defRPr>
                      </a:lvl7pPr>
                      <a:lvl8pPr marL="3193067" algn="l" defTabSz="912305" rtl="0" eaLnBrk="1" latinLnBrk="0" hangingPunct="1">
                        <a:defRPr sz="1800" b="1" kern="1200">
                          <a:solidFill>
                            <a:schemeClr val="lt1"/>
                          </a:solidFill>
                          <a:latin typeface="Arial"/>
                        </a:defRPr>
                      </a:lvl8pPr>
                      <a:lvl9pPr marL="3649217" algn="l" defTabSz="912305" rtl="0" eaLnBrk="1" latinLnBrk="0" hangingPunct="1">
                        <a:defRPr sz="1800" b="1" kern="1200">
                          <a:solidFill>
                            <a:schemeClr val="lt1"/>
                          </a:solidFill>
                          <a:latin typeface="Arial"/>
                        </a:defRPr>
                      </a:lvl9pPr>
                    </a:lstStyle>
                    <a:p>
                      <a:pPr marL="285750" marR="0" indent="-285750" algn="l" defTabSz="888695" rtl="0" eaLnBrk="1" fontAlgn="auto" latinLnBrk="0" hangingPunct="1">
                        <a:lnSpc>
                          <a:spcPct val="100000"/>
                        </a:lnSpc>
                        <a:spcBef>
                          <a:spcPts val="600"/>
                        </a:spcBef>
                        <a:spcAft>
                          <a:spcPts val="0"/>
                        </a:spcAft>
                        <a:buClr>
                          <a:schemeClr val="accent5"/>
                        </a:buClr>
                        <a:buSzTx/>
                        <a:buFont typeface="Arial" panose="020B0604020202020204" pitchFamily="34" charset="0"/>
                        <a:buChar char="•"/>
                        <a:tabLst/>
                        <a:defRPr/>
                      </a:pPr>
                      <a:r>
                        <a:rPr lang="en-AU" sz="1800" b="0" baseline="0" dirty="0">
                          <a:solidFill>
                            <a:srgbClr val="616465"/>
                          </a:solidFill>
                        </a:rPr>
                        <a:t>If you had a court, tribunal or commission hearing, the lawyer helped you prepare for this</a:t>
                      </a:r>
                    </a:p>
                  </a:txBody>
                  <a:tcPr marL="110053" marR="110053" marT="55026" marB="55026">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bl>
          </a:graphicData>
        </a:graphic>
      </p:graphicFrame>
      <p:sp>
        <p:nvSpPr>
          <p:cNvPr id="13" name="Oval 12"/>
          <p:cNvSpPr/>
          <p:nvPr/>
        </p:nvSpPr>
        <p:spPr>
          <a:xfrm>
            <a:off x="5634734" y="2916540"/>
            <a:ext cx="606591" cy="606657"/>
          </a:xfrm>
          <a:prstGeom prst="ellipse">
            <a:avLst/>
          </a:prstGeom>
          <a:solidFill>
            <a:sysClr val="window" lastClr="FFFFFF"/>
          </a:solidFill>
          <a:ln w="25400" cap="flat" cmpd="sng" algn="ctr">
            <a:solidFill>
              <a:srgbClr val="EC4371"/>
            </a:solidFill>
            <a:prstDash val="solid"/>
          </a:ln>
          <a:effectLst/>
        </p:spPr>
        <p:txBody>
          <a:bodyPr lIns="90720" tIns="45360" rIns="90720" bIns="45360" rtlCol="0" anchor="ctr"/>
          <a:lstStyle/>
          <a:p>
            <a:pPr algn="ctr" defTabSz="882292">
              <a:defRPr/>
            </a:pPr>
            <a:r>
              <a:rPr lang="en-AU" sz="3700" b="1" kern="0" dirty="0">
                <a:solidFill>
                  <a:srgbClr val="EC4371"/>
                </a:solidFill>
                <a:latin typeface="Arial"/>
                <a:sym typeface="Wingdings 2"/>
              </a:rPr>
              <a:t></a:t>
            </a:r>
            <a:endParaRPr lang="en-AU" b="1" kern="0" dirty="0">
              <a:solidFill>
                <a:srgbClr val="EC4371"/>
              </a:solidFill>
              <a:latin typeface="Arial"/>
            </a:endParaRPr>
          </a:p>
        </p:txBody>
      </p:sp>
      <p:sp>
        <p:nvSpPr>
          <p:cNvPr id="15" name="Title 1"/>
          <p:cNvSpPr txBox="1">
            <a:spLocks/>
          </p:cNvSpPr>
          <p:nvPr/>
        </p:nvSpPr>
        <p:spPr>
          <a:xfrm>
            <a:off x="648684" y="1296020"/>
            <a:ext cx="9594560" cy="1260475"/>
          </a:xfrm>
          <a:prstGeom prst="rect">
            <a:avLst/>
          </a:prstGeom>
        </p:spPr>
        <p:txBody>
          <a:bodyPr vert="horz" lIns="91360" tIns="45680" rIns="91360" bIns="45680" rtlCol="0" anchor="ctr">
            <a:no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r>
              <a:rPr lang="en-AU" sz="3200" dirty="0"/>
              <a:t>The majority of all VLA Casework clients were very satisfied with the service provided by their lawyer, with the below statements reflecting the highest and lowest ratings (relative): </a:t>
            </a:r>
          </a:p>
        </p:txBody>
      </p:sp>
      <p:sp>
        <p:nvSpPr>
          <p:cNvPr id="16" name="Rectangle 15"/>
          <p:cNvSpPr/>
          <p:nvPr/>
        </p:nvSpPr>
        <p:spPr>
          <a:xfrm>
            <a:off x="432048" y="6444927"/>
            <a:ext cx="5346700" cy="1061829"/>
          </a:xfrm>
          <a:prstGeom prst="rect">
            <a:avLst/>
          </a:prstGeom>
        </p:spPr>
        <p:txBody>
          <a:bodyPr lIns="91360" tIns="45680" rIns="91360" bIns="45680">
            <a:spAutoFit/>
          </a:bodyPr>
          <a:lstStyle/>
          <a:p>
            <a:r>
              <a:rPr lang="en-AU" sz="900" dirty="0"/>
              <a:t>Q3F. I’m going to read out some statements about how your lawyer represented you and again ask you to say how much you agree or disagree with each statement. Do you, strongly disagree, disagree, agree or strongly agree that…? (SR)</a:t>
            </a:r>
            <a:br>
              <a:rPr lang="en-AU" sz="900" dirty="0"/>
            </a:br>
            <a:r>
              <a:rPr lang="en-AU" sz="900" dirty="0"/>
              <a:t>Base: All Family (n=111), Civil (n=106) and Criminal (n=108) law clients who recalled using the Casework service</a:t>
            </a:r>
            <a:br>
              <a:rPr lang="en-AU" sz="900" dirty="0"/>
            </a:br>
            <a:r>
              <a:rPr lang="en-AU" sz="900" dirty="0"/>
              <a:t>* Wording variations from previous years. “the service you received was what you expected” and “the lawyer helped you prepare for the court appearance”.</a:t>
            </a:r>
          </a:p>
        </p:txBody>
      </p:sp>
      <p:sp>
        <p:nvSpPr>
          <p:cNvPr id="18" name="Rounded Rectangle 17"/>
          <p:cNvSpPr/>
          <p:nvPr/>
        </p:nvSpPr>
        <p:spPr>
          <a:xfrm>
            <a:off x="7218908" y="252238"/>
            <a:ext cx="2952328"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Casework</a:t>
            </a:r>
            <a:endParaRPr lang="en-AU" dirty="0"/>
          </a:p>
        </p:txBody>
      </p:sp>
    </p:spTree>
    <p:extLst>
      <p:ext uri="{BB962C8B-B14F-4D97-AF65-F5344CB8AC3E}">
        <p14:creationId xmlns:p14="http://schemas.microsoft.com/office/powerpoint/2010/main" val="246638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89" y="935980"/>
            <a:ext cx="9378536" cy="1260475"/>
          </a:xfrm>
        </p:spPr>
        <p:txBody>
          <a:bodyPr>
            <a:noAutofit/>
          </a:bodyPr>
          <a:lstStyle/>
          <a:p>
            <a:r>
              <a:rPr lang="en-AU" sz="2900" dirty="0"/>
              <a:t>The use of a VLA salaried vs private lawyer had very little impact on a clients’ satisfaction with VLA, with</a:t>
            </a:r>
            <a:br>
              <a:rPr lang="en-AU" sz="2900" dirty="0"/>
            </a:br>
            <a:r>
              <a:rPr lang="en-AU" sz="2900" dirty="0"/>
              <a:t>86% of those that used a VLA salaried lawyer satisfied compared to 84% of those who used a private lawyer.</a:t>
            </a:r>
          </a:p>
        </p:txBody>
      </p:sp>
      <p:sp>
        <p:nvSpPr>
          <p:cNvPr id="4" name="Slide Number Placeholder 3"/>
          <p:cNvSpPr>
            <a:spLocks noGrp="1"/>
          </p:cNvSpPr>
          <p:nvPr>
            <p:ph type="sldNum" sz="quarter" idx="4"/>
          </p:nvPr>
        </p:nvSpPr>
        <p:spPr/>
        <p:txBody>
          <a:bodyPr/>
          <a:lstStyle/>
          <a:p>
            <a:fld id="{0CB7689D-80C9-4673-80C1-8DF4E9A6252A}" type="slidenum">
              <a:rPr lang="en-AU" smtClean="0"/>
              <a:pPr/>
              <a:t>39</a:t>
            </a:fld>
            <a:endParaRPr lang="en-AU" dirty="0"/>
          </a:p>
        </p:txBody>
      </p:sp>
      <p:graphicFrame>
        <p:nvGraphicFramePr>
          <p:cNvPr id="5" name="Chart 4"/>
          <p:cNvGraphicFramePr/>
          <p:nvPr>
            <p:extLst>
              <p:ext uri="{D42A27DB-BD31-4B8C-83A1-F6EECF244321}">
                <p14:modId xmlns:p14="http://schemas.microsoft.com/office/powerpoint/2010/main" val="1213162989"/>
              </p:ext>
            </p:extLst>
          </p:nvPr>
        </p:nvGraphicFramePr>
        <p:xfrm>
          <a:off x="882207" y="2556495"/>
          <a:ext cx="9003580" cy="436812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p:cNvSpPr txBox="1">
            <a:spLocks noChangeArrowheads="1"/>
          </p:cNvSpPr>
          <p:nvPr/>
        </p:nvSpPr>
        <p:spPr bwMode="auto">
          <a:xfrm>
            <a:off x="9593385" y="2029281"/>
            <a:ext cx="577851" cy="3191510"/>
          </a:xfrm>
          <a:prstGeom prst="rect">
            <a:avLst/>
          </a:prstGeom>
          <a:noFill/>
          <a:ln w="9525">
            <a:noFill/>
            <a:miter lim="800000"/>
            <a:headEnd/>
            <a:tailEnd/>
          </a:ln>
        </p:spPr>
        <p:txBody>
          <a:bodyPr rot="0" vert="horz" wrap="square" lIns="0" tIns="45680" rIns="0" bIns="45680" anchor="t" anchorCtr="0">
            <a:noAutofit/>
          </a:bodyPr>
          <a:lstStyle/>
          <a:p>
            <a:pPr algn="ctr">
              <a:lnSpc>
                <a:spcPct val="115000"/>
              </a:lnSpc>
              <a:spcAft>
                <a:spcPts val="2400"/>
              </a:spcAft>
            </a:pPr>
            <a:r>
              <a:rPr lang="en-AU" sz="1000" dirty="0">
                <a:solidFill>
                  <a:srgbClr val="616365"/>
                </a:solidFill>
                <a:latin typeface="Arial"/>
                <a:ea typeface="Calibri"/>
                <a:cs typeface="Times New Roman"/>
              </a:rPr>
              <a:t>% Satisfied</a:t>
            </a:r>
            <a:endParaRPr lang="en-AU" sz="1300" dirty="0">
              <a:solidFill>
                <a:srgbClr val="616365"/>
              </a:solidFill>
              <a:latin typeface="Arial"/>
              <a:ea typeface="Calibri"/>
              <a:cs typeface="Times New Roman"/>
            </a:endParaRPr>
          </a:p>
          <a:p>
            <a:pPr algn="ctr">
              <a:lnSpc>
                <a:spcPct val="115000"/>
              </a:lnSpc>
              <a:spcAft>
                <a:spcPts val="2400"/>
              </a:spcAft>
            </a:pPr>
            <a:r>
              <a:rPr lang="en-AU" sz="1000" dirty="0">
                <a:solidFill>
                  <a:srgbClr val="616365"/>
                </a:solidFill>
                <a:latin typeface="Arial"/>
                <a:ea typeface="Calibri"/>
                <a:cs typeface="Times New Roman"/>
              </a:rPr>
              <a:t>86%</a:t>
            </a:r>
            <a:endParaRPr lang="en-AU" sz="1300" dirty="0">
              <a:solidFill>
                <a:srgbClr val="616365"/>
              </a:solidFill>
              <a:latin typeface="Arial"/>
              <a:ea typeface="Calibri"/>
              <a:cs typeface="Times New Roman"/>
            </a:endParaRPr>
          </a:p>
          <a:p>
            <a:pPr algn="ctr">
              <a:lnSpc>
                <a:spcPct val="115000"/>
              </a:lnSpc>
              <a:spcAft>
                <a:spcPts val="2400"/>
              </a:spcAft>
            </a:pPr>
            <a:r>
              <a:rPr lang="en-AU" sz="1000" dirty="0">
                <a:solidFill>
                  <a:srgbClr val="616365"/>
                </a:solidFill>
                <a:latin typeface="Arial"/>
                <a:ea typeface="Calibri"/>
                <a:cs typeface="Times New Roman"/>
              </a:rPr>
              <a:t>84%</a:t>
            </a:r>
          </a:p>
          <a:p>
            <a:pPr algn="ctr">
              <a:lnSpc>
                <a:spcPct val="115000"/>
              </a:lnSpc>
              <a:spcAft>
                <a:spcPts val="2400"/>
              </a:spcAft>
            </a:pPr>
            <a:r>
              <a:rPr lang="en-AU" sz="1000" dirty="0">
                <a:solidFill>
                  <a:srgbClr val="616365"/>
                </a:solidFill>
                <a:latin typeface="Arial"/>
                <a:ea typeface="Calibri"/>
                <a:cs typeface="Times New Roman"/>
              </a:rPr>
              <a:t>77%</a:t>
            </a:r>
            <a:endParaRPr lang="en-AU" sz="100" dirty="0">
              <a:solidFill>
                <a:srgbClr val="616365"/>
              </a:solidFill>
              <a:latin typeface="Arial"/>
              <a:ea typeface="Calibri"/>
              <a:cs typeface="Times New Roman"/>
            </a:endParaRPr>
          </a:p>
          <a:p>
            <a:pPr algn="ctr">
              <a:lnSpc>
                <a:spcPct val="115000"/>
              </a:lnSpc>
              <a:spcAft>
                <a:spcPts val="2400"/>
              </a:spcAft>
            </a:pPr>
            <a:r>
              <a:rPr lang="en-AU" sz="1000" dirty="0">
                <a:solidFill>
                  <a:srgbClr val="616365"/>
                </a:solidFill>
                <a:latin typeface="Arial"/>
                <a:ea typeface="Calibri"/>
                <a:cs typeface="Times New Roman"/>
              </a:rPr>
              <a:t>79%</a:t>
            </a:r>
            <a:endParaRPr lang="en-AU" sz="1300" dirty="0">
              <a:solidFill>
                <a:srgbClr val="616365"/>
              </a:solidFill>
              <a:latin typeface="Arial"/>
              <a:ea typeface="Calibri"/>
              <a:cs typeface="Times New Roman"/>
            </a:endParaRPr>
          </a:p>
          <a:p>
            <a:pPr algn="ctr">
              <a:lnSpc>
                <a:spcPct val="115000"/>
              </a:lnSpc>
              <a:spcAft>
                <a:spcPts val="2400"/>
              </a:spcAft>
            </a:pPr>
            <a:r>
              <a:rPr lang="en-AU" sz="1000" dirty="0">
                <a:solidFill>
                  <a:srgbClr val="616365"/>
                </a:solidFill>
                <a:latin typeface="Arial"/>
                <a:ea typeface="Calibri"/>
                <a:cs typeface="Times New Roman"/>
              </a:rPr>
              <a:t>89%</a:t>
            </a:r>
            <a:endParaRPr lang="en-AU" sz="1300" dirty="0">
              <a:solidFill>
                <a:srgbClr val="616365"/>
              </a:solidFill>
              <a:latin typeface="Arial"/>
              <a:ea typeface="Calibri"/>
              <a:cs typeface="Times New Roman"/>
            </a:endParaRPr>
          </a:p>
          <a:p>
            <a:pPr algn="ctr">
              <a:lnSpc>
                <a:spcPct val="115000"/>
              </a:lnSpc>
              <a:spcAft>
                <a:spcPts val="2400"/>
              </a:spcAft>
            </a:pPr>
            <a:r>
              <a:rPr lang="en-AU" sz="1000" dirty="0">
                <a:solidFill>
                  <a:srgbClr val="616365"/>
                </a:solidFill>
                <a:latin typeface="Arial"/>
                <a:ea typeface="Calibri"/>
                <a:cs typeface="Times New Roman"/>
              </a:rPr>
              <a:t>81%</a:t>
            </a:r>
            <a:endParaRPr lang="en-AU" sz="1300" dirty="0">
              <a:solidFill>
                <a:srgbClr val="616365"/>
              </a:solidFill>
              <a:latin typeface="Arial"/>
              <a:ea typeface="Calibri"/>
              <a:cs typeface="Times New Roman"/>
            </a:endParaRPr>
          </a:p>
          <a:p>
            <a:pPr algn="ctr">
              <a:lnSpc>
                <a:spcPct val="115000"/>
              </a:lnSpc>
              <a:spcAft>
                <a:spcPts val="2400"/>
              </a:spcAft>
            </a:pPr>
            <a:r>
              <a:rPr lang="en-AU" sz="1000" dirty="0">
                <a:solidFill>
                  <a:srgbClr val="616365"/>
                </a:solidFill>
                <a:latin typeface="Arial"/>
                <a:ea typeface="Calibri"/>
                <a:cs typeface="Times New Roman"/>
              </a:rPr>
              <a:t>92%</a:t>
            </a:r>
            <a:endParaRPr lang="en-AU" sz="1300" dirty="0">
              <a:solidFill>
                <a:srgbClr val="616365"/>
              </a:solidFill>
              <a:latin typeface="Arial"/>
              <a:ea typeface="Calibri"/>
              <a:cs typeface="Times New Roman"/>
            </a:endParaRPr>
          </a:p>
          <a:p>
            <a:pPr algn="ctr">
              <a:lnSpc>
                <a:spcPct val="115000"/>
              </a:lnSpc>
              <a:spcAft>
                <a:spcPts val="2400"/>
              </a:spcAft>
            </a:pPr>
            <a:r>
              <a:rPr lang="en-AU" sz="1000" dirty="0">
                <a:solidFill>
                  <a:srgbClr val="616365"/>
                </a:solidFill>
                <a:latin typeface="Arial"/>
                <a:ea typeface="Calibri"/>
                <a:cs typeface="Times New Roman"/>
              </a:rPr>
              <a:t>91%</a:t>
            </a:r>
            <a:endParaRPr lang="en-AU" sz="1300" dirty="0">
              <a:solidFill>
                <a:srgbClr val="616365"/>
              </a:solidFill>
              <a:latin typeface="Arial"/>
              <a:ea typeface="Calibri"/>
              <a:cs typeface="Times New Roman"/>
            </a:endParaRPr>
          </a:p>
          <a:p>
            <a:pPr>
              <a:lnSpc>
                <a:spcPct val="115000"/>
              </a:lnSpc>
              <a:spcAft>
                <a:spcPts val="2400"/>
              </a:spcAft>
            </a:pPr>
            <a:r>
              <a:rPr lang="en-AU" sz="1300" dirty="0">
                <a:solidFill>
                  <a:srgbClr val="616365"/>
                </a:solidFill>
                <a:latin typeface="Arial"/>
                <a:ea typeface="Calibri"/>
                <a:cs typeface="Times New Roman"/>
              </a:rPr>
              <a:t> </a:t>
            </a:r>
          </a:p>
        </p:txBody>
      </p:sp>
      <p:sp>
        <p:nvSpPr>
          <p:cNvPr id="7" name="Rectangle 6"/>
          <p:cNvSpPr/>
          <p:nvPr/>
        </p:nvSpPr>
        <p:spPr>
          <a:xfrm>
            <a:off x="666180" y="7020996"/>
            <a:ext cx="5346700" cy="369332"/>
          </a:xfrm>
          <a:prstGeom prst="rect">
            <a:avLst/>
          </a:prstGeom>
        </p:spPr>
        <p:txBody>
          <a:bodyPr lIns="91360" tIns="45680" rIns="91360" bIns="45680">
            <a:spAutoFit/>
          </a:bodyPr>
          <a:lstStyle/>
          <a:p>
            <a:r>
              <a:rPr lang="en-US" sz="900" dirty="0"/>
              <a:t>Q7Q. Overall how would you rate your level of satisfaction with Legal Aid? (SR)</a:t>
            </a:r>
            <a:endParaRPr lang="en-AU" sz="900" dirty="0"/>
          </a:p>
          <a:p>
            <a:r>
              <a:rPr lang="en-AU" sz="900" dirty="0"/>
              <a:t>Base: All Casework survey respondents </a:t>
            </a:r>
          </a:p>
        </p:txBody>
      </p:sp>
      <p:sp>
        <p:nvSpPr>
          <p:cNvPr id="8" name="Rounded Rectangle 7"/>
          <p:cNvSpPr/>
          <p:nvPr/>
        </p:nvSpPr>
        <p:spPr>
          <a:xfrm>
            <a:off x="7218908" y="252238"/>
            <a:ext cx="2952328"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Casework</a:t>
            </a:r>
            <a:endParaRPr lang="en-AU" dirty="0"/>
          </a:p>
        </p:txBody>
      </p:sp>
    </p:spTree>
    <p:extLst>
      <p:ext uri="{BB962C8B-B14F-4D97-AF65-F5344CB8AC3E}">
        <p14:creationId xmlns:p14="http://schemas.microsoft.com/office/powerpoint/2010/main" val="177550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2122" y="2758272"/>
            <a:ext cx="4374818" cy="2117732"/>
          </a:xfrm>
        </p:spPr>
        <p:txBody>
          <a:bodyPr/>
          <a:lstStyle/>
          <a:p>
            <a:r>
              <a:rPr lang="en-US" dirty="0"/>
              <a:t>Key Take Outs</a:t>
            </a:r>
            <a:r>
              <a:rPr lang="en-AU" dirty="0">
                <a:solidFill>
                  <a:srgbClr val="FFC000"/>
                </a:solidFill>
              </a:rPr>
              <a:t>.</a:t>
            </a:r>
            <a:endParaRPr lang="en-AU" dirty="0"/>
          </a:p>
        </p:txBody>
      </p:sp>
      <p:sp>
        <p:nvSpPr>
          <p:cNvPr id="4" name="Slide Number Placeholder 3"/>
          <p:cNvSpPr>
            <a:spLocks noGrp="1"/>
          </p:cNvSpPr>
          <p:nvPr>
            <p:ph type="sldNum" sz="quarter" idx="4"/>
          </p:nvPr>
        </p:nvSpPr>
        <p:spPr/>
        <p:txBody>
          <a:bodyPr/>
          <a:lstStyle/>
          <a:p>
            <a:fld id="{0CB7689D-80C9-4673-80C1-8DF4E9A6252A}" type="slidenum">
              <a:rPr lang="en-AU" smtClean="0"/>
              <a:pPr/>
              <a:t>4</a:t>
            </a:fld>
            <a:endParaRPr lang="en-AU" dirty="0"/>
          </a:p>
        </p:txBody>
      </p:sp>
    </p:spTree>
    <p:extLst>
      <p:ext uri="{BB962C8B-B14F-4D97-AF65-F5344CB8AC3E}">
        <p14:creationId xmlns:p14="http://schemas.microsoft.com/office/powerpoint/2010/main" val="1672190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00" y="1350631"/>
            <a:ext cx="9378536" cy="1260475"/>
          </a:xfrm>
        </p:spPr>
        <p:txBody>
          <a:bodyPr>
            <a:normAutofit fontScale="90000"/>
          </a:bodyPr>
          <a:lstStyle/>
          <a:p>
            <a:r>
              <a:rPr lang="en-AU" dirty="0"/>
              <a:t>A large majority of Casework clients indicated they would recommend this service to other people, which was notably higher for both Criminal Law and Civil Law clients.  </a:t>
            </a:r>
          </a:p>
        </p:txBody>
      </p:sp>
      <p:sp>
        <p:nvSpPr>
          <p:cNvPr id="4" name="Slide Number Placeholder 3"/>
          <p:cNvSpPr>
            <a:spLocks noGrp="1"/>
          </p:cNvSpPr>
          <p:nvPr>
            <p:ph type="sldNum" sz="quarter" idx="4"/>
          </p:nvPr>
        </p:nvSpPr>
        <p:spPr/>
        <p:txBody>
          <a:bodyPr/>
          <a:lstStyle/>
          <a:p>
            <a:fld id="{0CB7689D-80C9-4673-80C1-8DF4E9A6252A}" type="slidenum">
              <a:rPr lang="en-AU" smtClean="0"/>
              <a:pPr/>
              <a:t>40</a:t>
            </a:fld>
            <a:endParaRPr lang="en-AU" dirty="0"/>
          </a:p>
        </p:txBody>
      </p:sp>
      <p:sp>
        <p:nvSpPr>
          <p:cNvPr id="5" name="Rounded Rectangle 4"/>
          <p:cNvSpPr/>
          <p:nvPr/>
        </p:nvSpPr>
        <p:spPr>
          <a:xfrm>
            <a:off x="7218908" y="252238"/>
            <a:ext cx="2952328"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Casework</a:t>
            </a:r>
            <a:endParaRPr lang="en-AU" dirty="0"/>
          </a:p>
        </p:txBody>
      </p:sp>
      <p:graphicFrame>
        <p:nvGraphicFramePr>
          <p:cNvPr id="6" name="Chart 5"/>
          <p:cNvGraphicFramePr/>
          <p:nvPr>
            <p:extLst>
              <p:ext uri="{D42A27DB-BD31-4B8C-83A1-F6EECF244321}">
                <p14:modId xmlns:p14="http://schemas.microsoft.com/office/powerpoint/2010/main" val="2484474058"/>
              </p:ext>
            </p:extLst>
          </p:nvPr>
        </p:nvGraphicFramePr>
        <p:xfrm>
          <a:off x="882204" y="3276580"/>
          <a:ext cx="9145016" cy="303869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06140" y="6939692"/>
            <a:ext cx="5346700" cy="369332"/>
          </a:xfrm>
          <a:prstGeom prst="rect">
            <a:avLst/>
          </a:prstGeom>
        </p:spPr>
        <p:txBody>
          <a:bodyPr lIns="91360" tIns="45680" rIns="91360" bIns="45680">
            <a:spAutoFit/>
          </a:bodyPr>
          <a:lstStyle/>
          <a:p>
            <a:r>
              <a:rPr lang="en-US" sz="900" dirty="0">
                <a:solidFill>
                  <a:srgbClr val="616365"/>
                </a:solidFill>
                <a:ea typeface="Calibri"/>
                <a:cs typeface="Times New Roman"/>
              </a:rPr>
              <a:t>Q3J. Would you recommend the Victoria Legal Aid Casework service to other people? (SR)</a:t>
            </a:r>
            <a:endParaRPr lang="en-AU" sz="900" dirty="0">
              <a:solidFill>
                <a:srgbClr val="616365"/>
              </a:solidFill>
              <a:ea typeface="Calibri"/>
              <a:cs typeface="Times New Roman"/>
            </a:endParaRPr>
          </a:p>
          <a:p>
            <a:r>
              <a:rPr lang="en-AU" sz="900" dirty="0">
                <a:solidFill>
                  <a:srgbClr val="616365"/>
                </a:solidFill>
                <a:ea typeface="Calibri"/>
                <a:cs typeface="Times New Roman"/>
              </a:rPr>
              <a:t>Base: All Casework clients who recalled using the service </a:t>
            </a:r>
            <a:endParaRPr lang="en-AU" sz="900" dirty="0"/>
          </a:p>
        </p:txBody>
      </p:sp>
    </p:spTree>
    <p:extLst>
      <p:ext uri="{BB962C8B-B14F-4D97-AF65-F5344CB8AC3E}">
        <p14:creationId xmlns:p14="http://schemas.microsoft.com/office/powerpoint/2010/main" val="3614088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83" y="1368033"/>
            <a:ext cx="9090504" cy="1260475"/>
          </a:xfrm>
        </p:spPr>
        <p:txBody>
          <a:bodyPr>
            <a:normAutofit fontScale="90000"/>
          </a:bodyPr>
          <a:lstStyle/>
          <a:p>
            <a:r>
              <a:rPr lang="en-AU" dirty="0"/>
              <a:t>Civil Law clients were the most satisfied with the outcome of their case, followed by Criminal Law clients, and 60% of Family Law clients satisfied with the outcome. </a:t>
            </a:r>
          </a:p>
        </p:txBody>
      </p:sp>
      <p:sp>
        <p:nvSpPr>
          <p:cNvPr id="4" name="Slide Number Placeholder 3"/>
          <p:cNvSpPr>
            <a:spLocks noGrp="1"/>
          </p:cNvSpPr>
          <p:nvPr>
            <p:ph type="sldNum" sz="quarter" idx="4"/>
          </p:nvPr>
        </p:nvSpPr>
        <p:spPr/>
        <p:txBody>
          <a:bodyPr/>
          <a:lstStyle/>
          <a:p>
            <a:fld id="{0CB7689D-80C9-4673-80C1-8DF4E9A6252A}" type="slidenum">
              <a:rPr lang="en-AU" smtClean="0"/>
              <a:pPr/>
              <a:t>41</a:t>
            </a:fld>
            <a:endParaRPr lang="en-AU" dirty="0"/>
          </a:p>
        </p:txBody>
      </p:sp>
      <p:graphicFrame>
        <p:nvGraphicFramePr>
          <p:cNvPr id="5" name="Chart 4"/>
          <p:cNvGraphicFramePr/>
          <p:nvPr>
            <p:extLst>
              <p:ext uri="{D42A27DB-BD31-4B8C-83A1-F6EECF244321}">
                <p14:modId xmlns:p14="http://schemas.microsoft.com/office/powerpoint/2010/main" val="3380752575"/>
              </p:ext>
            </p:extLst>
          </p:nvPr>
        </p:nvGraphicFramePr>
        <p:xfrm>
          <a:off x="666180" y="3492600"/>
          <a:ext cx="9289032" cy="3113375"/>
        </p:xfrm>
        <a:graphic>
          <a:graphicData uri="http://schemas.openxmlformats.org/drawingml/2006/chart">
            <c:chart xmlns:c="http://schemas.openxmlformats.org/drawingml/2006/chart" xmlns:r="http://schemas.openxmlformats.org/officeDocument/2006/relationships" r:id="rId2"/>
          </a:graphicData>
        </a:graphic>
      </p:graphicFrame>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8042" y="2916535"/>
            <a:ext cx="134122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4132" y="6939692"/>
            <a:ext cx="5346700" cy="369332"/>
          </a:xfrm>
          <a:prstGeom prst="rect">
            <a:avLst/>
          </a:prstGeom>
        </p:spPr>
        <p:txBody>
          <a:bodyPr lIns="91360" tIns="45680" rIns="91360" bIns="45680">
            <a:spAutoFit/>
          </a:bodyPr>
          <a:lstStyle/>
          <a:p>
            <a:r>
              <a:rPr lang="en-US" sz="900" dirty="0"/>
              <a:t>Q3H How satisfied were you with the outcome of your case? (SR)</a:t>
            </a:r>
            <a:endParaRPr lang="en-AU" sz="900" dirty="0"/>
          </a:p>
          <a:p>
            <a:r>
              <a:rPr lang="en-US" sz="900" dirty="0"/>
              <a:t>Base: All Casework clients who recalled using the service </a:t>
            </a:r>
            <a:endParaRPr lang="en-AU" sz="900" dirty="0"/>
          </a:p>
        </p:txBody>
      </p:sp>
      <p:sp>
        <p:nvSpPr>
          <p:cNvPr id="8" name="Rounded Rectangle 7"/>
          <p:cNvSpPr/>
          <p:nvPr/>
        </p:nvSpPr>
        <p:spPr>
          <a:xfrm>
            <a:off x="7218908" y="252238"/>
            <a:ext cx="2952328"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Casework</a:t>
            </a:r>
            <a:endParaRPr lang="en-AU" dirty="0"/>
          </a:p>
        </p:txBody>
      </p:sp>
    </p:spTree>
    <p:extLst>
      <p:ext uri="{BB962C8B-B14F-4D97-AF65-F5344CB8AC3E}">
        <p14:creationId xmlns:p14="http://schemas.microsoft.com/office/powerpoint/2010/main" val="3071252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00" y="1440037"/>
            <a:ext cx="9306528" cy="1260475"/>
          </a:xfrm>
        </p:spPr>
        <p:txBody>
          <a:bodyPr>
            <a:normAutofit fontScale="90000"/>
          </a:bodyPr>
          <a:lstStyle/>
          <a:p>
            <a:r>
              <a:rPr lang="en-AU" dirty="0"/>
              <a:t>Criminal Law and Civil Law clients tended to be more likely to agree that the Casework service helped them sort out their legal problem, while three quarters of Family Law clients agreed the service helped them.</a:t>
            </a:r>
          </a:p>
        </p:txBody>
      </p:sp>
      <p:sp>
        <p:nvSpPr>
          <p:cNvPr id="4" name="Slide Number Placeholder 3"/>
          <p:cNvSpPr>
            <a:spLocks noGrp="1"/>
          </p:cNvSpPr>
          <p:nvPr>
            <p:ph type="sldNum" sz="quarter" idx="4"/>
          </p:nvPr>
        </p:nvSpPr>
        <p:spPr/>
        <p:txBody>
          <a:bodyPr/>
          <a:lstStyle/>
          <a:p>
            <a:fld id="{0CB7689D-80C9-4673-80C1-8DF4E9A6252A}" type="slidenum">
              <a:rPr lang="en-AU" smtClean="0"/>
              <a:pPr/>
              <a:t>42</a:t>
            </a:fld>
            <a:endParaRPr lang="en-AU" dirty="0"/>
          </a:p>
        </p:txBody>
      </p:sp>
      <p:sp>
        <p:nvSpPr>
          <p:cNvPr id="5" name="Rectangle 4"/>
          <p:cNvSpPr/>
          <p:nvPr/>
        </p:nvSpPr>
        <p:spPr>
          <a:xfrm>
            <a:off x="234132" y="7020996"/>
            <a:ext cx="5346700" cy="369332"/>
          </a:xfrm>
          <a:prstGeom prst="rect">
            <a:avLst/>
          </a:prstGeom>
        </p:spPr>
        <p:txBody>
          <a:bodyPr lIns="91360" tIns="45680" rIns="91360" bIns="45680">
            <a:spAutoFit/>
          </a:bodyPr>
          <a:lstStyle/>
          <a:p>
            <a:r>
              <a:rPr lang="en-US" sz="900" dirty="0"/>
              <a:t>Q3G. To what extent did the Casework service help you to sort out your legal problem? (SR)</a:t>
            </a:r>
            <a:endParaRPr lang="en-AU" sz="900" dirty="0"/>
          </a:p>
          <a:p>
            <a:r>
              <a:rPr lang="en-AU" sz="900" dirty="0"/>
              <a:t>Base: All Casework clients who recalled using the service </a:t>
            </a:r>
          </a:p>
        </p:txBody>
      </p:sp>
      <p:graphicFrame>
        <p:nvGraphicFramePr>
          <p:cNvPr id="6" name="Chart 5"/>
          <p:cNvGraphicFramePr/>
          <p:nvPr>
            <p:extLst>
              <p:ext uri="{D42A27DB-BD31-4B8C-83A1-F6EECF244321}">
                <p14:modId xmlns:p14="http://schemas.microsoft.com/office/powerpoint/2010/main" val="1267568644"/>
              </p:ext>
            </p:extLst>
          </p:nvPr>
        </p:nvGraphicFramePr>
        <p:xfrm>
          <a:off x="810196" y="3564607"/>
          <a:ext cx="9433048" cy="2640826"/>
        </p:xfrm>
        <a:graphic>
          <a:graphicData uri="http://schemas.openxmlformats.org/drawingml/2006/chart">
            <c:chart xmlns:c="http://schemas.openxmlformats.org/drawingml/2006/chart" xmlns:r="http://schemas.openxmlformats.org/officeDocument/2006/relationships" r:id="rId2"/>
          </a:graphicData>
        </a:graphic>
      </p:graphicFrame>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3127" y="2988549"/>
            <a:ext cx="1278301"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7218908" y="252238"/>
            <a:ext cx="2952328"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Casework</a:t>
            </a:r>
            <a:endParaRPr lang="en-AU" dirty="0"/>
          </a:p>
        </p:txBody>
      </p:sp>
    </p:spTree>
    <p:extLst>
      <p:ext uri="{BB962C8B-B14F-4D97-AF65-F5344CB8AC3E}">
        <p14:creationId xmlns:p14="http://schemas.microsoft.com/office/powerpoint/2010/main" val="1984701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00" y="1692401"/>
            <a:ext cx="9234520" cy="1260475"/>
          </a:xfrm>
        </p:spPr>
        <p:txBody>
          <a:bodyPr>
            <a:normAutofit fontScale="90000"/>
          </a:bodyPr>
          <a:lstStyle/>
          <a:p>
            <a:r>
              <a:rPr lang="en-AU" dirty="0"/>
              <a:t>Three quarters of Civil Law and Criminal Law clients indicated the outcome of their case reflected what they were told by their lawyers, higher than Family Law clients.</a:t>
            </a:r>
          </a:p>
        </p:txBody>
      </p:sp>
      <p:sp>
        <p:nvSpPr>
          <p:cNvPr id="4" name="Slide Number Placeholder 3"/>
          <p:cNvSpPr>
            <a:spLocks noGrp="1"/>
          </p:cNvSpPr>
          <p:nvPr>
            <p:ph type="sldNum" sz="quarter" idx="4"/>
          </p:nvPr>
        </p:nvSpPr>
        <p:spPr/>
        <p:txBody>
          <a:bodyPr/>
          <a:lstStyle/>
          <a:p>
            <a:fld id="{0CB7689D-80C9-4673-80C1-8DF4E9A6252A}" type="slidenum">
              <a:rPr lang="en-AU" smtClean="0"/>
              <a:pPr/>
              <a:t>43</a:t>
            </a:fld>
            <a:endParaRPr lang="en-AU" dirty="0"/>
          </a:p>
        </p:txBody>
      </p:sp>
      <p:sp>
        <p:nvSpPr>
          <p:cNvPr id="5" name="Rounded Rectangle 4"/>
          <p:cNvSpPr/>
          <p:nvPr/>
        </p:nvSpPr>
        <p:spPr>
          <a:xfrm>
            <a:off x="7218908" y="252238"/>
            <a:ext cx="2952328"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Casework</a:t>
            </a:r>
            <a:endParaRPr lang="en-AU" dirty="0"/>
          </a:p>
        </p:txBody>
      </p:sp>
      <p:sp>
        <p:nvSpPr>
          <p:cNvPr id="6" name="Rectangle 5"/>
          <p:cNvSpPr/>
          <p:nvPr/>
        </p:nvSpPr>
        <p:spPr>
          <a:xfrm>
            <a:off x="216024" y="6939692"/>
            <a:ext cx="5346700" cy="369332"/>
          </a:xfrm>
          <a:prstGeom prst="rect">
            <a:avLst/>
          </a:prstGeom>
        </p:spPr>
        <p:txBody>
          <a:bodyPr lIns="91360" tIns="45680" rIns="91360" bIns="45680">
            <a:spAutoFit/>
          </a:bodyPr>
          <a:lstStyle/>
          <a:p>
            <a:r>
              <a:rPr lang="en-US" sz="900" dirty="0"/>
              <a:t>Q3N. Did the outcome of your legal problem reflect what you were told by your lawyer? (SR)</a:t>
            </a:r>
            <a:endParaRPr lang="en-AU" sz="900" dirty="0"/>
          </a:p>
          <a:p>
            <a:r>
              <a:rPr lang="en-US" sz="900" dirty="0"/>
              <a:t>Base: All Casework clients who recalled using the service </a:t>
            </a:r>
            <a:endParaRPr lang="en-AU" sz="900" dirty="0"/>
          </a:p>
        </p:txBody>
      </p:sp>
      <p:graphicFrame>
        <p:nvGraphicFramePr>
          <p:cNvPr id="7" name="Chart 6"/>
          <p:cNvGraphicFramePr/>
          <p:nvPr>
            <p:extLst>
              <p:ext uri="{D42A27DB-BD31-4B8C-83A1-F6EECF244321}">
                <p14:modId xmlns:p14="http://schemas.microsoft.com/office/powerpoint/2010/main" val="139332448"/>
              </p:ext>
            </p:extLst>
          </p:nvPr>
        </p:nvGraphicFramePr>
        <p:xfrm>
          <a:off x="594173" y="3636615"/>
          <a:ext cx="9793088" cy="2376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9565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otolia_11061744_Subscription_L.jpg"/>
          <p:cNvPicPr>
            <a:picLocks noGrp="1" noChangeAspect="1"/>
          </p:cNvPicPr>
          <p:nvPr>
            <p:ph type="pic" sz="quarter" idx="11"/>
          </p:nvPr>
        </p:nvPicPr>
        <p:blipFill>
          <a:blip r:embed="rId2" cstate="screen"/>
          <a:srcRect/>
          <a:stretch>
            <a:fillRect/>
          </a:stretch>
        </p:blipFill>
        <p:spPr/>
      </p:pic>
      <p:sp>
        <p:nvSpPr>
          <p:cNvPr id="7" name="Oval 6"/>
          <p:cNvSpPr/>
          <p:nvPr/>
        </p:nvSpPr>
        <p:spPr>
          <a:xfrm>
            <a:off x="2790700" y="1224632"/>
            <a:ext cx="5112000" cy="5112000"/>
          </a:xfrm>
          <a:prstGeom prst="ellipse">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latin typeface="Arial" pitchFamily="34" charset="0"/>
            </a:endParaRPr>
          </a:p>
        </p:txBody>
      </p:sp>
      <p:sp>
        <p:nvSpPr>
          <p:cNvPr id="4" name="Title 3"/>
          <p:cNvSpPr>
            <a:spLocks noGrp="1"/>
          </p:cNvSpPr>
          <p:nvPr>
            <p:ph type="title"/>
          </p:nvPr>
        </p:nvSpPr>
        <p:spPr>
          <a:xfrm>
            <a:off x="3132124" y="2721781"/>
            <a:ext cx="4446827" cy="2117732"/>
          </a:xfrm>
        </p:spPr>
        <p:txBody>
          <a:bodyPr>
            <a:normAutofit/>
          </a:bodyPr>
          <a:lstStyle/>
          <a:p>
            <a:r>
              <a:rPr lang="en-AU" sz="3200" dirty="0"/>
              <a:t>Duty Lawyer Service</a:t>
            </a:r>
            <a:r>
              <a:rPr lang="en-AU" sz="3200" dirty="0">
                <a:solidFill>
                  <a:srgbClr val="FFC000"/>
                </a:solidFill>
              </a:rPr>
              <a:t>.</a:t>
            </a:r>
            <a:endParaRPr lang="en-AU" sz="3200" dirty="0"/>
          </a:p>
        </p:txBody>
      </p:sp>
      <p:sp>
        <p:nvSpPr>
          <p:cNvPr id="6" name="Slide Number Placeholder 5"/>
          <p:cNvSpPr>
            <a:spLocks noGrp="1"/>
          </p:cNvSpPr>
          <p:nvPr>
            <p:ph type="sldNum" sz="quarter" idx="4"/>
          </p:nvPr>
        </p:nvSpPr>
        <p:spPr>
          <a:xfrm>
            <a:off x="10275922" y="360005"/>
            <a:ext cx="142876" cy="142876"/>
          </a:xfrm>
        </p:spPr>
        <p:txBody>
          <a:bodyPr/>
          <a:lstStyle/>
          <a:p>
            <a:fld id="{0CB7689D-80C9-4673-80C1-8DF4E9A6252A}" type="slidenum">
              <a:rPr lang="en-AU" smtClean="0"/>
              <a:pPr/>
              <a:t>44</a:t>
            </a:fld>
            <a:endParaRPr lang="en-AU" dirty="0"/>
          </a:p>
        </p:txBody>
      </p:sp>
    </p:spTree>
    <p:extLst>
      <p:ext uri="{BB962C8B-B14F-4D97-AF65-F5344CB8AC3E}">
        <p14:creationId xmlns:p14="http://schemas.microsoft.com/office/powerpoint/2010/main" val="3387176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CB7689D-80C9-4673-80C1-8DF4E9A6252A}" type="slidenum">
              <a:rPr lang="en-AU" smtClean="0"/>
              <a:pPr/>
              <a:t>45</a:t>
            </a:fld>
            <a:endParaRPr lang="en-A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42" y="2988543"/>
            <a:ext cx="102774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6142" y="3060551"/>
            <a:ext cx="3816423"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8" name="Rectangle 7"/>
          <p:cNvSpPr/>
          <p:nvPr/>
        </p:nvSpPr>
        <p:spPr>
          <a:xfrm>
            <a:off x="378148" y="6939692"/>
            <a:ext cx="5346700" cy="369332"/>
          </a:xfrm>
          <a:prstGeom prst="rect">
            <a:avLst/>
          </a:prstGeom>
        </p:spPr>
        <p:txBody>
          <a:bodyPr lIns="91360" tIns="45680" rIns="91360" bIns="45680">
            <a:spAutoFit/>
          </a:bodyPr>
          <a:lstStyle/>
          <a:p>
            <a:r>
              <a:rPr lang="en-US" sz="900" dirty="0"/>
              <a:t>Q4B1 Was it easy or difficult to locate the Duty Lawyer at court? (SR)  </a:t>
            </a:r>
            <a:endParaRPr lang="en-AU" sz="900" dirty="0"/>
          </a:p>
          <a:p>
            <a:r>
              <a:rPr lang="en-US" sz="900" dirty="0"/>
              <a:t>Base:  All Duty Lawyer clients who recalled using the service </a:t>
            </a:r>
            <a:endParaRPr lang="en-AU" sz="900" dirty="0"/>
          </a:p>
        </p:txBody>
      </p:sp>
      <p:sp>
        <p:nvSpPr>
          <p:cNvPr id="9" name="Rounded Rectangle 8"/>
          <p:cNvSpPr/>
          <p:nvPr/>
        </p:nvSpPr>
        <p:spPr>
          <a:xfrm>
            <a:off x="7218908" y="252238"/>
            <a:ext cx="2952328" cy="43204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Duty Lawyer</a:t>
            </a:r>
            <a:endParaRPr lang="en-AU" dirty="0"/>
          </a:p>
        </p:txBody>
      </p:sp>
      <p:sp>
        <p:nvSpPr>
          <p:cNvPr id="5" name="Title 4"/>
          <p:cNvSpPr>
            <a:spLocks noGrp="1"/>
          </p:cNvSpPr>
          <p:nvPr>
            <p:ph type="title"/>
          </p:nvPr>
        </p:nvSpPr>
        <p:spPr>
          <a:xfrm>
            <a:off x="648684" y="1476378"/>
            <a:ext cx="9450544" cy="1260475"/>
          </a:xfrm>
        </p:spPr>
        <p:txBody>
          <a:bodyPr>
            <a:noAutofit/>
          </a:bodyPr>
          <a:lstStyle/>
          <a:p>
            <a:r>
              <a:rPr lang="en-AU" sz="2900" dirty="0"/>
              <a:t>The majority of clients agreed that is was easy to locate a Duty Lawyer at court. Of the very small proportion that did find it difficult to locate the Duty Lawyer, most said that this was due to the lawyers being busy or understaffed and because they did not know where to go.</a:t>
            </a:r>
          </a:p>
        </p:txBody>
      </p:sp>
    </p:spTree>
    <p:extLst>
      <p:ext uri="{BB962C8B-B14F-4D97-AF65-F5344CB8AC3E}">
        <p14:creationId xmlns:p14="http://schemas.microsoft.com/office/powerpoint/2010/main" val="1566293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04" y="1584055"/>
            <a:ext cx="9090504" cy="1260475"/>
          </a:xfrm>
        </p:spPr>
        <p:txBody>
          <a:bodyPr>
            <a:normAutofit fontScale="90000"/>
          </a:bodyPr>
          <a:lstStyle/>
          <a:p>
            <a:r>
              <a:rPr lang="en-US" dirty="0"/>
              <a:t>Civil Law clients were most likely to use the Duty Lawyer service again if they were in a similar situation.</a:t>
            </a:r>
            <a:endParaRPr lang="en-AU" dirty="0"/>
          </a:p>
        </p:txBody>
      </p:sp>
      <p:sp>
        <p:nvSpPr>
          <p:cNvPr id="4" name="Slide Number Placeholder 3"/>
          <p:cNvSpPr>
            <a:spLocks noGrp="1"/>
          </p:cNvSpPr>
          <p:nvPr>
            <p:ph type="sldNum" sz="quarter" idx="4"/>
          </p:nvPr>
        </p:nvSpPr>
        <p:spPr/>
        <p:txBody>
          <a:bodyPr/>
          <a:lstStyle/>
          <a:p>
            <a:fld id="{0CB7689D-80C9-4673-80C1-8DF4E9A6252A}" type="slidenum">
              <a:rPr lang="en-AU" smtClean="0"/>
              <a:pPr/>
              <a:t>46</a:t>
            </a:fld>
            <a:endParaRPr lang="en-A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32" y="3060551"/>
            <a:ext cx="103441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63393" y="3060551"/>
            <a:ext cx="514281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a:p>
        </p:txBody>
      </p:sp>
      <p:sp>
        <p:nvSpPr>
          <p:cNvPr id="5" name="Rectangle 4"/>
          <p:cNvSpPr/>
          <p:nvPr/>
        </p:nvSpPr>
        <p:spPr>
          <a:xfrm>
            <a:off x="306140" y="6939692"/>
            <a:ext cx="5346700" cy="369332"/>
          </a:xfrm>
          <a:prstGeom prst="rect">
            <a:avLst/>
          </a:prstGeom>
        </p:spPr>
        <p:txBody>
          <a:bodyPr lIns="91360" tIns="45680" rIns="91360" bIns="45680">
            <a:spAutoFit/>
          </a:bodyPr>
          <a:lstStyle/>
          <a:p>
            <a:r>
              <a:rPr lang="en-US" sz="900" dirty="0"/>
              <a:t>Q4F_9 If you had a similar situation you would like to use the Duty Lawyer service again (SR)  </a:t>
            </a:r>
            <a:endParaRPr lang="en-AU" sz="900" dirty="0"/>
          </a:p>
          <a:p>
            <a:r>
              <a:rPr lang="en-US" sz="900" dirty="0"/>
              <a:t>Base: All Duty Lawyer clients who recalled using the service </a:t>
            </a:r>
            <a:endParaRPr lang="en-AU" sz="900" dirty="0"/>
          </a:p>
        </p:txBody>
      </p:sp>
      <p:sp>
        <p:nvSpPr>
          <p:cNvPr id="8" name="Rounded Rectangle 7"/>
          <p:cNvSpPr/>
          <p:nvPr/>
        </p:nvSpPr>
        <p:spPr>
          <a:xfrm>
            <a:off x="7218908" y="252238"/>
            <a:ext cx="2952328" cy="43204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Duty Lawyer</a:t>
            </a:r>
            <a:endParaRPr lang="en-AU" dirty="0"/>
          </a:p>
        </p:txBody>
      </p:sp>
    </p:spTree>
    <p:extLst>
      <p:ext uri="{BB962C8B-B14F-4D97-AF65-F5344CB8AC3E}">
        <p14:creationId xmlns:p14="http://schemas.microsoft.com/office/powerpoint/2010/main" val="3273262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CB7689D-80C9-4673-80C1-8DF4E9A6252A}" type="slidenum">
              <a:rPr lang="en-AU" smtClean="0"/>
              <a:pPr/>
              <a:t>47</a:t>
            </a:fld>
            <a:endParaRPr lang="en-AU" dirty="0"/>
          </a:p>
        </p:txBody>
      </p:sp>
      <p:graphicFrame>
        <p:nvGraphicFramePr>
          <p:cNvPr id="9" name="Table 8"/>
          <p:cNvGraphicFramePr>
            <a:graphicFrameLocks noGrp="1"/>
          </p:cNvGraphicFramePr>
          <p:nvPr>
            <p:extLst>
              <p:ext uri="{D42A27DB-BD31-4B8C-83A1-F6EECF244321}">
                <p14:modId xmlns:p14="http://schemas.microsoft.com/office/powerpoint/2010/main" val="1203145078"/>
              </p:ext>
            </p:extLst>
          </p:nvPr>
        </p:nvGraphicFramePr>
        <p:xfrm>
          <a:off x="522164" y="3780631"/>
          <a:ext cx="4780083" cy="1984572"/>
        </p:xfrm>
        <a:graphic>
          <a:graphicData uri="http://schemas.openxmlformats.org/drawingml/2006/table">
            <a:tbl>
              <a:tblPr firstRow="1" bandRow="1"/>
              <a:tblGrid>
                <a:gridCol w="4780083">
                  <a:extLst>
                    <a:ext uri="{9D8B030D-6E8A-4147-A177-3AD203B41FA5}">
                      <a16:colId xmlns:a16="http://schemas.microsoft.com/office/drawing/2014/main" val="20000"/>
                    </a:ext>
                  </a:extLst>
                </a:gridCol>
              </a:tblGrid>
              <a:tr h="1984572">
                <a:tc>
                  <a:txBody>
                    <a:bodyPr/>
                    <a:lstStyle>
                      <a:lvl1pPr marL="0" algn="l" defTabSz="912305" rtl="0" eaLnBrk="1" latinLnBrk="0" hangingPunct="1">
                        <a:defRPr sz="1800" b="1" kern="1200">
                          <a:solidFill>
                            <a:schemeClr val="lt1"/>
                          </a:solidFill>
                          <a:latin typeface="Arial"/>
                        </a:defRPr>
                      </a:lvl1pPr>
                      <a:lvl2pPr marL="456153" algn="l" defTabSz="912305" rtl="0" eaLnBrk="1" latinLnBrk="0" hangingPunct="1">
                        <a:defRPr sz="1800" b="1" kern="1200">
                          <a:solidFill>
                            <a:schemeClr val="lt1"/>
                          </a:solidFill>
                          <a:latin typeface="Arial"/>
                        </a:defRPr>
                      </a:lvl2pPr>
                      <a:lvl3pPr marL="912305" algn="l" defTabSz="912305" rtl="0" eaLnBrk="1" latinLnBrk="0" hangingPunct="1">
                        <a:defRPr sz="1800" b="1" kern="1200">
                          <a:solidFill>
                            <a:schemeClr val="lt1"/>
                          </a:solidFill>
                          <a:latin typeface="Arial"/>
                        </a:defRPr>
                      </a:lvl3pPr>
                      <a:lvl4pPr marL="1368458" algn="l" defTabSz="912305" rtl="0" eaLnBrk="1" latinLnBrk="0" hangingPunct="1">
                        <a:defRPr sz="1800" b="1" kern="1200">
                          <a:solidFill>
                            <a:schemeClr val="lt1"/>
                          </a:solidFill>
                          <a:latin typeface="Arial"/>
                        </a:defRPr>
                      </a:lvl4pPr>
                      <a:lvl5pPr marL="1824611" algn="l" defTabSz="912305" rtl="0" eaLnBrk="1" latinLnBrk="0" hangingPunct="1">
                        <a:defRPr sz="1800" b="1" kern="1200">
                          <a:solidFill>
                            <a:schemeClr val="lt1"/>
                          </a:solidFill>
                          <a:latin typeface="Arial"/>
                        </a:defRPr>
                      </a:lvl5pPr>
                      <a:lvl6pPr marL="2280761" algn="l" defTabSz="912305" rtl="0" eaLnBrk="1" latinLnBrk="0" hangingPunct="1">
                        <a:defRPr sz="1800" b="1" kern="1200">
                          <a:solidFill>
                            <a:schemeClr val="lt1"/>
                          </a:solidFill>
                          <a:latin typeface="Arial"/>
                        </a:defRPr>
                      </a:lvl6pPr>
                      <a:lvl7pPr marL="2736916" algn="l" defTabSz="912305" rtl="0" eaLnBrk="1" latinLnBrk="0" hangingPunct="1">
                        <a:defRPr sz="1800" b="1" kern="1200">
                          <a:solidFill>
                            <a:schemeClr val="lt1"/>
                          </a:solidFill>
                          <a:latin typeface="Arial"/>
                        </a:defRPr>
                      </a:lvl7pPr>
                      <a:lvl8pPr marL="3193067" algn="l" defTabSz="912305" rtl="0" eaLnBrk="1" latinLnBrk="0" hangingPunct="1">
                        <a:defRPr sz="1800" b="1" kern="1200">
                          <a:solidFill>
                            <a:schemeClr val="lt1"/>
                          </a:solidFill>
                          <a:latin typeface="Arial"/>
                        </a:defRPr>
                      </a:lvl8pPr>
                      <a:lvl9pPr marL="3649217" algn="l" defTabSz="912305" rtl="0" eaLnBrk="1" latinLnBrk="0" hangingPunct="1">
                        <a:defRPr sz="1800" b="1" kern="1200">
                          <a:solidFill>
                            <a:schemeClr val="lt1"/>
                          </a:solidFill>
                          <a:latin typeface="Arial"/>
                        </a:defRPr>
                      </a:lvl9pPr>
                    </a:lstStyle>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lawyer was polite and respectful</a:t>
                      </a:r>
                    </a:p>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lawyer listened to you</a:t>
                      </a:r>
                    </a:p>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lawyer clearly explained to you what you needed to do next, if anything</a:t>
                      </a:r>
                    </a:p>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lawyer helped you to understand the legal situation you were in</a:t>
                      </a:r>
                    </a:p>
                  </a:txBody>
                  <a:tcPr marL="110053" marR="110053" marT="55026" marB="55026">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bl>
          </a:graphicData>
        </a:graphic>
      </p:graphicFrame>
      <p:sp>
        <p:nvSpPr>
          <p:cNvPr id="10" name="Round Same Side Corner Rectangle 9"/>
          <p:cNvSpPr/>
          <p:nvPr/>
        </p:nvSpPr>
        <p:spPr>
          <a:xfrm>
            <a:off x="522164" y="3328050"/>
            <a:ext cx="4780085" cy="346624"/>
          </a:xfrm>
          <a:prstGeom prst="round2SameRect">
            <a:avLst/>
          </a:prstGeom>
          <a:solidFill>
            <a:srgbClr val="B6BF00"/>
          </a:solidFill>
          <a:ln w="25400" cap="flat" cmpd="sng" algn="ctr">
            <a:solidFill>
              <a:srgbClr val="B6BF00"/>
            </a:solidFill>
            <a:prstDash val="solid"/>
          </a:ln>
          <a:effectLst/>
        </p:spPr>
        <p:txBody>
          <a:bodyPr lIns="0" tIns="45360" rIns="0" bIns="45360" rtlCol="0" anchor="ctr"/>
          <a:lstStyle/>
          <a:p>
            <a:pPr algn="r" defTabSz="882292">
              <a:defRPr/>
            </a:pPr>
            <a:r>
              <a:rPr lang="en-AU" sz="1800" kern="0" dirty="0">
                <a:solidFill>
                  <a:prstClr val="white"/>
                </a:solidFill>
                <a:latin typeface="Arial"/>
              </a:rPr>
              <a:t>        Highest rated statements (&gt;80% agree)</a:t>
            </a:r>
          </a:p>
        </p:txBody>
      </p:sp>
      <p:sp>
        <p:nvSpPr>
          <p:cNvPr id="11" name="Oval 10"/>
          <p:cNvSpPr/>
          <p:nvPr/>
        </p:nvSpPr>
        <p:spPr>
          <a:xfrm>
            <a:off x="563645" y="3184139"/>
            <a:ext cx="606591" cy="606657"/>
          </a:xfrm>
          <a:prstGeom prst="ellipse">
            <a:avLst/>
          </a:prstGeom>
          <a:solidFill>
            <a:sysClr val="window" lastClr="FFFFFF"/>
          </a:solidFill>
          <a:ln w="25400" cap="flat" cmpd="sng" algn="ctr">
            <a:solidFill>
              <a:srgbClr val="B6BF00"/>
            </a:solidFill>
            <a:prstDash val="solid"/>
          </a:ln>
          <a:effectLst/>
        </p:spPr>
        <p:txBody>
          <a:bodyPr lIns="90720" tIns="45360" rIns="90720" bIns="45360" rtlCol="0" anchor="ctr"/>
          <a:lstStyle/>
          <a:p>
            <a:pPr algn="ctr" defTabSz="882292">
              <a:defRPr/>
            </a:pPr>
            <a:r>
              <a:rPr lang="en-AU" sz="2900" b="1" kern="0" dirty="0">
                <a:solidFill>
                  <a:srgbClr val="B6BF00"/>
                </a:solidFill>
                <a:latin typeface="Arial"/>
                <a:sym typeface="Wingdings"/>
              </a:rPr>
              <a:t></a:t>
            </a:r>
            <a:endParaRPr lang="en-AU" b="1" kern="0" dirty="0">
              <a:solidFill>
                <a:srgbClr val="B6BF00"/>
              </a:solidFill>
              <a:latin typeface="Arial"/>
            </a:endParaRPr>
          </a:p>
        </p:txBody>
      </p:sp>
      <p:sp>
        <p:nvSpPr>
          <p:cNvPr id="12" name="Round Same Side Corner Rectangle 11"/>
          <p:cNvSpPr/>
          <p:nvPr/>
        </p:nvSpPr>
        <p:spPr>
          <a:xfrm>
            <a:off x="5562725" y="3328050"/>
            <a:ext cx="4853258" cy="346624"/>
          </a:xfrm>
          <a:prstGeom prst="round2SameRect">
            <a:avLst/>
          </a:prstGeom>
          <a:solidFill>
            <a:srgbClr val="EC4371"/>
          </a:solidFill>
          <a:ln w="25400" cap="flat" cmpd="sng" algn="ctr">
            <a:solidFill>
              <a:srgbClr val="EC4371"/>
            </a:solidFill>
            <a:prstDash val="solid"/>
          </a:ln>
          <a:effectLst/>
        </p:spPr>
        <p:txBody>
          <a:bodyPr lIns="0" tIns="45360" rIns="0" bIns="45360" rtlCol="0" anchor="ctr"/>
          <a:lstStyle/>
          <a:p>
            <a:pPr algn="ctr" defTabSz="882292">
              <a:defRPr/>
            </a:pPr>
            <a:r>
              <a:rPr lang="en-AU" sz="1800" kern="0" dirty="0">
                <a:solidFill>
                  <a:prstClr val="white"/>
                </a:solidFill>
              </a:rPr>
              <a:t>          Lowest rated statements (&lt;70% agree)</a:t>
            </a:r>
          </a:p>
        </p:txBody>
      </p:sp>
      <p:graphicFrame>
        <p:nvGraphicFramePr>
          <p:cNvPr id="14" name="Table 13"/>
          <p:cNvGraphicFramePr>
            <a:graphicFrameLocks noGrp="1"/>
          </p:cNvGraphicFramePr>
          <p:nvPr>
            <p:extLst>
              <p:ext uri="{D42A27DB-BD31-4B8C-83A1-F6EECF244321}">
                <p14:modId xmlns:p14="http://schemas.microsoft.com/office/powerpoint/2010/main" val="2731776792"/>
              </p:ext>
            </p:extLst>
          </p:nvPr>
        </p:nvGraphicFramePr>
        <p:xfrm>
          <a:off x="5562724" y="3780636"/>
          <a:ext cx="4853256" cy="1152124"/>
        </p:xfrm>
        <a:graphic>
          <a:graphicData uri="http://schemas.openxmlformats.org/drawingml/2006/table">
            <a:tbl>
              <a:tblPr firstRow="1" bandRow="1"/>
              <a:tblGrid>
                <a:gridCol w="4853256">
                  <a:extLst>
                    <a:ext uri="{9D8B030D-6E8A-4147-A177-3AD203B41FA5}">
                      <a16:colId xmlns:a16="http://schemas.microsoft.com/office/drawing/2014/main" val="20000"/>
                    </a:ext>
                  </a:extLst>
                </a:gridCol>
              </a:tblGrid>
              <a:tr h="1152124">
                <a:tc>
                  <a:txBody>
                    <a:bodyPr/>
                    <a:lstStyle>
                      <a:lvl1pPr marL="0" algn="l" defTabSz="912305" rtl="0" eaLnBrk="1" latinLnBrk="0" hangingPunct="1">
                        <a:defRPr sz="1800" b="1" kern="1200">
                          <a:solidFill>
                            <a:schemeClr val="lt1"/>
                          </a:solidFill>
                          <a:latin typeface="Arial"/>
                        </a:defRPr>
                      </a:lvl1pPr>
                      <a:lvl2pPr marL="456153" algn="l" defTabSz="912305" rtl="0" eaLnBrk="1" latinLnBrk="0" hangingPunct="1">
                        <a:defRPr sz="1800" b="1" kern="1200">
                          <a:solidFill>
                            <a:schemeClr val="lt1"/>
                          </a:solidFill>
                          <a:latin typeface="Arial"/>
                        </a:defRPr>
                      </a:lvl2pPr>
                      <a:lvl3pPr marL="912305" algn="l" defTabSz="912305" rtl="0" eaLnBrk="1" latinLnBrk="0" hangingPunct="1">
                        <a:defRPr sz="1800" b="1" kern="1200">
                          <a:solidFill>
                            <a:schemeClr val="lt1"/>
                          </a:solidFill>
                          <a:latin typeface="Arial"/>
                        </a:defRPr>
                      </a:lvl3pPr>
                      <a:lvl4pPr marL="1368458" algn="l" defTabSz="912305" rtl="0" eaLnBrk="1" latinLnBrk="0" hangingPunct="1">
                        <a:defRPr sz="1800" b="1" kern="1200">
                          <a:solidFill>
                            <a:schemeClr val="lt1"/>
                          </a:solidFill>
                          <a:latin typeface="Arial"/>
                        </a:defRPr>
                      </a:lvl4pPr>
                      <a:lvl5pPr marL="1824611" algn="l" defTabSz="912305" rtl="0" eaLnBrk="1" latinLnBrk="0" hangingPunct="1">
                        <a:defRPr sz="1800" b="1" kern="1200">
                          <a:solidFill>
                            <a:schemeClr val="lt1"/>
                          </a:solidFill>
                          <a:latin typeface="Arial"/>
                        </a:defRPr>
                      </a:lvl5pPr>
                      <a:lvl6pPr marL="2280761" algn="l" defTabSz="912305" rtl="0" eaLnBrk="1" latinLnBrk="0" hangingPunct="1">
                        <a:defRPr sz="1800" b="1" kern="1200">
                          <a:solidFill>
                            <a:schemeClr val="lt1"/>
                          </a:solidFill>
                          <a:latin typeface="Arial"/>
                        </a:defRPr>
                      </a:lvl6pPr>
                      <a:lvl7pPr marL="2736916" algn="l" defTabSz="912305" rtl="0" eaLnBrk="1" latinLnBrk="0" hangingPunct="1">
                        <a:defRPr sz="1800" b="1" kern="1200">
                          <a:solidFill>
                            <a:schemeClr val="lt1"/>
                          </a:solidFill>
                          <a:latin typeface="Arial"/>
                        </a:defRPr>
                      </a:lvl7pPr>
                      <a:lvl8pPr marL="3193067" algn="l" defTabSz="912305" rtl="0" eaLnBrk="1" latinLnBrk="0" hangingPunct="1">
                        <a:defRPr sz="1800" b="1" kern="1200">
                          <a:solidFill>
                            <a:schemeClr val="lt1"/>
                          </a:solidFill>
                          <a:latin typeface="Arial"/>
                        </a:defRPr>
                      </a:lvl8pPr>
                      <a:lvl9pPr marL="3649217" algn="l" defTabSz="912305" rtl="0" eaLnBrk="1" latinLnBrk="0" hangingPunct="1">
                        <a:defRPr sz="1800" b="1" kern="1200">
                          <a:solidFill>
                            <a:schemeClr val="lt1"/>
                          </a:solidFill>
                          <a:latin typeface="Arial"/>
                        </a:defRPr>
                      </a:lvl9pPr>
                    </a:lstStyle>
                    <a:p>
                      <a:pPr marL="285750" marR="0" indent="-285750" algn="l" defTabSz="888695" rtl="0" eaLnBrk="1" fontAlgn="auto" latinLnBrk="0" hangingPunct="1">
                        <a:lnSpc>
                          <a:spcPct val="100000"/>
                        </a:lnSpc>
                        <a:spcBef>
                          <a:spcPts val="600"/>
                        </a:spcBef>
                        <a:spcAft>
                          <a:spcPts val="0"/>
                        </a:spcAft>
                        <a:buClr>
                          <a:schemeClr val="accent5"/>
                        </a:buClr>
                        <a:buSzTx/>
                        <a:buFont typeface="Arial" panose="020B0604020202020204" pitchFamily="34" charset="0"/>
                        <a:buChar char="•"/>
                        <a:tabLst/>
                        <a:defRPr/>
                      </a:pPr>
                      <a:r>
                        <a:rPr lang="en-AU" sz="1800" b="0" baseline="0" dirty="0">
                          <a:solidFill>
                            <a:srgbClr val="616465"/>
                          </a:solidFill>
                        </a:rPr>
                        <a:t>You didn’t have to wait too long to see the lawyer</a:t>
                      </a:r>
                    </a:p>
                    <a:p>
                      <a:pPr marL="285750" marR="0" indent="-285750" algn="l" defTabSz="888695" rtl="0" eaLnBrk="1" fontAlgn="auto" latinLnBrk="0" hangingPunct="1">
                        <a:lnSpc>
                          <a:spcPct val="100000"/>
                        </a:lnSpc>
                        <a:spcBef>
                          <a:spcPts val="600"/>
                        </a:spcBef>
                        <a:spcAft>
                          <a:spcPts val="0"/>
                        </a:spcAft>
                        <a:buClr>
                          <a:schemeClr val="accent5"/>
                        </a:buClr>
                        <a:buSzTx/>
                        <a:buFont typeface="Arial" panose="020B0604020202020204" pitchFamily="34" charset="0"/>
                        <a:buChar char="•"/>
                        <a:tabLst/>
                        <a:defRPr/>
                      </a:pPr>
                      <a:r>
                        <a:rPr lang="en-AU" sz="1800" b="0" baseline="0" dirty="0">
                          <a:solidFill>
                            <a:srgbClr val="616465"/>
                          </a:solidFill>
                        </a:rPr>
                        <a:t>The lawyer didn’t rush you</a:t>
                      </a:r>
                    </a:p>
                  </a:txBody>
                  <a:tcPr marL="110053" marR="110053" marT="55026" marB="55026">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bl>
          </a:graphicData>
        </a:graphic>
      </p:graphicFrame>
      <p:sp>
        <p:nvSpPr>
          <p:cNvPr id="13" name="Oval 12"/>
          <p:cNvSpPr/>
          <p:nvPr/>
        </p:nvSpPr>
        <p:spPr>
          <a:xfrm>
            <a:off x="5634734" y="3184139"/>
            <a:ext cx="606591" cy="606657"/>
          </a:xfrm>
          <a:prstGeom prst="ellipse">
            <a:avLst/>
          </a:prstGeom>
          <a:solidFill>
            <a:sysClr val="window" lastClr="FFFFFF"/>
          </a:solidFill>
          <a:ln w="25400" cap="flat" cmpd="sng" algn="ctr">
            <a:solidFill>
              <a:srgbClr val="EC4371"/>
            </a:solidFill>
            <a:prstDash val="solid"/>
          </a:ln>
          <a:effectLst/>
        </p:spPr>
        <p:txBody>
          <a:bodyPr lIns="90720" tIns="45360" rIns="90720" bIns="45360" rtlCol="0" anchor="ctr"/>
          <a:lstStyle/>
          <a:p>
            <a:pPr algn="ctr" defTabSz="882292">
              <a:defRPr/>
            </a:pPr>
            <a:r>
              <a:rPr lang="en-AU" sz="3700" b="1" kern="0" dirty="0">
                <a:solidFill>
                  <a:srgbClr val="EC4371"/>
                </a:solidFill>
                <a:latin typeface="Arial"/>
                <a:sym typeface="Wingdings 2"/>
              </a:rPr>
              <a:t></a:t>
            </a:r>
            <a:endParaRPr lang="en-AU" b="1" kern="0" dirty="0">
              <a:solidFill>
                <a:srgbClr val="EC4371"/>
              </a:solidFill>
              <a:latin typeface="Arial"/>
            </a:endParaRPr>
          </a:p>
        </p:txBody>
      </p:sp>
      <p:sp>
        <p:nvSpPr>
          <p:cNvPr id="15" name="Title 1"/>
          <p:cNvSpPr txBox="1">
            <a:spLocks/>
          </p:cNvSpPr>
          <p:nvPr/>
        </p:nvSpPr>
        <p:spPr>
          <a:xfrm>
            <a:off x="648684" y="1296020"/>
            <a:ext cx="9594560" cy="1260475"/>
          </a:xfrm>
          <a:prstGeom prst="rect">
            <a:avLst/>
          </a:prstGeom>
        </p:spPr>
        <p:txBody>
          <a:bodyPr vert="horz" lIns="91360" tIns="45680" rIns="91360" bIns="45680" rtlCol="0" anchor="ctr">
            <a:no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r>
              <a:rPr lang="en-AU" sz="3200" dirty="0">
                <a:solidFill>
                  <a:schemeClr val="accent1"/>
                </a:solidFill>
              </a:rPr>
              <a:t>Duty Lawyer clients were mostly positive toward VLA, with the below statements reflecting the highest and lowest ratings (relative): </a:t>
            </a:r>
          </a:p>
        </p:txBody>
      </p:sp>
      <p:sp>
        <p:nvSpPr>
          <p:cNvPr id="17" name="Rectangle 16"/>
          <p:cNvSpPr/>
          <p:nvPr/>
        </p:nvSpPr>
        <p:spPr>
          <a:xfrm>
            <a:off x="306140" y="6660956"/>
            <a:ext cx="5346700" cy="646331"/>
          </a:xfrm>
          <a:prstGeom prst="rect">
            <a:avLst/>
          </a:prstGeom>
        </p:spPr>
        <p:txBody>
          <a:bodyPr lIns="91360" tIns="45680" rIns="91360" bIns="45680">
            <a:spAutoFit/>
          </a:bodyPr>
          <a:lstStyle/>
          <a:p>
            <a:r>
              <a:rPr lang="en-US" sz="900" dirty="0"/>
              <a:t>Q4F. I’m going to read out some statements about the help the Duty Lawyer provided you and ask you to say how much you agree or disagree with each statement. (SR)</a:t>
            </a:r>
            <a:endParaRPr lang="en-AU" sz="900" dirty="0"/>
          </a:p>
          <a:p>
            <a:r>
              <a:rPr lang="en-US" sz="900" dirty="0"/>
              <a:t>Base: All Duty Lawyer clients who recalled using the service (n=235)</a:t>
            </a:r>
            <a:br>
              <a:rPr lang="en-US" sz="900" dirty="0"/>
            </a:br>
            <a:r>
              <a:rPr lang="en-US" sz="900" dirty="0"/>
              <a:t>* wording variation in previous years “The service you received was what you expected”. </a:t>
            </a:r>
            <a:endParaRPr lang="en-AU" sz="900" dirty="0"/>
          </a:p>
        </p:txBody>
      </p:sp>
      <p:sp>
        <p:nvSpPr>
          <p:cNvPr id="19" name="Rounded Rectangle 18"/>
          <p:cNvSpPr/>
          <p:nvPr/>
        </p:nvSpPr>
        <p:spPr>
          <a:xfrm>
            <a:off x="7218908" y="252238"/>
            <a:ext cx="2952328" cy="43204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Duty Lawyer</a:t>
            </a:r>
            <a:endParaRPr lang="en-AU" dirty="0"/>
          </a:p>
        </p:txBody>
      </p:sp>
    </p:spTree>
    <p:extLst>
      <p:ext uri="{BB962C8B-B14F-4D97-AF65-F5344CB8AC3E}">
        <p14:creationId xmlns:p14="http://schemas.microsoft.com/office/powerpoint/2010/main" val="2901627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80" y="1440037"/>
            <a:ext cx="9361040" cy="1260475"/>
          </a:xfrm>
        </p:spPr>
        <p:txBody>
          <a:bodyPr>
            <a:normAutofit fontScale="90000"/>
          </a:bodyPr>
          <a:lstStyle/>
          <a:p>
            <a:r>
              <a:rPr lang="en-AU" dirty="0"/>
              <a:t>The majority of clients accessing the Duty Lawyer service were happy to recommend the service to others, with Civil Law clients the strongest advocates of VLA’s Duty Lawyer service. </a:t>
            </a:r>
          </a:p>
        </p:txBody>
      </p:sp>
      <p:sp>
        <p:nvSpPr>
          <p:cNvPr id="4" name="Slide Number Placeholder 3"/>
          <p:cNvSpPr>
            <a:spLocks noGrp="1"/>
          </p:cNvSpPr>
          <p:nvPr>
            <p:ph type="sldNum" sz="quarter" idx="4"/>
          </p:nvPr>
        </p:nvSpPr>
        <p:spPr/>
        <p:txBody>
          <a:bodyPr/>
          <a:lstStyle/>
          <a:p>
            <a:fld id="{0CB7689D-80C9-4673-80C1-8DF4E9A6252A}" type="slidenum">
              <a:rPr lang="en-AU" smtClean="0"/>
              <a:pPr/>
              <a:t>48</a:t>
            </a:fld>
            <a:endParaRPr lang="en-AU" dirty="0"/>
          </a:p>
        </p:txBody>
      </p:sp>
      <p:graphicFrame>
        <p:nvGraphicFramePr>
          <p:cNvPr id="5" name="Chart 4"/>
          <p:cNvGraphicFramePr/>
          <p:nvPr>
            <p:extLst>
              <p:ext uri="{D42A27DB-BD31-4B8C-83A1-F6EECF244321}">
                <p14:modId xmlns:p14="http://schemas.microsoft.com/office/powerpoint/2010/main" val="1282804389"/>
              </p:ext>
            </p:extLst>
          </p:nvPr>
        </p:nvGraphicFramePr>
        <p:xfrm>
          <a:off x="552626" y="3587646"/>
          <a:ext cx="8881988" cy="3001297"/>
        </p:xfrm>
        <a:graphic>
          <a:graphicData uri="http://schemas.openxmlformats.org/drawingml/2006/chart">
            <c:chart xmlns:c="http://schemas.openxmlformats.org/drawingml/2006/chart" xmlns:r="http://schemas.openxmlformats.org/officeDocument/2006/relationships" r:id="rId2"/>
          </a:graphicData>
        </a:graphic>
      </p:graphicFrame>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1038" y="2916537"/>
            <a:ext cx="1800200" cy="305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7218908" y="252238"/>
            <a:ext cx="2952328" cy="43204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Duty Lawyer</a:t>
            </a:r>
            <a:endParaRPr lang="en-AU" dirty="0"/>
          </a:p>
        </p:txBody>
      </p:sp>
      <p:sp>
        <p:nvSpPr>
          <p:cNvPr id="3" name="Rectangle 2"/>
          <p:cNvSpPr/>
          <p:nvPr/>
        </p:nvSpPr>
        <p:spPr>
          <a:xfrm>
            <a:off x="288032" y="6939692"/>
            <a:ext cx="5346700" cy="369332"/>
          </a:xfrm>
          <a:prstGeom prst="rect">
            <a:avLst/>
          </a:prstGeom>
        </p:spPr>
        <p:txBody>
          <a:bodyPr lIns="91360" tIns="45680" rIns="91360" bIns="45680">
            <a:spAutoFit/>
          </a:bodyPr>
          <a:lstStyle/>
          <a:p>
            <a:r>
              <a:rPr lang="en-US" sz="900" dirty="0"/>
              <a:t>Q4J.  Would you recommend the Victoria Legal Aid Duty Lawyer service to other people? (SR)</a:t>
            </a:r>
            <a:endParaRPr lang="en-AU" sz="900" dirty="0"/>
          </a:p>
          <a:p>
            <a:r>
              <a:rPr lang="en-US" sz="900" dirty="0"/>
              <a:t>Base: All Legal Advice clients who recalled using the service </a:t>
            </a:r>
            <a:endParaRPr lang="en-AU" sz="900" dirty="0"/>
          </a:p>
        </p:txBody>
      </p:sp>
    </p:spTree>
    <p:extLst>
      <p:ext uri="{BB962C8B-B14F-4D97-AF65-F5344CB8AC3E}">
        <p14:creationId xmlns:p14="http://schemas.microsoft.com/office/powerpoint/2010/main" val="2130560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00" y="1350631"/>
            <a:ext cx="9234520" cy="1260475"/>
          </a:xfrm>
        </p:spPr>
        <p:txBody>
          <a:bodyPr>
            <a:normAutofit fontScale="90000"/>
          </a:bodyPr>
          <a:lstStyle/>
          <a:p>
            <a:r>
              <a:rPr lang="en-AU" dirty="0"/>
              <a:t>Though the majority of clients were satisfied with the outcome of their legal problem, satisfaction was highest for Civil Law clients. </a:t>
            </a:r>
          </a:p>
        </p:txBody>
      </p:sp>
      <p:sp>
        <p:nvSpPr>
          <p:cNvPr id="4" name="Slide Number Placeholder 3"/>
          <p:cNvSpPr>
            <a:spLocks noGrp="1"/>
          </p:cNvSpPr>
          <p:nvPr>
            <p:ph type="sldNum" sz="quarter" idx="4"/>
          </p:nvPr>
        </p:nvSpPr>
        <p:spPr/>
        <p:txBody>
          <a:bodyPr/>
          <a:lstStyle/>
          <a:p>
            <a:fld id="{0CB7689D-80C9-4673-80C1-8DF4E9A6252A}" type="slidenum">
              <a:rPr lang="en-AU" smtClean="0"/>
              <a:pPr/>
              <a:t>49</a:t>
            </a:fld>
            <a:endParaRPr lang="en-AU" dirty="0"/>
          </a:p>
        </p:txBody>
      </p:sp>
      <p:graphicFrame>
        <p:nvGraphicFramePr>
          <p:cNvPr id="5" name="Chart 4"/>
          <p:cNvGraphicFramePr/>
          <p:nvPr>
            <p:extLst>
              <p:ext uri="{D42A27DB-BD31-4B8C-83A1-F6EECF244321}">
                <p14:modId xmlns:p14="http://schemas.microsoft.com/office/powerpoint/2010/main" val="3127326298"/>
              </p:ext>
            </p:extLst>
          </p:nvPr>
        </p:nvGraphicFramePr>
        <p:xfrm>
          <a:off x="234132" y="3492605"/>
          <a:ext cx="9361040" cy="2857281"/>
        </p:xfrm>
        <a:graphic>
          <a:graphicData uri="http://schemas.openxmlformats.org/drawingml/2006/chart">
            <c:chart xmlns:c="http://schemas.openxmlformats.org/drawingml/2006/chart" xmlns:r="http://schemas.openxmlformats.org/officeDocument/2006/relationships" r:id="rId2"/>
          </a:graphicData>
        </a:graphic>
      </p:graphicFrame>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1118" y="2926695"/>
            <a:ext cx="1440160" cy="2662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7218908" y="252238"/>
            <a:ext cx="2952328" cy="43204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Duty Lawyer</a:t>
            </a:r>
            <a:endParaRPr lang="en-AU" dirty="0"/>
          </a:p>
        </p:txBody>
      </p:sp>
      <p:sp>
        <p:nvSpPr>
          <p:cNvPr id="6" name="Rectangle 5"/>
          <p:cNvSpPr/>
          <p:nvPr/>
        </p:nvSpPr>
        <p:spPr>
          <a:xfrm>
            <a:off x="378148" y="6939692"/>
            <a:ext cx="5346700" cy="369332"/>
          </a:xfrm>
          <a:prstGeom prst="rect">
            <a:avLst/>
          </a:prstGeom>
        </p:spPr>
        <p:txBody>
          <a:bodyPr lIns="91360" tIns="45680" rIns="91360" bIns="45680">
            <a:spAutoFit/>
          </a:bodyPr>
          <a:lstStyle/>
          <a:p>
            <a:r>
              <a:rPr lang="en-US" sz="900" dirty="0"/>
              <a:t>Q4H How satisfied were you with the outcome of your legal problem? (SR)</a:t>
            </a:r>
            <a:endParaRPr lang="en-AU" sz="900" dirty="0"/>
          </a:p>
          <a:p>
            <a:r>
              <a:rPr lang="en-US" sz="900" dirty="0"/>
              <a:t>Base: All Duty Lawyer clients who recalled using the service </a:t>
            </a:r>
            <a:endParaRPr lang="en-AU" sz="900" dirty="0"/>
          </a:p>
        </p:txBody>
      </p:sp>
    </p:spTree>
    <p:extLst>
      <p:ext uri="{BB962C8B-B14F-4D97-AF65-F5344CB8AC3E}">
        <p14:creationId xmlns:p14="http://schemas.microsoft.com/office/powerpoint/2010/main" val="257330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172" y="1007992"/>
            <a:ext cx="4554000" cy="1260475"/>
          </a:xfrm>
        </p:spPr>
        <p:txBody>
          <a:bodyPr/>
          <a:lstStyle/>
          <a:p>
            <a:r>
              <a:rPr lang="en-US" dirty="0"/>
              <a:t>Key Take Outs</a:t>
            </a:r>
            <a:endParaRPr lang="en-AU" dirty="0"/>
          </a:p>
        </p:txBody>
      </p:sp>
      <p:sp>
        <p:nvSpPr>
          <p:cNvPr id="5" name="Text Placeholder 4"/>
          <p:cNvSpPr>
            <a:spLocks noGrp="1"/>
          </p:cNvSpPr>
          <p:nvPr>
            <p:ph type="body" sz="quarter" idx="10"/>
          </p:nvPr>
        </p:nvSpPr>
        <p:spPr>
          <a:xfrm>
            <a:off x="1303987" y="2340471"/>
            <a:ext cx="9145756" cy="1152128"/>
          </a:xfrm>
        </p:spPr>
        <p:txBody>
          <a:bodyPr>
            <a:normAutofit/>
          </a:bodyPr>
          <a:lstStyle/>
          <a:p>
            <a:r>
              <a:rPr lang="en-AU" sz="1600" i="1" dirty="0">
                <a:solidFill>
                  <a:srgbClr val="FFC000"/>
                </a:solidFill>
              </a:rPr>
              <a:t>Most clients indicated that the manner of the legal expert they consulted with was of high quality.</a:t>
            </a:r>
          </a:p>
          <a:p>
            <a:r>
              <a:rPr lang="en-AU" sz="1600" i="1" dirty="0"/>
              <a:t>What showed opportunities for improvement was ensuring the client understood and trusted the information provided, and were kept informed throughout the process.</a:t>
            </a:r>
          </a:p>
        </p:txBody>
      </p:sp>
      <p:sp>
        <p:nvSpPr>
          <p:cNvPr id="3" name="Slide Number Placeholder 2"/>
          <p:cNvSpPr>
            <a:spLocks noGrp="1"/>
          </p:cNvSpPr>
          <p:nvPr>
            <p:ph type="sldNum" sz="quarter" idx="4"/>
          </p:nvPr>
        </p:nvSpPr>
        <p:spPr/>
        <p:txBody>
          <a:bodyPr/>
          <a:lstStyle/>
          <a:p>
            <a:fld id="{0CB7689D-80C9-4673-80C1-8DF4E9A6252A}" type="slidenum">
              <a:rPr lang="en-AU" smtClean="0"/>
              <a:pPr/>
              <a:t>5</a:t>
            </a:fld>
            <a:endParaRPr lang="en-AU" dirty="0"/>
          </a:p>
        </p:txBody>
      </p:sp>
      <p:sp>
        <p:nvSpPr>
          <p:cNvPr id="6" name="Oval 5"/>
          <p:cNvSpPr/>
          <p:nvPr/>
        </p:nvSpPr>
        <p:spPr>
          <a:xfrm>
            <a:off x="522168" y="2412479"/>
            <a:ext cx="648072"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1.</a:t>
            </a:r>
            <a:endParaRPr lang="en-AU" dirty="0"/>
          </a:p>
        </p:txBody>
      </p:sp>
      <p:sp>
        <p:nvSpPr>
          <p:cNvPr id="7" name="Text Placeholder 4"/>
          <p:cNvSpPr txBox="1">
            <a:spLocks/>
          </p:cNvSpPr>
          <p:nvPr/>
        </p:nvSpPr>
        <p:spPr>
          <a:xfrm>
            <a:off x="1303987" y="3256255"/>
            <a:ext cx="9145756" cy="1152128"/>
          </a:xfrm>
          <a:prstGeom prst="rect">
            <a:avLst/>
          </a:prstGeom>
        </p:spPr>
        <p:txBody>
          <a:bodyPr vert="horz" lIns="91360" tIns="45680" rIns="91360" bIns="45680" rtlCol="0">
            <a:normAutofit/>
          </a:bodyPr>
          <a:lstStyle>
            <a:lvl1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1pPr>
            <a:lvl2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2pPr>
            <a:lvl3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3pPr>
            <a:lvl4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4pPr>
            <a:lvl5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5pPr>
            <a:lvl6pPr marL="2444773"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89277"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333782"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78286"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en-AU" sz="1600" i="1" dirty="0">
                <a:solidFill>
                  <a:srgbClr val="FFC000"/>
                </a:solidFill>
              </a:rPr>
              <a:t>While satisfied overall, Duty Lawyer clients were more likely to be dissatisfied with waiting times at court and to report feeling rushed by their lawyer.</a:t>
            </a:r>
          </a:p>
          <a:p>
            <a:r>
              <a:rPr lang="en-AU" sz="1600" i="1" dirty="0"/>
              <a:t>This service type should be prioritised for further investigation to improve service delivery and performance.</a:t>
            </a:r>
          </a:p>
        </p:txBody>
      </p:sp>
      <p:sp>
        <p:nvSpPr>
          <p:cNvPr id="8" name="Oval 7"/>
          <p:cNvSpPr/>
          <p:nvPr/>
        </p:nvSpPr>
        <p:spPr>
          <a:xfrm>
            <a:off x="522168" y="3411066"/>
            <a:ext cx="648072"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2.</a:t>
            </a:r>
            <a:endParaRPr lang="en-AU" dirty="0"/>
          </a:p>
        </p:txBody>
      </p:sp>
      <p:sp>
        <p:nvSpPr>
          <p:cNvPr id="9" name="Text Placeholder 4"/>
          <p:cNvSpPr txBox="1">
            <a:spLocks/>
          </p:cNvSpPr>
          <p:nvPr/>
        </p:nvSpPr>
        <p:spPr>
          <a:xfrm>
            <a:off x="1303987" y="4356695"/>
            <a:ext cx="9145756" cy="1152128"/>
          </a:xfrm>
          <a:prstGeom prst="rect">
            <a:avLst/>
          </a:prstGeom>
        </p:spPr>
        <p:txBody>
          <a:bodyPr vert="horz" lIns="91360" tIns="45680" rIns="91360" bIns="45680" rtlCol="0">
            <a:normAutofit/>
          </a:bodyPr>
          <a:lstStyle>
            <a:lvl1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1pPr>
            <a:lvl2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2pPr>
            <a:lvl3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3pPr>
            <a:lvl4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4pPr>
            <a:lvl5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5pPr>
            <a:lvl6pPr marL="2444773"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89277"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333782"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78286"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en-AU" sz="1600" i="1" dirty="0">
                <a:solidFill>
                  <a:srgbClr val="FFC000"/>
                </a:solidFill>
              </a:rPr>
              <a:t>Some Aboriginal clients were less likely to be satisfied with VLA services (note, small sample size of 22). </a:t>
            </a:r>
            <a:br>
              <a:rPr lang="en-AU" sz="1600" i="1" dirty="0">
                <a:solidFill>
                  <a:srgbClr val="FFC000"/>
                </a:solidFill>
              </a:rPr>
            </a:br>
            <a:r>
              <a:rPr lang="en-AU" sz="1600" i="1" dirty="0"/>
              <a:t>Aboriginal clients were also less inclined to use the same lawyer again in the future, and were less satisfied with the intake and assessment process</a:t>
            </a:r>
          </a:p>
        </p:txBody>
      </p:sp>
      <p:sp>
        <p:nvSpPr>
          <p:cNvPr id="10" name="Oval 9"/>
          <p:cNvSpPr/>
          <p:nvPr/>
        </p:nvSpPr>
        <p:spPr>
          <a:xfrm>
            <a:off x="522168" y="4491186"/>
            <a:ext cx="648072"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3.</a:t>
            </a:r>
            <a:endParaRPr lang="en-AU" dirty="0"/>
          </a:p>
        </p:txBody>
      </p:sp>
      <p:sp>
        <p:nvSpPr>
          <p:cNvPr id="11" name="Text Placeholder 4"/>
          <p:cNvSpPr txBox="1">
            <a:spLocks/>
          </p:cNvSpPr>
          <p:nvPr/>
        </p:nvSpPr>
        <p:spPr>
          <a:xfrm>
            <a:off x="1303987" y="5508823"/>
            <a:ext cx="9145756" cy="1152128"/>
          </a:xfrm>
          <a:prstGeom prst="rect">
            <a:avLst/>
          </a:prstGeom>
        </p:spPr>
        <p:txBody>
          <a:bodyPr vert="horz" lIns="91360" tIns="45680" rIns="91360" bIns="45680" rtlCol="0">
            <a:normAutofit/>
          </a:bodyPr>
          <a:lstStyle>
            <a:lvl1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1pPr>
            <a:lvl2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2pPr>
            <a:lvl3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3pPr>
            <a:lvl4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4pPr>
            <a:lvl5pPr marL="0" indent="0" algn="l" defTabSz="889008" rtl="0" eaLnBrk="1" latinLnBrk="0" hangingPunct="1">
              <a:lnSpc>
                <a:spcPct val="100000"/>
              </a:lnSpc>
              <a:spcBef>
                <a:spcPts val="0"/>
              </a:spcBef>
              <a:buFont typeface="Arial" pitchFamily="34" charset="0"/>
              <a:buNone/>
              <a:defRPr sz="2000" kern="1200" spc="0">
                <a:solidFill>
                  <a:schemeClr val="bg1"/>
                </a:solidFill>
                <a:latin typeface="Arial" pitchFamily="34" charset="0"/>
                <a:ea typeface="Verdana" pitchFamily="34" charset="0"/>
                <a:cs typeface="Arial" pitchFamily="34" charset="0"/>
              </a:defRPr>
            </a:lvl5pPr>
            <a:lvl6pPr marL="2444773"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89277"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333782"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78286" indent="-222253" algn="l" defTabSz="8890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en-AU" sz="1600" i="1" dirty="0">
                <a:solidFill>
                  <a:srgbClr val="FFC000"/>
                </a:solidFill>
              </a:rPr>
              <a:t>Clients for whom English was not a first language or who had a disability reported having more difficulty with the intake and assessment process. </a:t>
            </a:r>
            <a:br>
              <a:rPr lang="en-AU" sz="1600" i="1" dirty="0">
                <a:solidFill>
                  <a:srgbClr val="FFC000"/>
                </a:solidFill>
              </a:rPr>
            </a:br>
            <a:r>
              <a:rPr lang="en-AU" sz="1600" i="1" dirty="0"/>
              <a:t>These clients were more likely to report difficulty in communicating with staff and with comprehending the information that was provided during intake. </a:t>
            </a:r>
          </a:p>
        </p:txBody>
      </p:sp>
      <p:sp>
        <p:nvSpPr>
          <p:cNvPr id="12" name="Oval 11"/>
          <p:cNvSpPr/>
          <p:nvPr/>
        </p:nvSpPr>
        <p:spPr>
          <a:xfrm>
            <a:off x="522168" y="5580830"/>
            <a:ext cx="648072"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4.</a:t>
            </a:r>
            <a:endParaRPr lang="en-AU" dirty="0"/>
          </a:p>
        </p:txBody>
      </p:sp>
    </p:spTree>
    <p:extLst>
      <p:ext uri="{BB962C8B-B14F-4D97-AF65-F5344CB8AC3E}">
        <p14:creationId xmlns:p14="http://schemas.microsoft.com/office/powerpoint/2010/main" val="1327418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84" y="1440037"/>
            <a:ext cx="9666568" cy="1260475"/>
          </a:xfrm>
        </p:spPr>
        <p:txBody>
          <a:bodyPr>
            <a:normAutofit fontScale="90000"/>
          </a:bodyPr>
          <a:lstStyle/>
          <a:p>
            <a:r>
              <a:rPr lang="en-AU" dirty="0"/>
              <a:t>Most clients agreed the Duty Lawyer service helped them, though agreement was higher for Civil and Criminal Law clients.</a:t>
            </a:r>
          </a:p>
        </p:txBody>
      </p:sp>
      <p:sp>
        <p:nvSpPr>
          <p:cNvPr id="4" name="Slide Number Placeholder 3"/>
          <p:cNvSpPr>
            <a:spLocks noGrp="1"/>
          </p:cNvSpPr>
          <p:nvPr>
            <p:ph type="sldNum" sz="quarter" idx="4"/>
          </p:nvPr>
        </p:nvSpPr>
        <p:spPr/>
        <p:txBody>
          <a:bodyPr/>
          <a:lstStyle/>
          <a:p>
            <a:fld id="{0CB7689D-80C9-4673-80C1-8DF4E9A6252A}" type="slidenum">
              <a:rPr lang="en-AU" smtClean="0"/>
              <a:pPr/>
              <a:t>50</a:t>
            </a:fld>
            <a:endParaRPr lang="en-AU" dirty="0"/>
          </a:p>
        </p:txBody>
      </p:sp>
      <p:graphicFrame>
        <p:nvGraphicFramePr>
          <p:cNvPr id="5" name="Chart 4"/>
          <p:cNvGraphicFramePr/>
          <p:nvPr>
            <p:extLst>
              <p:ext uri="{D42A27DB-BD31-4B8C-83A1-F6EECF244321}">
                <p14:modId xmlns:p14="http://schemas.microsoft.com/office/powerpoint/2010/main" val="3247542442"/>
              </p:ext>
            </p:extLst>
          </p:nvPr>
        </p:nvGraphicFramePr>
        <p:xfrm>
          <a:off x="594173" y="3564611"/>
          <a:ext cx="8712968" cy="3024337"/>
        </p:xfrm>
        <a:graphic>
          <a:graphicData uri="http://schemas.openxmlformats.org/drawingml/2006/chart">
            <c:chart xmlns:c="http://schemas.openxmlformats.org/drawingml/2006/chart" xmlns:r="http://schemas.openxmlformats.org/officeDocument/2006/relationships" r:id="rId2"/>
          </a:graphicData>
        </a:graphic>
      </p:graphicFrame>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9108" y="2988543"/>
            <a:ext cx="144016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7218908" y="252238"/>
            <a:ext cx="2952328" cy="43204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Duty Lawyer</a:t>
            </a:r>
            <a:endParaRPr lang="en-AU" dirty="0"/>
          </a:p>
        </p:txBody>
      </p:sp>
      <p:sp>
        <p:nvSpPr>
          <p:cNvPr id="6" name="Rectangle 5"/>
          <p:cNvSpPr/>
          <p:nvPr/>
        </p:nvSpPr>
        <p:spPr>
          <a:xfrm>
            <a:off x="306140" y="6939692"/>
            <a:ext cx="5346700" cy="369332"/>
          </a:xfrm>
          <a:prstGeom prst="rect">
            <a:avLst/>
          </a:prstGeom>
        </p:spPr>
        <p:txBody>
          <a:bodyPr lIns="91360" tIns="45680" rIns="91360" bIns="45680">
            <a:spAutoFit/>
          </a:bodyPr>
          <a:lstStyle/>
          <a:p>
            <a:r>
              <a:rPr lang="en-US" sz="900" dirty="0"/>
              <a:t>Q4G. To what extent did the Duty Lawyer service help you to sort out your legal problem? (SR)</a:t>
            </a:r>
            <a:endParaRPr lang="en-AU" sz="900" dirty="0"/>
          </a:p>
          <a:p>
            <a:r>
              <a:rPr lang="en-US" sz="900" dirty="0"/>
              <a:t>Base: All Duty Lawyer clients who recalled using the service </a:t>
            </a:r>
            <a:endParaRPr lang="en-AU" sz="900" dirty="0"/>
          </a:p>
        </p:txBody>
      </p:sp>
    </p:spTree>
    <p:extLst>
      <p:ext uri="{BB962C8B-B14F-4D97-AF65-F5344CB8AC3E}">
        <p14:creationId xmlns:p14="http://schemas.microsoft.com/office/powerpoint/2010/main" val="860468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199" y="1692401"/>
            <a:ext cx="8946489" cy="1260475"/>
          </a:xfrm>
        </p:spPr>
        <p:txBody>
          <a:bodyPr>
            <a:normAutofit fontScale="90000"/>
          </a:bodyPr>
          <a:lstStyle/>
          <a:p>
            <a:r>
              <a:rPr lang="en-AU" dirty="0"/>
              <a:t>Over 70% of both Family and Civil Law clients said that the outcome of their legal problem reflected what they were told, followed by 60% of Criminal Law clients.</a:t>
            </a:r>
          </a:p>
        </p:txBody>
      </p:sp>
      <p:sp>
        <p:nvSpPr>
          <p:cNvPr id="4" name="Slide Number Placeholder 3"/>
          <p:cNvSpPr>
            <a:spLocks noGrp="1"/>
          </p:cNvSpPr>
          <p:nvPr>
            <p:ph type="sldNum" sz="quarter" idx="4"/>
          </p:nvPr>
        </p:nvSpPr>
        <p:spPr/>
        <p:txBody>
          <a:bodyPr/>
          <a:lstStyle/>
          <a:p>
            <a:fld id="{0CB7689D-80C9-4673-80C1-8DF4E9A6252A}" type="slidenum">
              <a:rPr lang="en-AU" smtClean="0"/>
              <a:pPr/>
              <a:t>51</a:t>
            </a:fld>
            <a:endParaRPr lang="en-AU" dirty="0"/>
          </a:p>
        </p:txBody>
      </p:sp>
      <p:graphicFrame>
        <p:nvGraphicFramePr>
          <p:cNvPr id="5" name="Chart 4"/>
          <p:cNvGraphicFramePr/>
          <p:nvPr>
            <p:extLst>
              <p:ext uri="{D42A27DB-BD31-4B8C-83A1-F6EECF244321}">
                <p14:modId xmlns:p14="http://schemas.microsoft.com/office/powerpoint/2010/main" val="4225768320"/>
              </p:ext>
            </p:extLst>
          </p:nvPr>
        </p:nvGraphicFramePr>
        <p:xfrm>
          <a:off x="738190" y="3852645"/>
          <a:ext cx="9811196" cy="273282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32048" y="6804972"/>
            <a:ext cx="5346700" cy="369332"/>
          </a:xfrm>
          <a:prstGeom prst="rect">
            <a:avLst/>
          </a:prstGeom>
        </p:spPr>
        <p:txBody>
          <a:bodyPr lIns="91360" tIns="45680" rIns="91360" bIns="45680">
            <a:spAutoFit/>
          </a:bodyPr>
          <a:lstStyle/>
          <a:p>
            <a:r>
              <a:rPr lang="en-US" sz="900" dirty="0"/>
              <a:t>Q4N. Did the outcome of your legal problem reflect what you were told by your lawyer? (SR)</a:t>
            </a:r>
            <a:endParaRPr lang="en-AU" sz="900" dirty="0"/>
          </a:p>
          <a:p>
            <a:r>
              <a:rPr lang="en-US" sz="900" dirty="0"/>
              <a:t>Base: All Duty Lawyer clients who recalled using the service </a:t>
            </a:r>
            <a:endParaRPr lang="en-AU" sz="900" dirty="0"/>
          </a:p>
        </p:txBody>
      </p:sp>
      <p:sp>
        <p:nvSpPr>
          <p:cNvPr id="7" name="Rounded Rectangle 6"/>
          <p:cNvSpPr/>
          <p:nvPr/>
        </p:nvSpPr>
        <p:spPr>
          <a:xfrm>
            <a:off x="7218908" y="252238"/>
            <a:ext cx="2952328" cy="43204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Duty Lawyer</a:t>
            </a:r>
            <a:endParaRPr lang="en-AU" dirty="0"/>
          </a:p>
        </p:txBody>
      </p:sp>
    </p:spTree>
    <p:extLst>
      <p:ext uri="{BB962C8B-B14F-4D97-AF65-F5344CB8AC3E}">
        <p14:creationId xmlns:p14="http://schemas.microsoft.com/office/powerpoint/2010/main" val="1828009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otolia_11061744_Subscription_L.jpg"/>
          <p:cNvPicPr>
            <a:picLocks noGrp="1" noChangeAspect="1"/>
          </p:cNvPicPr>
          <p:nvPr>
            <p:ph type="pic" sz="quarter" idx="11"/>
          </p:nvPr>
        </p:nvPicPr>
        <p:blipFill>
          <a:blip r:embed="rId2" cstate="screen"/>
          <a:srcRect/>
          <a:stretch>
            <a:fillRect/>
          </a:stretch>
        </p:blipFill>
        <p:spPr/>
      </p:pic>
      <p:sp>
        <p:nvSpPr>
          <p:cNvPr id="7" name="Oval 6"/>
          <p:cNvSpPr/>
          <p:nvPr/>
        </p:nvSpPr>
        <p:spPr>
          <a:xfrm>
            <a:off x="2790700" y="1224632"/>
            <a:ext cx="5112000" cy="5112000"/>
          </a:xfrm>
          <a:prstGeom prst="ellipse">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latin typeface="Arial" pitchFamily="34" charset="0"/>
            </a:endParaRPr>
          </a:p>
        </p:txBody>
      </p:sp>
      <p:sp>
        <p:nvSpPr>
          <p:cNvPr id="4" name="Title 3"/>
          <p:cNvSpPr>
            <a:spLocks noGrp="1"/>
          </p:cNvSpPr>
          <p:nvPr>
            <p:ph type="title"/>
          </p:nvPr>
        </p:nvSpPr>
        <p:spPr>
          <a:xfrm>
            <a:off x="3132124" y="2721781"/>
            <a:ext cx="4446827" cy="2117732"/>
          </a:xfrm>
        </p:spPr>
        <p:txBody>
          <a:bodyPr>
            <a:normAutofit/>
          </a:bodyPr>
          <a:lstStyle/>
          <a:p>
            <a:r>
              <a:rPr lang="en-AU" sz="3200" dirty="0"/>
              <a:t>Legal Help</a:t>
            </a:r>
            <a:r>
              <a:rPr lang="en-AU" sz="3200" dirty="0">
                <a:solidFill>
                  <a:srgbClr val="FFC000"/>
                </a:solidFill>
              </a:rPr>
              <a:t>.</a:t>
            </a:r>
            <a:endParaRPr lang="en-AU" sz="3200" dirty="0"/>
          </a:p>
        </p:txBody>
      </p:sp>
      <p:sp>
        <p:nvSpPr>
          <p:cNvPr id="6" name="Slide Number Placeholder 5"/>
          <p:cNvSpPr>
            <a:spLocks noGrp="1"/>
          </p:cNvSpPr>
          <p:nvPr>
            <p:ph type="sldNum" sz="quarter" idx="4"/>
          </p:nvPr>
        </p:nvSpPr>
        <p:spPr>
          <a:xfrm>
            <a:off x="10275922" y="360005"/>
            <a:ext cx="142876" cy="142876"/>
          </a:xfrm>
        </p:spPr>
        <p:txBody>
          <a:bodyPr/>
          <a:lstStyle/>
          <a:p>
            <a:fld id="{0CB7689D-80C9-4673-80C1-8DF4E9A6252A}" type="slidenum">
              <a:rPr lang="en-AU" smtClean="0"/>
              <a:pPr/>
              <a:t>52</a:t>
            </a:fld>
            <a:endParaRPr lang="en-AU" dirty="0"/>
          </a:p>
        </p:txBody>
      </p:sp>
    </p:spTree>
    <p:extLst>
      <p:ext uri="{BB962C8B-B14F-4D97-AF65-F5344CB8AC3E}">
        <p14:creationId xmlns:p14="http://schemas.microsoft.com/office/powerpoint/2010/main" val="2212860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700" y="1440037"/>
            <a:ext cx="9162512" cy="1260475"/>
          </a:xfrm>
        </p:spPr>
        <p:txBody>
          <a:bodyPr>
            <a:noAutofit/>
          </a:bodyPr>
          <a:lstStyle/>
          <a:p>
            <a:r>
              <a:rPr lang="en-AU" sz="2900" dirty="0"/>
              <a:t>When asked if they would use the same adviser again, 76% either agreed or strongly agreed which is a slight decrease since previous years. However, it is important to observe a continued increase in clients who strongly agree.</a:t>
            </a:r>
          </a:p>
        </p:txBody>
      </p:sp>
      <p:sp>
        <p:nvSpPr>
          <p:cNvPr id="4" name="Slide Number Placeholder 3"/>
          <p:cNvSpPr>
            <a:spLocks noGrp="1"/>
          </p:cNvSpPr>
          <p:nvPr>
            <p:ph type="sldNum" sz="quarter" idx="4"/>
          </p:nvPr>
        </p:nvSpPr>
        <p:spPr/>
        <p:txBody>
          <a:bodyPr/>
          <a:lstStyle/>
          <a:p>
            <a:fld id="{0CB7689D-80C9-4673-80C1-8DF4E9A6252A}" type="slidenum">
              <a:rPr lang="en-AU" smtClean="0"/>
              <a:pPr/>
              <a:t>53</a:t>
            </a:fld>
            <a:endParaRPr lang="en-AU" dirty="0"/>
          </a:p>
        </p:txBody>
      </p:sp>
      <p:graphicFrame>
        <p:nvGraphicFramePr>
          <p:cNvPr id="7" name="Chart 6"/>
          <p:cNvGraphicFramePr/>
          <p:nvPr>
            <p:extLst>
              <p:ext uri="{D42A27DB-BD31-4B8C-83A1-F6EECF244321}">
                <p14:modId xmlns:p14="http://schemas.microsoft.com/office/powerpoint/2010/main" val="3631660633"/>
              </p:ext>
            </p:extLst>
          </p:nvPr>
        </p:nvGraphicFramePr>
        <p:xfrm>
          <a:off x="594175" y="3420591"/>
          <a:ext cx="9135143" cy="30873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450155" y="6948986"/>
            <a:ext cx="5346700" cy="369251"/>
          </a:xfrm>
          <a:prstGeom prst="rect">
            <a:avLst/>
          </a:prstGeom>
        </p:spPr>
        <p:txBody>
          <a:bodyPr lIns="91360" tIns="45680" rIns="91360" bIns="45680">
            <a:spAutoFit/>
          </a:bodyPr>
          <a:lstStyle/>
          <a:p>
            <a:r>
              <a:rPr lang="en-US" sz="900" dirty="0"/>
              <a:t>Q5F_10 If you had a similar situation in the future you would like to use the same adviser again? (SR)  </a:t>
            </a:r>
            <a:endParaRPr lang="en-AU" sz="900" dirty="0"/>
          </a:p>
          <a:p>
            <a:r>
              <a:rPr lang="en-US" sz="900" dirty="0"/>
              <a:t>Base: All Legal Help clients who recalled using the service </a:t>
            </a:r>
            <a:endParaRPr lang="en-AU" sz="900" dirty="0"/>
          </a:p>
        </p:txBody>
      </p:sp>
      <p:sp>
        <p:nvSpPr>
          <p:cNvPr id="9" name="Text Box 2"/>
          <p:cNvSpPr txBox="1">
            <a:spLocks noChangeArrowheads="1"/>
          </p:cNvSpPr>
          <p:nvPr/>
        </p:nvSpPr>
        <p:spPr bwMode="auto">
          <a:xfrm>
            <a:off x="9483660" y="3238836"/>
            <a:ext cx="533400" cy="1745615"/>
          </a:xfrm>
          <a:prstGeom prst="rect">
            <a:avLst/>
          </a:prstGeom>
          <a:noFill/>
          <a:ln w="9525">
            <a:noFill/>
            <a:miter lim="800000"/>
            <a:headEnd/>
            <a:tailEnd/>
          </a:ln>
        </p:spPr>
        <p:txBody>
          <a:bodyPr rot="0" vert="horz" wrap="square" lIns="0" tIns="45680" rIns="0" bIns="45680" anchor="t" anchorCtr="0">
            <a:noAutofit/>
          </a:bodyPr>
          <a:lstStyle/>
          <a:p>
            <a:pPr algn="ctr">
              <a:lnSpc>
                <a:spcPct val="115000"/>
              </a:lnSpc>
            </a:pPr>
            <a:r>
              <a:rPr lang="en-AU" sz="1000" b="1" dirty="0">
                <a:solidFill>
                  <a:srgbClr val="616365"/>
                </a:solidFill>
                <a:latin typeface="Arial"/>
                <a:ea typeface="Calibri"/>
                <a:cs typeface="Times New Roman"/>
              </a:rPr>
              <a:t> </a:t>
            </a:r>
            <a:endParaRPr lang="en-AU" sz="1300" dirty="0">
              <a:solidFill>
                <a:srgbClr val="616365"/>
              </a:solidFill>
              <a:latin typeface="Arial"/>
              <a:ea typeface="Calibri"/>
              <a:cs typeface="Times New Roman"/>
            </a:endParaRPr>
          </a:p>
          <a:p>
            <a:pPr algn="ctr">
              <a:lnSpc>
                <a:spcPct val="115000"/>
              </a:lnSpc>
              <a:spcAft>
                <a:spcPts val="1200"/>
              </a:spcAft>
            </a:pPr>
            <a:r>
              <a:rPr lang="en-AU" sz="1000" b="1" dirty="0">
                <a:solidFill>
                  <a:srgbClr val="616365"/>
                </a:solidFill>
                <a:latin typeface="Arial"/>
                <a:ea typeface="Calibri"/>
                <a:cs typeface="Times New Roman"/>
              </a:rPr>
              <a:t>% agree</a:t>
            </a:r>
            <a:endParaRPr lang="en-AU" sz="1300" dirty="0">
              <a:solidFill>
                <a:srgbClr val="616365"/>
              </a:solidFill>
              <a:latin typeface="Arial"/>
              <a:ea typeface="Calibri"/>
              <a:cs typeface="Times New Roman"/>
            </a:endParaRPr>
          </a:p>
          <a:p>
            <a:pPr algn="ctr">
              <a:lnSpc>
                <a:spcPct val="115000"/>
              </a:lnSpc>
              <a:spcAft>
                <a:spcPts val="4797"/>
              </a:spcAft>
            </a:pPr>
            <a:r>
              <a:rPr lang="en-AU" sz="1000" dirty="0">
                <a:solidFill>
                  <a:srgbClr val="616365"/>
                </a:solidFill>
                <a:latin typeface="Arial"/>
                <a:ea typeface="Calibri"/>
                <a:cs typeface="Times New Roman"/>
              </a:rPr>
              <a:t>76%</a:t>
            </a:r>
            <a:endParaRPr lang="en-AU" sz="1300" dirty="0">
              <a:solidFill>
                <a:srgbClr val="616365"/>
              </a:solidFill>
              <a:latin typeface="Arial"/>
              <a:ea typeface="Calibri"/>
              <a:cs typeface="Times New Roman"/>
            </a:endParaRPr>
          </a:p>
          <a:p>
            <a:pPr algn="ctr">
              <a:lnSpc>
                <a:spcPct val="115000"/>
              </a:lnSpc>
              <a:spcAft>
                <a:spcPts val="4797"/>
              </a:spcAft>
            </a:pPr>
            <a:r>
              <a:rPr lang="en-AU" sz="1000" dirty="0">
                <a:solidFill>
                  <a:srgbClr val="616365"/>
                </a:solidFill>
                <a:latin typeface="Arial"/>
                <a:ea typeface="Calibri"/>
                <a:cs typeface="Times New Roman"/>
              </a:rPr>
              <a:t>79%</a:t>
            </a:r>
            <a:endParaRPr lang="en-AU" sz="1300" dirty="0">
              <a:solidFill>
                <a:srgbClr val="616365"/>
              </a:solidFill>
              <a:latin typeface="Arial"/>
              <a:ea typeface="Calibri"/>
              <a:cs typeface="Times New Roman"/>
            </a:endParaRPr>
          </a:p>
          <a:p>
            <a:pPr algn="ctr">
              <a:lnSpc>
                <a:spcPct val="115000"/>
              </a:lnSpc>
              <a:spcAft>
                <a:spcPts val="4797"/>
              </a:spcAft>
            </a:pPr>
            <a:r>
              <a:rPr lang="en-AU" sz="1000" dirty="0">
                <a:solidFill>
                  <a:srgbClr val="616365"/>
                </a:solidFill>
                <a:latin typeface="Arial"/>
                <a:ea typeface="Calibri"/>
                <a:cs typeface="Times New Roman"/>
              </a:rPr>
              <a:t>82%</a:t>
            </a:r>
            <a:endParaRPr lang="en-AU" sz="1300" dirty="0">
              <a:solidFill>
                <a:srgbClr val="616365"/>
              </a:solidFill>
              <a:latin typeface="Arial"/>
              <a:ea typeface="Calibri"/>
              <a:cs typeface="Times New Roman"/>
            </a:endParaRPr>
          </a:p>
        </p:txBody>
      </p:sp>
      <p:sp>
        <p:nvSpPr>
          <p:cNvPr id="10" name="Rounded Rectangle 9"/>
          <p:cNvSpPr/>
          <p:nvPr/>
        </p:nvSpPr>
        <p:spPr>
          <a:xfrm>
            <a:off x="7218908" y="252238"/>
            <a:ext cx="2952328" cy="4320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Legal Help</a:t>
            </a:r>
            <a:endParaRPr lang="en-AU" dirty="0"/>
          </a:p>
        </p:txBody>
      </p:sp>
    </p:spTree>
    <p:extLst>
      <p:ext uri="{BB962C8B-B14F-4D97-AF65-F5344CB8AC3E}">
        <p14:creationId xmlns:p14="http://schemas.microsoft.com/office/powerpoint/2010/main" val="19277122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03" y="1079996"/>
            <a:ext cx="8946489" cy="1260475"/>
          </a:xfrm>
        </p:spPr>
        <p:txBody>
          <a:bodyPr>
            <a:normAutofit fontScale="90000"/>
          </a:bodyPr>
          <a:lstStyle/>
          <a:p>
            <a:r>
              <a:rPr lang="en-AU" dirty="0"/>
              <a:t>Around four in five clients who received information from their Legal Help advisor recall using it, while a similar proportion also found the information to be helpful. </a:t>
            </a:r>
          </a:p>
        </p:txBody>
      </p:sp>
      <p:sp>
        <p:nvSpPr>
          <p:cNvPr id="4" name="Slide Number Placeholder 3"/>
          <p:cNvSpPr>
            <a:spLocks noGrp="1"/>
          </p:cNvSpPr>
          <p:nvPr>
            <p:ph type="sldNum" sz="quarter" idx="4"/>
          </p:nvPr>
        </p:nvSpPr>
        <p:spPr/>
        <p:txBody>
          <a:bodyPr/>
          <a:lstStyle/>
          <a:p>
            <a:fld id="{0CB7689D-80C9-4673-80C1-8DF4E9A6252A}" type="slidenum">
              <a:rPr lang="en-AU" smtClean="0"/>
              <a:pPr/>
              <a:t>54</a:t>
            </a:fld>
            <a:endParaRPr lang="en-AU" dirty="0"/>
          </a:p>
        </p:txBody>
      </p:sp>
      <p:graphicFrame>
        <p:nvGraphicFramePr>
          <p:cNvPr id="5" name="Chart 4"/>
          <p:cNvGraphicFramePr/>
          <p:nvPr>
            <p:extLst>
              <p:ext uri="{D42A27DB-BD31-4B8C-83A1-F6EECF244321}">
                <p14:modId xmlns:p14="http://schemas.microsoft.com/office/powerpoint/2010/main" val="1270575418"/>
              </p:ext>
            </p:extLst>
          </p:nvPr>
        </p:nvGraphicFramePr>
        <p:xfrm>
          <a:off x="882209" y="3044720"/>
          <a:ext cx="8928993" cy="1115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086888247"/>
              </p:ext>
            </p:extLst>
          </p:nvPr>
        </p:nvGraphicFramePr>
        <p:xfrm>
          <a:off x="738187" y="4889663"/>
          <a:ext cx="9073008" cy="14882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2"/>
          <p:cNvSpPr txBox="1">
            <a:spLocks noChangeArrowheads="1"/>
          </p:cNvSpPr>
          <p:nvPr/>
        </p:nvSpPr>
        <p:spPr bwMode="auto">
          <a:xfrm>
            <a:off x="8515052" y="4572725"/>
            <a:ext cx="533400" cy="1104265"/>
          </a:xfrm>
          <a:prstGeom prst="rect">
            <a:avLst/>
          </a:prstGeom>
          <a:noFill/>
          <a:ln w="9525">
            <a:noFill/>
            <a:miter lim="800000"/>
            <a:headEnd/>
            <a:tailEnd/>
          </a:ln>
        </p:spPr>
        <p:txBody>
          <a:bodyPr rot="0" vert="horz" wrap="square" lIns="0" tIns="45680" rIns="0" bIns="4568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15000"/>
              </a:lnSpc>
            </a:pPr>
            <a:r>
              <a:rPr lang="en-AU" sz="1000" b="1" dirty="0">
                <a:solidFill>
                  <a:srgbClr val="616365"/>
                </a:solidFill>
                <a:latin typeface="Arial"/>
                <a:ea typeface="Calibri"/>
                <a:cs typeface="Times New Roman"/>
              </a:rPr>
              <a:t> </a:t>
            </a:r>
            <a:endParaRPr lang="en-AU" dirty="0">
              <a:solidFill>
                <a:srgbClr val="616365"/>
              </a:solidFill>
              <a:latin typeface="Arial"/>
              <a:ea typeface="Calibri"/>
              <a:cs typeface="Times New Roman"/>
            </a:endParaRPr>
          </a:p>
          <a:p>
            <a:pPr algn="ctr">
              <a:lnSpc>
                <a:spcPct val="115000"/>
              </a:lnSpc>
              <a:spcAft>
                <a:spcPts val="1200"/>
              </a:spcAft>
            </a:pPr>
            <a:r>
              <a:rPr lang="en-AU" sz="1000" b="1" dirty="0">
                <a:solidFill>
                  <a:srgbClr val="616365"/>
                </a:solidFill>
                <a:latin typeface="Arial"/>
                <a:ea typeface="Calibri"/>
                <a:cs typeface="Times New Roman"/>
              </a:rPr>
              <a:t>% helped</a:t>
            </a:r>
            <a:endParaRPr lang="en-AU" dirty="0">
              <a:solidFill>
                <a:srgbClr val="616365"/>
              </a:solidFill>
              <a:latin typeface="Arial"/>
              <a:ea typeface="Calibri"/>
              <a:cs typeface="Times New Roman"/>
            </a:endParaRPr>
          </a:p>
          <a:p>
            <a:pPr algn="ctr">
              <a:lnSpc>
                <a:spcPct val="115000"/>
              </a:lnSpc>
              <a:spcAft>
                <a:spcPts val="3000"/>
              </a:spcAft>
            </a:pPr>
            <a:r>
              <a:rPr lang="en-AU" sz="1000" dirty="0">
                <a:solidFill>
                  <a:srgbClr val="616365"/>
                </a:solidFill>
                <a:latin typeface="Arial"/>
                <a:ea typeface="Calibri"/>
                <a:cs typeface="Times New Roman"/>
              </a:rPr>
              <a:t>84%</a:t>
            </a:r>
            <a:endParaRPr lang="en-AU" dirty="0">
              <a:solidFill>
                <a:srgbClr val="616365"/>
              </a:solidFill>
              <a:latin typeface="Arial"/>
              <a:ea typeface="Calibri"/>
              <a:cs typeface="Times New Roman"/>
            </a:endParaRPr>
          </a:p>
        </p:txBody>
      </p:sp>
      <p:sp>
        <p:nvSpPr>
          <p:cNvPr id="8" name="Rectangle 7"/>
          <p:cNvSpPr/>
          <p:nvPr/>
        </p:nvSpPr>
        <p:spPr>
          <a:xfrm>
            <a:off x="1286025" y="4630510"/>
            <a:ext cx="3124412" cy="353862"/>
          </a:xfrm>
          <a:prstGeom prst="rect">
            <a:avLst/>
          </a:prstGeom>
        </p:spPr>
        <p:txBody>
          <a:bodyPr wrap="none" lIns="91360" tIns="45680" rIns="91360" bIns="45680">
            <a:spAutoFit/>
          </a:bodyPr>
          <a:lstStyle/>
          <a:p>
            <a:r>
              <a:rPr lang="en-AU" dirty="0"/>
              <a:t>Usefulness of information sent</a:t>
            </a:r>
          </a:p>
        </p:txBody>
      </p:sp>
      <p:sp>
        <p:nvSpPr>
          <p:cNvPr id="9" name="Rectangle 8"/>
          <p:cNvSpPr/>
          <p:nvPr/>
        </p:nvSpPr>
        <p:spPr>
          <a:xfrm>
            <a:off x="1158801" y="2799830"/>
            <a:ext cx="2675571" cy="353862"/>
          </a:xfrm>
          <a:prstGeom prst="rect">
            <a:avLst/>
          </a:prstGeom>
        </p:spPr>
        <p:txBody>
          <a:bodyPr wrap="none" lIns="91360" tIns="45680" rIns="91360" bIns="45680">
            <a:spAutoFit/>
          </a:bodyPr>
          <a:lstStyle/>
          <a:p>
            <a:r>
              <a:rPr lang="en-AU" dirty="0"/>
              <a:t>Usage of information sent</a:t>
            </a:r>
          </a:p>
        </p:txBody>
      </p:sp>
      <p:sp>
        <p:nvSpPr>
          <p:cNvPr id="10" name="Rectangle 9"/>
          <p:cNvSpPr/>
          <p:nvPr/>
        </p:nvSpPr>
        <p:spPr>
          <a:xfrm>
            <a:off x="162124" y="6812225"/>
            <a:ext cx="5346700" cy="784830"/>
          </a:xfrm>
          <a:prstGeom prst="rect">
            <a:avLst/>
          </a:prstGeom>
        </p:spPr>
        <p:txBody>
          <a:bodyPr lIns="91360" tIns="45680" rIns="91360" bIns="45680">
            <a:spAutoFit/>
          </a:bodyPr>
          <a:lstStyle/>
          <a:p>
            <a:r>
              <a:rPr lang="en-US" sz="900" dirty="0"/>
              <a:t>Q5L. Did you use the information that was sent to you? (SR)</a:t>
            </a:r>
            <a:endParaRPr lang="en-AU" sz="900" dirty="0"/>
          </a:p>
          <a:p>
            <a:r>
              <a:rPr lang="en-US" sz="900" dirty="0"/>
              <a:t>Base: All Legal Help clients who recall receiving information (n=76)</a:t>
            </a:r>
          </a:p>
          <a:p>
            <a:r>
              <a:rPr lang="en-US" sz="900" dirty="0"/>
              <a:t>Q5M How helpful was the information that was sent to you? (SR)</a:t>
            </a:r>
            <a:endParaRPr lang="en-AU" sz="900" dirty="0"/>
          </a:p>
          <a:p>
            <a:r>
              <a:rPr lang="en-US" sz="900" dirty="0"/>
              <a:t>Base: All Legal Help clients who used the information sent to them (n=62)</a:t>
            </a:r>
            <a:endParaRPr lang="en-AU" sz="900" dirty="0"/>
          </a:p>
          <a:p>
            <a:endParaRPr lang="en-AU" sz="900" dirty="0"/>
          </a:p>
        </p:txBody>
      </p:sp>
      <p:sp>
        <p:nvSpPr>
          <p:cNvPr id="11" name="Rounded Rectangle 10"/>
          <p:cNvSpPr/>
          <p:nvPr/>
        </p:nvSpPr>
        <p:spPr>
          <a:xfrm>
            <a:off x="7218908" y="252238"/>
            <a:ext cx="2952328" cy="4320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Legal Help</a:t>
            </a:r>
            <a:endParaRPr lang="en-AU" dirty="0"/>
          </a:p>
        </p:txBody>
      </p:sp>
    </p:spTree>
    <p:extLst>
      <p:ext uri="{BB962C8B-B14F-4D97-AF65-F5344CB8AC3E}">
        <p14:creationId xmlns:p14="http://schemas.microsoft.com/office/powerpoint/2010/main" val="2209189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CB7689D-80C9-4673-80C1-8DF4E9A6252A}" type="slidenum">
              <a:rPr lang="en-AU" smtClean="0"/>
              <a:pPr/>
              <a:t>55</a:t>
            </a:fld>
            <a:endParaRPr lang="en-AU" dirty="0"/>
          </a:p>
        </p:txBody>
      </p:sp>
      <p:graphicFrame>
        <p:nvGraphicFramePr>
          <p:cNvPr id="9" name="Table 8"/>
          <p:cNvGraphicFramePr>
            <a:graphicFrameLocks noGrp="1"/>
          </p:cNvGraphicFramePr>
          <p:nvPr>
            <p:extLst>
              <p:ext uri="{D42A27DB-BD31-4B8C-83A1-F6EECF244321}">
                <p14:modId xmlns:p14="http://schemas.microsoft.com/office/powerpoint/2010/main" val="457786354"/>
              </p:ext>
            </p:extLst>
          </p:nvPr>
        </p:nvGraphicFramePr>
        <p:xfrm>
          <a:off x="522164" y="3780631"/>
          <a:ext cx="4780083" cy="1224136"/>
        </p:xfrm>
        <a:graphic>
          <a:graphicData uri="http://schemas.openxmlformats.org/drawingml/2006/table">
            <a:tbl>
              <a:tblPr firstRow="1" bandRow="1"/>
              <a:tblGrid>
                <a:gridCol w="4780083">
                  <a:extLst>
                    <a:ext uri="{9D8B030D-6E8A-4147-A177-3AD203B41FA5}">
                      <a16:colId xmlns:a16="http://schemas.microsoft.com/office/drawing/2014/main" val="20000"/>
                    </a:ext>
                  </a:extLst>
                </a:gridCol>
              </a:tblGrid>
              <a:tr h="1224136">
                <a:tc>
                  <a:txBody>
                    <a:bodyPr/>
                    <a:lstStyle>
                      <a:lvl1pPr marL="0" algn="l" defTabSz="912305" rtl="0" eaLnBrk="1" latinLnBrk="0" hangingPunct="1">
                        <a:defRPr sz="1800" b="1" kern="1200">
                          <a:solidFill>
                            <a:schemeClr val="lt1"/>
                          </a:solidFill>
                          <a:latin typeface="Arial"/>
                        </a:defRPr>
                      </a:lvl1pPr>
                      <a:lvl2pPr marL="456153" algn="l" defTabSz="912305" rtl="0" eaLnBrk="1" latinLnBrk="0" hangingPunct="1">
                        <a:defRPr sz="1800" b="1" kern="1200">
                          <a:solidFill>
                            <a:schemeClr val="lt1"/>
                          </a:solidFill>
                          <a:latin typeface="Arial"/>
                        </a:defRPr>
                      </a:lvl2pPr>
                      <a:lvl3pPr marL="912305" algn="l" defTabSz="912305" rtl="0" eaLnBrk="1" latinLnBrk="0" hangingPunct="1">
                        <a:defRPr sz="1800" b="1" kern="1200">
                          <a:solidFill>
                            <a:schemeClr val="lt1"/>
                          </a:solidFill>
                          <a:latin typeface="Arial"/>
                        </a:defRPr>
                      </a:lvl3pPr>
                      <a:lvl4pPr marL="1368458" algn="l" defTabSz="912305" rtl="0" eaLnBrk="1" latinLnBrk="0" hangingPunct="1">
                        <a:defRPr sz="1800" b="1" kern="1200">
                          <a:solidFill>
                            <a:schemeClr val="lt1"/>
                          </a:solidFill>
                          <a:latin typeface="Arial"/>
                        </a:defRPr>
                      </a:lvl4pPr>
                      <a:lvl5pPr marL="1824611" algn="l" defTabSz="912305" rtl="0" eaLnBrk="1" latinLnBrk="0" hangingPunct="1">
                        <a:defRPr sz="1800" b="1" kern="1200">
                          <a:solidFill>
                            <a:schemeClr val="lt1"/>
                          </a:solidFill>
                          <a:latin typeface="Arial"/>
                        </a:defRPr>
                      </a:lvl5pPr>
                      <a:lvl6pPr marL="2280761" algn="l" defTabSz="912305" rtl="0" eaLnBrk="1" latinLnBrk="0" hangingPunct="1">
                        <a:defRPr sz="1800" b="1" kern="1200">
                          <a:solidFill>
                            <a:schemeClr val="lt1"/>
                          </a:solidFill>
                          <a:latin typeface="Arial"/>
                        </a:defRPr>
                      </a:lvl6pPr>
                      <a:lvl7pPr marL="2736916" algn="l" defTabSz="912305" rtl="0" eaLnBrk="1" latinLnBrk="0" hangingPunct="1">
                        <a:defRPr sz="1800" b="1" kern="1200">
                          <a:solidFill>
                            <a:schemeClr val="lt1"/>
                          </a:solidFill>
                          <a:latin typeface="Arial"/>
                        </a:defRPr>
                      </a:lvl7pPr>
                      <a:lvl8pPr marL="3193067" algn="l" defTabSz="912305" rtl="0" eaLnBrk="1" latinLnBrk="0" hangingPunct="1">
                        <a:defRPr sz="1800" b="1" kern="1200">
                          <a:solidFill>
                            <a:schemeClr val="lt1"/>
                          </a:solidFill>
                          <a:latin typeface="Arial"/>
                        </a:defRPr>
                      </a:lvl8pPr>
                      <a:lvl9pPr marL="3649217" algn="l" defTabSz="912305" rtl="0" eaLnBrk="1" latinLnBrk="0" hangingPunct="1">
                        <a:defRPr sz="1800" b="1" kern="1200">
                          <a:solidFill>
                            <a:schemeClr val="lt1"/>
                          </a:solidFill>
                          <a:latin typeface="Arial"/>
                        </a:defRPr>
                      </a:lvl9pPr>
                    </a:lstStyle>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adviser spoke clearly</a:t>
                      </a:r>
                    </a:p>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adviser listened to you</a:t>
                      </a:r>
                    </a:p>
                    <a:p>
                      <a:pPr marL="285750" marR="0" indent="-285750" algn="l" defTabSz="888695" rtl="0" eaLnBrk="1" fontAlgn="auto" latinLnBrk="0" hangingPunct="1">
                        <a:lnSpc>
                          <a:spcPct val="100000"/>
                        </a:lnSpc>
                        <a:spcBef>
                          <a:spcPts val="600"/>
                        </a:spcBef>
                        <a:spcAft>
                          <a:spcPts val="0"/>
                        </a:spcAft>
                        <a:buClr>
                          <a:schemeClr val="accent4"/>
                        </a:buClr>
                        <a:buSzTx/>
                        <a:buFont typeface="Arial" panose="020B0604020202020204" pitchFamily="34" charset="0"/>
                        <a:buChar char="•"/>
                        <a:tabLst/>
                        <a:defRPr/>
                      </a:pPr>
                      <a:r>
                        <a:rPr lang="en-AU" sz="1800" b="0" dirty="0">
                          <a:solidFill>
                            <a:srgbClr val="616465"/>
                          </a:solidFill>
                        </a:rPr>
                        <a:t>The adviser was polite and respectful</a:t>
                      </a:r>
                    </a:p>
                  </a:txBody>
                  <a:tcPr marL="110053" marR="110053" marT="55026" marB="55026">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bl>
          </a:graphicData>
        </a:graphic>
      </p:graphicFrame>
      <p:sp>
        <p:nvSpPr>
          <p:cNvPr id="10" name="Round Same Side Corner Rectangle 9"/>
          <p:cNvSpPr/>
          <p:nvPr/>
        </p:nvSpPr>
        <p:spPr>
          <a:xfrm>
            <a:off x="522164" y="3328050"/>
            <a:ext cx="4780085" cy="346624"/>
          </a:xfrm>
          <a:prstGeom prst="round2SameRect">
            <a:avLst/>
          </a:prstGeom>
          <a:solidFill>
            <a:srgbClr val="B6BF00"/>
          </a:solidFill>
          <a:ln w="25400" cap="flat" cmpd="sng" algn="ctr">
            <a:solidFill>
              <a:srgbClr val="B6BF00"/>
            </a:solidFill>
            <a:prstDash val="solid"/>
          </a:ln>
          <a:effectLst/>
        </p:spPr>
        <p:txBody>
          <a:bodyPr lIns="0" tIns="45360" rIns="0" bIns="45360" rtlCol="0" anchor="ctr"/>
          <a:lstStyle/>
          <a:p>
            <a:pPr algn="r" defTabSz="882292">
              <a:defRPr/>
            </a:pPr>
            <a:r>
              <a:rPr lang="en-AU" sz="1800" kern="0" dirty="0">
                <a:solidFill>
                  <a:prstClr val="white"/>
                </a:solidFill>
                <a:latin typeface="Arial"/>
              </a:rPr>
              <a:t>        Highest rated statements (&gt;90% agree)</a:t>
            </a:r>
          </a:p>
        </p:txBody>
      </p:sp>
      <p:sp>
        <p:nvSpPr>
          <p:cNvPr id="11" name="Oval 10"/>
          <p:cNvSpPr/>
          <p:nvPr/>
        </p:nvSpPr>
        <p:spPr>
          <a:xfrm>
            <a:off x="563645" y="3184139"/>
            <a:ext cx="606591" cy="606657"/>
          </a:xfrm>
          <a:prstGeom prst="ellipse">
            <a:avLst/>
          </a:prstGeom>
          <a:solidFill>
            <a:sysClr val="window" lastClr="FFFFFF"/>
          </a:solidFill>
          <a:ln w="25400" cap="flat" cmpd="sng" algn="ctr">
            <a:solidFill>
              <a:srgbClr val="B6BF00"/>
            </a:solidFill>
            <a:prstDash val="solid"/>
          </a:ln>
          <a:effectLst/>
        </p:spPr>
        <p:txBody>
          <a:bodyPr lIns="90720" tIns="45360" rIns="90720" bIns="45360" rtlCol="0" anchor="ctr"/>
          <a:lstStyle/>
          <a:p>
            <a:pPr algn="ctr" defTabSz="882292">
              <a:defRPr/>
            </a:pPr>
            <a:r>
              <a:rPr lang="en-AU" sz="2900" b="1" kern="0" dirty="0">
                <a:solidFill>
                  <a:srgbClr val="B6BF00"/>
                </a:solidFill>
                <a:latin typeface="Arial"/>
                <a:sym typeface="Wingdings"/>
              </a:rPr>
              <a:t></a:t>
            </a:r>
            <a:endParaRPr lang="en-AU" b="1" kern="0" dirty="0">
              <a:solidFill>
                <a:srgbClr val="B6BF00"/>
              </a:solidFill>
              <a:latin typeface="Arial"/>
            </a:endParaRPr>
          </a:p>
        </p:txBody>
      </p:sp>
      <p:sp>
        <p:nvSpPr>
          <p:cNvPr id="12" name="Round Same Side Corner Rectangle 11"/>
          <p:cNvSpPr/>
          <p:nvPr/>
        </p:nvSpPr>
        <p:spPr>
          <a:xfrm>
            <a:off x="5562725" y="3328050"/>
            <a:ext cx="4853258" cy="346624"/>
          </a:xfrm>
          <a:prstGeom prst="round2SameRect">
            <a:avLst/>
          </a:prstGeom>
          <a:solidFill>
            <a:srgbClr val="EC4371"/>
          </a:solidFill>
          <a:ln w="25400" cap="flat" cmpd="sng" algn="ctr">
            <a:solidFill>
              <a:srgbClr val="EC4371"/>
            </a:solidFill>
            <a:prstDash val="solid"/>
          </a:ln>
          <a:effectLst/>
        </p:spPr>
        <p:txBody>
          <a:bodyPr lIns="0" tIns="45360" rIns="0" bIns="45360" rtlCol="0" anchor="ctr"/>
          <a:lstStyle/>
          <a:p>
            <a:pPr algn="ctr" defTabSz="882292">
              <a:defRPr/>
            </a:pPr>
            <a:r>
              <a:rPr lang="en-AU" sz="1800" kern="0" dirty="0">
                <a:solidFill>
                  <a:prstClr val="white"/>
                </a:solidFill>
              </a:rPr>
              <a:t>          Lowest rated statements (&lt;75% agree)</a:t>
            </a:r>
          </a:p>
        </p:txBody>
      </p:sp>
      <p:graphicFrame>
        <p:nvGraphicFramePr>
          <p:cNvPr id="14" name="Table 13"/>
          <p:cNvGraphicFramePr>
            <a:graphicFrameLocks noGrp="1"/>
          </p:cNvGraphicFramePr>
          <p:nvPr>
            <p:extLst>
              <p:ext uri="{D42A27DB-BD31-4B8C-83A1-F6EECF244321}">
                <p14:modId xmlns:p14="http://schemas.microsoft.com/office/powerpoint/2010/main" val="3957101679"/>
              </p:ext>
            </p:extLst>
          </p:nvPr>
        </p:nvGraphicFramePr>
        <p:xfrm>
          <a:off x="5562724" y="3780636"/>
          <a:ext cx="4853256" cy="1080115"/>
        </p:xfrm>
        <a:graphic>
          <a:graphicData uri="http://schemas.openxmlformats.org/drawingml/2006/table">
            <a:tbl>
              <a:tblPr firstRow="1" bandRow="1"/>
              <a:tblGrid>
                <a:gridCol w="4853256">
                  <a:extLst>
                    <a:ext uri="{9D8B030D-6E8A-4147-A177-3AD203B41FA5}">
                      <a16:colId xmlns:a16="http://schemas.microsoft.com/office/drawing/2014/main" val="20000"/>
                    </a:ext>
                  </a:extLst>
                </a:gridCol>
              </a:tblGrid>
              <a:tr h="1080115">
                <a:tc>
                  <a:txBody>
                    <a:bodyPr/>
                    <a:lstStyle>
                      <a:lvl1pPr marL="0" algn="l" defTabSz="912305" rtl="0" eaLnBrk="1" latinLnBrk="0" hangingPunct="1">
                        <a:defRPr sz="1800" b="1" kern="1200">
                          <a:solidFill>
                            <a:schemeClr val="lt1"/>
                          </a:solidFill>
                          <a:latin typeface="Arial"/>
                        </a:defRPr>
                      </a:lvl1pPr>
                      <a:lvl2pPr marL="456153" algn="l" defTabSz="912305" rtl="0" eaLnBrk="1" latinLnBrk="0" hangingPunct="1">
                        <a:defRPr sz="1800" b="1" kern="1200">
                          <a:solidFill>
                            <a:schemeClr val="lt1"/>
                          </a:solidFill>
                          <a:latin typeface="Arial"/>
                        </a:defRPr>
                      </a:lvl2pPr>
                      <a:lvl3pPr marL="912305" algn="l" defTabSz="912305" rtl="0" eaLnBrk="1" latinLnBrk="0" hangingPunct="1">
                        <a:defRPr sz="1800" b="1" kern="1200">
                          <a:solidFill>
                            <a:schemeClr val="lt1"/>
                          </a:solidFill>
                          <a:latin typeface="Arial"/>
                        </a:defRPr>
                      </a:lvl3pPr>
                      <a:lvl4pPr marL="1368458" algn="l" defTabSz="912305" rtl="0" eaLnBrk="1" latinLnBrk="0" hangingPunct="1">
                        <a:defRPr sz="1800" b="1" kern="1200">
                          <a:solidFill>
                            <a:schemeClr val="lt1"/>
                          </a:solidFill>
                          <a:latin typeface="Arial"/>
                        </a:defRPr>
                      </a:lvl4pPr>
                      <a:lvl5pPr marL="1824611" algn="l" defTabSz="912305" rtl="0" eaLnBrk="1" latinLnBrk="0" hangingPunct="1">
                        <a:defRPr sz="1800" b="1" kern="1200">
                          <a:solidFill>
                            <a:schemeClr val="lt1"/>
                          </a:solidFill>
                          <a:latin typeface="Arial"/>
                        </a:defRPr>
                      </a:lvl5pPr>
                      <a:lvl6pPr marL="2280761" algn="l" defTabSz="912305" rtl="0" eaLnBrk="1" latinLnBrk="0" hangingPunct="1">
                        <a:defRPr sz="1800" b="1" kern="1200">
                          <a:solidFill>
                            <a:schemeClr val="lt1"/>
                          </a:solidFill>
                          <a:latin typeface="Arial"/>
                        </a:defRPr>
                      </a:lvl6pPr>
                      <a:lvl7pPr marL="2736916" algn="l" defTabSz="912305" rtl="0" eaLnBrk="1" latinLnBrk="0" hangingPunct="1">
                        <a:defRPr sz="1800" b="1" kern="1200">
                          <a:solidFill>
                            <a:schemeClr val="lt1"/>
                          </a:solidFill>
                          <a:latin typeface="Arial"/>
                        </a:defRPr>
                      </a:lvl7pPr>
                      <a:lvl8pPr marL="3193067" algn="l" defTabSz="912305" rtl="0" eaLnBrk="1" latinLnBrk="0" hangingPunct="1">
                        <a:defRPr sz="1800" b="1" kern="1200">
                          <a:solidFill>
                            <a:schemeClr val="lt1"/>
                          </a:solidFill>
                          <a:latin typeface="Arial"/>
                        </a:defRPr>
                      </a:lvl8pPr>
                      <a:lvl9pPr marL="3649217" algn="l" defTabSz="912305" rtl="0" eaLnBrk="1" latinLnBrk="0" hangingPunct="1">
                        <a:defRPr sz="1800" b="1" kern="1200">
                          <a:solidFill>
                            <a:schemeClr val="lt1"/>
                          </a:solidFill>
                          <a:latin typeface="Arial"/>
                        </a:defRPr>
                      </a:lvl9pPr>
                    </a:lstStyle>
                    <a:p>
                      <a:pPr marL="285750" marR="0" indent="-285750" algn="l" defTabSz="888695" rtl="0" eaLnBrk="1" fontAlgn="auto" latinLnBrk="0" hangingPunct="1">
                        <a:lnSpc>
                          <a:spcPct val="100000"/>
                        </a:lnSpc>
                        <a:spcBef>
                          <a:spcPts val="600"/>
                        </a:spcBef>
                        <a:spcAft>
                          <a:spcPts val="0"/>
                        </a:spcAft>
                        <a:buClr>
                          <a:schemeClr val="accent5"/>
                        </a:buClr>
                        <a:buSzTx/>
                        <a:buFont typeface="Arial" panose="020B0604020202020204" pitchFamily="34" charset="0"/>
                        <a:buChar char="•"/>
                        <a:tabLst/>
                        <a:defRPr/>
                      </a:pPr>
                      <a:r>
                        <a:rPr lang="en-AU" sz="1800" b="0" baseline="0" dirty="0">
                          <a:solidFill>
                            <a:srgbClr val="616465"/>
                          </a:solidFill>
                        </a:rPr>
                        <a:t>The information you received was helpful</a:t>
                      </a:r>
                    </a:p>
                    <a:p>
                      <a:pPr marL="285750" marR="0" indent="-285750" algn="l" defTabSz="888695" rtl="0" eaLnBrk="1" fontAlgn="auto" latinLnBrk="0" hangingPunct="1">
                        <a:lnSpc>
                          <a:spcPct val="100000"/>
                        </a:lnSpc>
                        <a:spcBef>
                          <a:spcPts val="600"/>
                        </a:spcBef>
                        <a:spcAft>
                          <a:spcPts val="0"/>
                        </a:spcAft>
                        <a:buClr>
                          <a:schemeClr val="accent5"/>
                        </a:buClr>
                        <a:buSzTx/>
                        <a:buFont typeface="Arial" panose="020B0604020202020204" pitchFamily="34" charset="0"/>
                        <a:buChar char="•"/>
                        <a:tabLst/>
                        <a:defRPr/>
                      </a:pPr>
                      <a:r>
                        <a:rPr lang="en-AU" sz="1800" b="0" baseline="0" dirty="0">
                          <a:solidFill>
                            <a:srgbClr val="616465"/>
                          </a:solidFill>
                        </a:rPr>
                        <a:t>The adviser helped you to get support from other services</a:t>
                      </a:r>
                    </a:p>
                  </a:txBody>
                  <a:tcPr marL="110053" marR="110053" marT="55026" marB="55026">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bl>
          </a:graphicData>
        </a:graphic>
      </p:graphicFrame>
      <p:sp>
        <p:nvSpPr>
          <p:cNvPr id="13" name="Oval 12"/>
          <p:cNvSpPr/>
          <p:nvPr/>
        </p:nvSpPr>
        <p:spPr>
          <a:xfrm>
            <a:off x="5634734" y="3184139"/>
            <a:ext cx="606591" cy="606657"/>
          </a:xfrm>
          <a:prstGeom prst="ellipse">
            <a:avLst/>
          </a:prstGeom>
          <a:solidFill>
            <a:sysClr val="window" lastClr="FFFFFF"/>
          </a:solidFill>
          <a:ln w="25400" cap="flat" cmpd="sng" algn="ctr">
            <a:solidFill>
              <a:srgbClr val="EC4371"/>
            </a:solidFill>
            <a:prstDash val="solid"/>
          </a:ln>
          <a:effectLst/>
        </p:spPr>
        <p:txBody>
          <a:bodyPr lIns="90720" tIns="45360" rIns="90720" bIns="45360" rtlCol="0" anchor="ctr"/>
          <a:lstStyle/>
          <a:p>
            <a:pPr algn="ctr" defTabSz="882292">
              <a:defRPr/>
            </a:pPr>
            <a:r>
              <a:rPr lang="en-AU" sz="3700" b="1" kern="0" dirty="0">
                <a:solidFill>
                  <a:srgbClr val="EC4371"/>
                </a:solidFill>
                <a:latin typeface="Arial"/>
                <a:sym typeface="Wingdings 2"/>
              </a:rPr>
              <a:t></a:t>
            </a:r>
            <a:endParaRPr lang="en-AU" b="1" kern="0" dirty="0">
              <a:solidFill>
                <a:srgbClr val="EC4371"/>
              </a:solidFill>
              <a:latin typeface="Arial"/>
            </a:endParaRPr>
          </a:p>
        </p:txBody>
      </p:sp>
      <p:sp>
        <p:nvSpPr>
          <p:cNvPr id="15" name="Title 1"/>
          <p:cNvSpPr txBox="1">
            <a:spLocks/>
          </p:cNvSpPr>
          <p:nvPr/>
        </p:nvSpPr>
        <p:spPr>
          <a:xfrm>
            <a:off x="648684" y="1296020"/>
            <a:ext cx="9594560" cy="1260475"/>
          </a:xfrm>
          <a:prstGeom prst="rect">
            <a:avLst/>
          </a:prstGeom>
        </p:spPr>
        <p:txBody>
          <a:bodyPr vert="horz" lIns="91360" tIns="45680" rIns="91360" bIns="45680" rtlCol="0" anchor="ctr">
            <a:noAutofit/>
          </a:bodyPr>
          <a:lstStyle>
            <a:lvl1pPr algn="l" defTabSz="889008" rtl="0" eaLnBrk="1" latinLnBrk="0" hangingPunct="1">
              <a:lnSpc>
                <a:spcPct val="85000"/>
              </a:lnSpc>
              <a:spcBef>
                <a:spcPct val="0"/>
              </a:spcBef>
              <a:buNone/>
              <a:defRPr sz="3500" b="0" kern="1200" spc="0">
                <a:solidFill>
                  <a:srgbClr val="616365"/>
                </a:solidFill>
                <a:latin typeface="Arial" pitchFamily="34" charset="0"/>
                <a:ea typeface="Verdana" pitchFamily="34" charset="0"/>
                <a:cs typeface="Arial" pitchFamily="34" charset="0"/>
              </a:defRPr>
            </a:lvl1pPr>
          </a:lstStyle>
          <a:p>
            <a:r>
              <a:rPr lang="en-AU" sz="3200" dirty="0">
                <a:solidFill>
                  <a:schemeClr val="accent1"/>
                </a:solidFill>
              </a:rPr>
              <a:t>Legal Help clients reported positive experiences with VLA’s phone service, with the below statements reflecting the highest and lowest ratings (relative): </a:t>
            </a:r>
          </a:p>
        </p:txBody>
      </p:sp>
      <p:sp>
        <p:nvSpPr>
          <p:cNvPr id="16" name="Rounded Rectangle 15"/>
          <p:cNvSpPr/>
          <p:nvPr/>
        </p:nvSpPr>
        <p:spPr>
          <a:xfrm>
            <a:off x="7218908" y="252238"/>
            <a:ext cx="2952328" cy="4320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Legal Help</a:t>
            </a:r>
            <a:endParaRPr lang="en-AU" dirty="0"/>
          </a:p>
        </p:txBody>
      </p:sp>
      <p:sp>
        <p:nvSpPr>
          <p:cNvPr id="18" name="Rectangle 17"/>
          <p:cNvSpPr/>
          <p:nvPr/>
        </p:nvSpPr>
        <p:spPr>
          <a:xfrm>
            <a:off x="162124" y="6444927"/>
            <a:ext cx="5425981" cy="923249"/>
          </a:xfrm>
          <a:prstGeom prst="rect">
            <a:avLst/>
          </a:prstGeom>
        </p:spPr>
        <p:txBody>
          <a:bodyPr wrap="square" lIns="91360" tIns="45680" rIns="91360" bIns="45680">
            <a:spAutoFit/>
          </a:bodyPr>
          <a:lstStyle/>
          <a:p>
            <a:r>
              <a:rPr lang="en-US" sz="900" dirty="0">
                <a:solidFill>
                  <a:srgbClr val="616365"/>
                </a:solidFill>
                <a:ea typeface="Calibri"/>
                <a:cs typeface="Times New Roman"/>
              </a:rPr>
              <a:t>Q5F. The following questions are about the most recent time you called the Legal Help phone service so if you’ve used the helpline more than once, just think about the most recent time you used them. I’m going to read out some statements about the help the telephone adviser provided to you and ask you to say how much you agree or disagree with each statement. (SR)  </a:t>
            </a:r>
            <a:endParaRPr lang="en-AU" sz="900" dirty="0">
              <a:solidFill>
                <a:srgbClr val="616365"/>
              </a:solidFill>
              <a:ea typeface="Calibri"/>
              <a:cs typeface="Times New Roman"/>
            </a:endParaRPr>
          </a:p>
          <a:p>
            <a:r>
              <a:rPr lang="en-US" sz="900" dirty="0">
                <a:solidFill>
                  <a:srgbClr val="616365"/>
                </a:solidFill>
                <a:ea typeface="Calibri"/>
                <a:cs typeface="Times New Roman"/>
              </a:rPr>
              <a:t>Base: All Legal Help clients who recalled using the service (n=117)</a:t>
            </a:r>
            <a:br>
              <a:rPr lang="en-US" sz="900" dirty="0">
                <a:solidFill>
                  <a:srgbClr val="616365"/>
                </a:solidFill>
                <a:ea typeface="Calibri"/>
                <a:cs typeface="Times New Roman"/>
              </a:rPr>
            </a:br>
            <a:r>
              <a:rPr lang="en-US" sz="900" dirty="0">
                <a:solidFill>
                  <a:srgbClr val="616365"/>
                </a:solidFill>
                <a:ea typeface="Calibri"/>
                <a:cs typeface="Times New Roman"/>
              </a:rPr>
              <a:t>* Statements that remained consistent (despite slight wording changes) between 2012 and 2013.</a:t>
            </a:r>
            <a:endParaRPr lang="en-AU" sz="900" dirty="0">
              <a:solidFill>
                <a:srgbClr val="616365"/>
              </a:solidFill>
              <a:ea typeface="Calibri"/>
              <a:cs typeface="Times New Roman"/>
            </a:endParaRPr>
          </a:p>
        </p:txBody>
      </p:sp>
    </p:spTree>
    <p:extLst>
      <p:ext uri="{BB962C8B-B14F-4D97-AF65-F5344CB8AC3E}">
        <p14:creationId xmlns:p14="http://schemas.microsoft.com/office/powerpoint/2010/main" val="1836086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00" y="1368033"/>
            <a:ext cx="9018496" cy="1260475"/>
          </a:xfrm>
        </p:spPr>
        <p:txBody>
          <a:bodyPr>
            <a:noAutofit/>
          </a:bodyPr>
          <a:lstStyle/>
          <a:p>
            <a:r>
              <a:rPr lang="en-AU" sz="3700" dirty="0"/>
              <a:t>The majority of clients would recommend the Legal Help service to others, though this is lower than previous years.</a:t>
            </a:r>
          </a:p>
        </p:txBody>
      </p:sp>
      <p:sp>
        <p:nvSpPr>
          <p:cNvPr id="4" name="Slide Number Placeholder 3"/>
          <p:cNvSpPr>
            <a:spLocks noGrp="1"/>
          </p:cNvSpPr>
          <p:nvPr>
            <p:ph type="sldNum" sz="quarter" idx="4"/>
          </p:nvPr>
        </p:nvSpPr>
        <p:spPr/>
        <p:txBody>
          <a:bodyPr/>
          <a:lstStyle/>
          <a:p>
            <a:fld id="{0CB7689D-80C9-4673-80C1-8DF4E9A6252A}" type="slidenum">
              <a:rPr lang="en-AU" smtClean="0"/>
              <a:pPr/>
              <a:t>56</a:t>
            </a:fld>
            <a:endParaRPr lang="en-AU" dirty="0"/>
          </a:p>
        </p:txBody>
      </p:sp>
      <p:graphicFrame>
        <p:nvGraphicFramePr>
          <p:cNvPr id="5" name="Chart 4"/>
          <p:cNvGraphicFramePr/>
          <p:nvPr>
            <p:extLst>
              <p:ext uri="{D42A27DB-BD31-4B8C-83A1-F6EECF244321}">
                <p14:modId xmlns:p14="http://schemas.microsoft.com/office/powerpoint/2010/main" val="822757477"/>
              </p:ext>
            </p:extLst>
          </p:nvPr>
        </p:nvGraphicFramePr>
        <p:xfrm>
          <a:off x="594173" y="3276575"/>
          <a:ext cx="9793088" cy="283714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88032" y="6876975"/>
            <a:ext cx="5346700" cy="507831"/>
          </a:xfrm>
          <a:prstGeom prst="rect">
            <a:avLst/>
          </a:prstGeom>
        </p:spPr>
        <p:txBody>
          <a:bodyPr lIns="91360" tIns="45680" rIns="91360" bIns="45680">
            <a:spAutoFit/>
          </a:bodyPr>
          <a:lstStyle/>
          <a:p>
            <a:r>
              <a:rPr lang="en-US" sz="900" dirty="0"/>
              <a:t>Q5J.  Would you recommend the Victoria Legal Aid Legal Help service to other people? (SR)</a:t>
            </a:r>
            <a:endParaRPr lang="en-AU" sz="900" dirty="0"/>
          </a:p>
          <a:p>
            <a:r>
              <a:rPr lang="en-US" sz="900" dirty="0"/>
              <a:t>Base: All Legal Help clients who recalled using the service </a:t>
            </a:r>
            <a:endParaRPr lang="en-AU" sz="900" dirty="0"/>
          </a:p>
          <a:p>
            <a:r>
              <a:rPr lang="en-US" sz="900" dirty="0"/>
              <a:t>Note: those who responded ‘yes’ charted</a:t>
            </a:r>
            <a:endParaRPr lang="en-AU" sz="900" dirty="0"/>
          </a:p>
        </p:txBody>
      </p:sp>
      <p:sp>
        <p:nvSpPr>
          <p:cNvPr id="7" name="Rounded Rectangle 6"/>
          <p:cNvSpPr/>
          <p:nvPr/>
        </p:nvSpPr>
        <p:spPr>
          <a:xfrm>
            <a:off x="7218908" y="252238"/>
            <a:ext cx="2952328" cy="4320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Legal Help</a:t>
            </a:r>
            <a:endParaRPr lang="en-AU" dirty="0"/>
          </a:p>
        </p:txBody>
      </p:sp>
    </p:spTree>
    <p:extLst>
      <p:ext uri="{BB962C8B-B14F-4D97-AF65-F5344CB8AC3E}">
        <p14:creationId xmlns:p14="http://schemas.microsoft.com/office/powerpoint/2010/main" val="923168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00" y="1188343"/>
            <a:ext cx="9234520" cy="1260475"/>
          </a:xfrm>
        </p:spPr>
        <p:txBody>
          <a:bodyPr>
            <a:normAutofit fontScale="90000"/>
          </a:bodyPr>
          <a:lstStyle/>
          <a:p>
            <a:r>
              <a:rPr lang="en-AU" dirty="0"/>
              <a:t>The proportion of Legal Help clients who indicated that the Legal Help Service helped them resolve their legal problem remained stable in 2015, but below that of 2012.</a:t>
            </a:r>
          </a:p>
        </p:txBody>
      </p:sp>
      <p:sp>
        <p:nvSpPr>
          <p:cNvPr id="4" name="Slide Number Placeholder 3"/>
          <p:cNvSpPr>
            <a:spLocks noGrp="1"/>
          </p:cNvSpPr>
          <p:nvPr>
            <p:ph type="sldNum" sz="quarter" idx="4"/>
          </p:nvPr>
        </p:nvSpPr>
        <p:spPr/>
        <p:txBody>
          <a:bodyPr/>
          <a:lstStyle/>
          <a:p>
            <a:fld id="{0CB7689D-80C9-4673-80C1-8DF4E9A6252A}" type="slidenum">
              <a:rPr lang="en-AU" smtClean="0"/>
              <a:pPr/>
              <a:t>57</a:t>
            </a:fld>
            <a:endParaRPr lang="en-AU" dirty="0"/>
          </a:p>
        </p:txBody>
      </p:sp>
      <p:graphicFrame>
        <p:nvGraphicFramePr>
          <p:cNvPr id="5" name="Chart 4"/>
          <p:cNvGraphicFramePr/>
          <p:nvPr>
            <p:extLst>
              <p:ext uri="{D42A27DB-BD31-4B8C-83A1-F6EECF244321}">
                <p14:modId xmlns:p14="http://schemas.microsoft.com/office/powerpoint/2010/main" val="2550555943"/>
              </p:ext>
            </p:extLst>
          </p:nvPr>
        </p:nvGraphicFramePr>
        <p:xfrm>
          <a:off x="594178" y="3132564"/>
          <a:ext cx="8784975" cy="347887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p:cNvSpPr txBox="1">
            <a:spLocks noChangeArrowheads="1"/>
          </p:cNvSpPr>
          <p:nvPr/>
        </p:nvSpPr>
        <p:spPr bwMode="auto">
          <a:xfrm>
            <a:off x="9205788" y="2700511"/>
            <a:ext cx="533400" cy="1745615"/>
          </a:xfrm>
          <a:prstGeom prst="rect">
            <a:avLst/>
          </a:prstGeom>
          <a:noFill/>
          <a:ln w="9525">
            <a:noFill/>
            <a:miter lim="800000"/>
            <a:headEnd/>
            <a:tailEnd/>
          </a:ln>
        </p:spPr>
        <p:txBody>
          <a:bodyPr rot="0" vert="horz" wrap="square" lIns="0" tIns="45680" rIns="0" bIns="45680" anchor="t" anchorCtr="0">
            <a:noAutofit/>
          </a:bodyPr>
          <a:lstStyle/>
          <a:p>
            <a:pPr algn="ctr">
              <a:lnSpc>
                <a:spcPct val="115000"/>
              </a:lnSpc>
            </a:pPr>
            <a:r>
              <a:rPr lang="en-AU" sz="1000" b="1" dirty="0">
                <a:latin typeface="Arial"/>
                <a:ea typeface="Calibri"/>
                <a:cs typeface="Times New Roman"/>
              </a:rPr>
              <a:t> </a:t>
            </a:r>
            <a:endParaRPr lang="en-AU" sz="1400" dirty="0">
              <a:latin typeface="Arial"/>
              <a:ea typeface="Calibri"/>
              <a:cs typeface="Times New Roman"/>
            </a:endParaRPr>
          </a:p>
          <a:p>
            <a:pPr algn="ctr">
              <a:lnSpc>
                <a:spcPct val="115000"/>
              </a:lnSpc>
              <a:spcAft>
                <a:spcPts val="1200"/>
              </a:spcAft>
            </a:pPr>
            <a:r>
              <a:rPr lang="en-AU" sz="1000" b="1" dirty="0">
                <a:latin typeface="Arial"/>
                <a:ea typeface="Calibri"/>
                <a:cs typeface="Times New Roman"/>
              </a:rPr>
              <a:t>% helped</a:t>
            </a:r>
            <a:endParaRPr lang="en-AU" sz="1400" dirty="0">
              <a:latin typeface="Arial"/>
              <a:ea typeface="Calibri"/>
              <a:cs typeface="Times New Roman"/>
            </a:endParaRPr>
          </a:p>
          <a:p>
            <a:pPr algn="ctr">
              <a:lnSpc>
                <a:spcPct val="115000"/>
              </a:lnSpc>
              <a:spcAft>
                <a:spcPts val="3000"/>
              </a:spcAft>
            </a:pPr>
            <a:r>
              <a:rPr lang="en-AU" sz="1000" dirty="0">
                <a:latin typeface="Arial"/>
                <a:ea typeface="Calibri"/>
                <a:cs typeface="Times New Roman"/>
              </a:rPr>
              <a:t>71%</a:t>
            </a:r>
            <a:br>
              <a:rPr lang="en-AU" sz="1000" dirty="0">
                <a:latin typeface="Arial"/>
                <a:ea typeface="Calibri"/>
                <a:cs typeface="Times New Roman"/>
              </a:rPr>
            </a:br>
            <a:endParaRPr lang="en-AU" sz="1400" dirty="0">
              <a:latin typeface="Arial"/>
              <a:ea typeface="Calibri"/>
              <a:cs typeface="Times New Roman"/>
            </a:endParaRPr>
          </a:p>
          <a:p>
            <a:pPr algn="ctr">
              <a:lnSpc>
                <a:spcPct val="115000"/>
              </a:lnSpc>
              <a:spcAft>
                <a:spcPts val="3000"/>
              </a:spcAft>
            </a:pPr>
            <a:r>
              <a:rPr lang="en-AU" sz="1000" dirty="0">
                <a:latin typeface="Arial"/>
                <a:ea typeface="Calibri"/>
                <a:cs typeface="Times New Roman"/>
              </a:rPr>
              <a:t>71%</a:t>
            </a:r>
          </a:p>
          <a:p>
            <a:pPr algn="ctr">
              <a:lnSpc>
                <a:spcPct val="115000"/>
              </a:lnSpc>
              <a:spcAft>
                <a:spcPts val="3000"/>
              </a:spcAft>
            </a:pPr>
            <a:endParaRPr lang="en-AU" sz="100" dirty="0">
              <a:latin typeface="Arial"/>
              <a:ea typeface="Calibri"/>
              <a:cs typeface="Times New Roman"/>
            </a:endParaRPr>
          </a:p>
          <a:p>
            <a:pPr algn="ctr">
              <a:lnSpc>
                <a:spcPct val="115000"/>
              </a:lnSpc>
              <a:spcAft>
                <a:spcPts val="3000"/>
              </a:spcAft>
            </a:pPr>
            <a:r>
              <a:rPr lang="en-AU" sz="1000" dirty="0">
                <a:latin typeface="Arial"/>
                <a:ea typeface="Calibri"/>
                <a:cs typeface="Times New Roman"/>
              </a:rPr>
              <a:t>80%</a:t>
            </a:r>
            <a:endParaRPr lang="en-AU" sz="1400" dirty="0">
              <a:latin typeface="Arial"/>
              <a:ea typeface="Calibri"/>
              <a:cs typeface="Times New Roman"/>
            </a:endParaRPr>
          </a:p>
        </p:txBody>
      </p:sp>
      <p:sp>
        <p:nvSpPr>
          <p:cNvPr id="7" name="Rounded Rectangle 6"/>
          <p:cNvSpPr/>
          <p:nvPr/>
        </p:nvSpPr>
        <p:spPr>
          <a:xfrm>
            <a:off x="7218908" y="252238"/>
            <a:ext cx="2952328" cy="4320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dirty="0"/>
              <a:t>Legal Help</a:t>
            </a:r>
            <a:endParaRPr lang="en-AU" dirty="0"/>
          </a:p>
        </p:txBody>
      </p:sp>
      <p:sp>
        <p:nvSpPr>
          <p:cNvPr id="8" name="Rectangle 7"/>
          <p:cNvSpPr/>
          <p:nvPr/>
        </p:nvSpPr>
        <p:spPr>
          <a:xfrm>
            <a:off x="360040" y="6939692"/>
            <a:ext cx="5346700" cy="369332"/>
          </a:xfrm>
          <a:prstGeom prst="rect">
            <a:avLst/>
          </a:prstGeom>
        </p:spPr>
        <p:txBody>
          <a:bodyPr lIns="91360" tIns="45680" rIns="91360" bIns="45680">
            <a:spAutoFit/>
          </a:bodyPr>
          <a:lstStyle/>
          <a:p>
            <a:r>
              <a:rPr lang="en-US" sz="900" dirty="0"/>
              <a:t>Q5G. To what extent did the Legal Help service help you to sort out your legal problem? (SR)</a:t>
            </a:r>
            <a:endParaRPr lang="en-AU" sz="900" dirty="0"/>
          </a:p>
          <a:p>
            <a:r>
              <a:rPr lang="en-US" sz="900" dirty="0"/>
              <a:t>Base: All Legal Help clients who recalled using the service</a:t>
            </a:r>
            <a:endParaRPr lang="en-AU" sz="900" dirty="0"/>
          </a:p>
        </p:txBody>
      </p:sp>
    </p:spTree>
    <p:extLst>
      <p:ext uri="{BB962C8B-B14F-4D97-AF65-F5344CB8AC3E}">
        <p14:creationId xmlns:p14="http://schemas.microsoft.com/office/powerpoint/2010/main" val="42375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 Summary</a:t>
            </a:r>
            <a:r>
              <a:rPr lang="en-AU" dirty="0">
                <a:solidFill>
                  <a:srgbClr val="FFC000"/>
                </a:solidFill>
              </a:rPr>
              <a:t>.</a:t>
            </a:r>
            <a:endParaRPr lang="en-AU" dirty="0"/>
          </a:p>
        </p:txBody>
      </p:sp>
      <p:sp>
        <p:nvSpPr>
          <p:cNvPr id="4" name="Slide Number Placeholder 3"/>
          <p:cNvSpPr>
            <a:spLocks noGrp="1"/>
          </p:cNvSpPr>
          <p:nvPr>
            <p:ph type="sldNum" sz="quarter" idx="4"/>
          </p:nvPr>
        </p:nvSpPr>
        <p:spPr/>
        <p:txBody>
          <a:bodyPr/>
          <a:lstStyle/>
          <a:p>
            <a:fld id="{0CB7689D-80C9-4673-80C1-8DF4E9A6252A}" type="slidenum">
              <a:rPr lang="en-AU" smtClean="0"/>
              <a:pPr/>
              <a:t>58</a:t>
            </a:fld>
            <a:endParaRPr lang="en-AU" dirty="0"/>
          </a:p>
        </p:txBody>
      </p:sp>
    </p:spTree>
    <p:extLst>
      <p:ext uri="{BB962C8B-B14F-4D97-AF65-F5344CB8AC3E}">
        <p14:creationId xmlns:p14="http://schemas.microsoft.com/office/powerpoint/2010/main" val="2411774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99396" y="2034004"/>
            <a:ext cx="9378535" cy="4865883"/>
          </a:xfrm>
        </p:spPr>
        <p:txBody>
          <a:bodyPr>
            <a:normAutofit fontScale="92500"/>
          </a:bodyPr>
          <a:lstStyle/>
          <a:p>
            <a:r>
              <a:rPr lang="en-US" sz="2400" dirty="0"/>
              <a:t>Overall satisfaction of VLA clients remains high, with 76% of clients satisfied. </a:t>
            </a:r>
          </a:p>
          <a:p>
            <a:pPr marL="342719" indent="-342719">
              <a:buFontTx/>
              <a:buChar char="-"/>
            </a:pPr>
            <a:r>
              <a:rPr lang="en-US" dirty="0"/>
              <a:t>In particular, Casework clients were the most satisfied with 85% satisfied with VLA.  </a:t>
            </a:r>
          </a:p>
          <a:p>
            <a:endParaRPr lang="en-US" dirty="0"/>
          </a:p>
          <a:p>
            <a:r>
              <a:rPr lang="en-US" sz="2400" dirty="0"/>
              <a:t>Experience with VLA services led to a wide range of positive emotional impacts for clients. </a:t>
            </a:r>
          </a:p>
          <a:p>
            <a:pPr marL="342719" indent="-342719">
              <a:buFontTx/>
              <a:buChar char="-"/>
            </a:pPr>
            <a:r>
              <a:rPr lang="en-US" dirty="0"/>
              <a:t>In particular clients were more likely to be less stressed and less worried about their legal problem after dealing with VLA. </a:t>
            </a:r>
          </a:p>
          <a:p>
            <a:pPr marL="342719" indent="-342719">
              <a:buFontTx/>
              <a:buChar char="-"/>
            </a:pPr>
            <a:endParaRPr lang="en-US" dirty="0"/>
          </a:p>
          <a:p>
            <a:r>
              <a:rPr lang="en-US" sz="2400" dirty="0"/>
              <a:t>Clients are satisfied with the manner of legal experts they deal with. </a:t>
            </a:r>
          </a:p>
          <a:p>
            <a:pPr marL="342719" indent="-342719">
              <a:lnSpc>
                <a:spcPct val="110000"/>
              </a:lnSpc>
              <a:buFontTx/>
              <a:buChar char="-"/>
            </a:pPr>
            <a:r>
              <a:rPr lang="en-US" dirty="0"/>
              <a:t>The flow of understandable and reliable information is an area for service improvement in the future. </a:t>
            </a:r>
          </a:p>
          <a:p>
            <a:pPr marL="342719" indent="-342719">
              <a:lnSpc>
                <a:spcPct val="110000"/>
              </a:lnSpc>
              <a:buFontTx/>
              <a:buChar char="-"/>
            </a:pPr>
            <a:r>
              <a:rPr lang="en-US" dirty="0"/>
              <a:t>In addition, VLA can focus on providing clients with realistic expectations between the types of services VLA can provide and the likely outcome of the case. </a:t>
            </a:r>
            <a:endParaRPr lang="en-AU" dirty="0"/>
          </a:p>
        </p:txBody>
      </p:sp>
      <p:sp>
        <p:nvSpPr>
          <p:cNvPr id="3" name="Slide Number Placeholder 2"/>
          <p:cNvSpPr>
            <a:spLocks noGrp="1"/>
          </p:cNvSpPr>
          <p:nvPr>
            <p:ph type="sldNum" sz="quarter" idx="4"/>
          </p:nvPr>
        </p:nvSpPr>
        <p:spPr/>
        <p:txBody>
          <a:bodyPr/>
          <a:lstStyle/>
          <a:p>
            <a:fld id="{0CB7689D-80C9-4673-80C1-8DF4E9A6252A}" type="slidenum">
              <a:rPr lang="en-AU" smtClean="0">
                <a:solidFill>
                  <a:srgbClr val="616365"/>
                </a:solidFill>
              </a:rPr>
              <a:pPr/>
              <a:t>59</a:t>
            </a:fld>
            <a:endParaRPr lang="en-AU" dirty="0">
              <a:solidFill>
                <a:srgbClr val="616365"/>
              </a:solidFill>
            </a:endParaRPr>
          </a:p>
        </p:txBody>
      </p:sp>
      <p:sp>
        <p:nvSpPr>
          <p:cNvPr id="2" name="Rectangle 1"/>
          <p:cNvSpPr/>
          <p:nvPr/>
        </p:nvSpPr>
        <p:spPr>
          <a:xfrm>
            <a:off x="0" y="727047"/>
            <a:ext cx="6357212" cy="9527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spcCol="0" rtlCol="0" anchor="ctr"/>
          <a:lstStyle/>
          <a:p>
            <a:pPr algn="ctr" defTabSz="1042872"/>
            <a:endParaRPr lang="en-AU" sz="2100">
              <a:solidFill>
                <a:prstClr val="white"/>
              </a:solidFill>
            </a:endParaRPr>
          </a:p>
        </p:txBody>
      </p:sp>
      <p:sp>
        <p:nvSpPr>
          <p:cNvPr id="4" name="Title 3"/>
          <p:cNvSpPr>
            <a:spLocks noGrp="1"/>
          </p:cNvSpPr>
          <p:nvPr>
            <p:ph type="title"/>
          </p:nvPr>
        </p:nvSpPr>
        <p:spPr>
          <a:xfrm>
            <a:off x="961119" y="604945"/>
            <a:ext cx="4554000" cy="1260475"/>
          </a:xfrm>
        </p:spPr>
        <p:txBody>
          <a:bodyPr/>
          <a:lstStyle/>
          <a:p>
            <a:r>
              <a:rPr lang="en-US" dirty="0">
                <a:solidFill>
                  <a:schemeClr val="bg1"/>
                </a:solidFill>
              </a:rPr>
              <a:t>In Summary…</a:t>
            </a:r>
            <a:endParaRPr lang="en-AU" dirty="0">
              <a:solidFill>
                <a:schemeClr val="bg1"/>
              </a:solidFill>
            </a:endParaRPr>
          </a:p>
        </p:txBody>
      </p:sp>
      <p:sp>
        <p:nvSpPr>
          <p:cNvPr id="6" name="Isosceles Triangle 5"/>
          <p:cNvSpPr/>
          <p:nvPr/>
        </p:nvSpPr>
        <p:spPr>
          <a:xfrm rot="5400000">
            <a:off x="6301906" y="782353"/>
            <a:ext cx="952706" cy="84209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spcCol="0" rtlCol="0" anchor="ctr"/>
          <a:lstStyle/>
          <a:p>
            <a:pPr algn="ctr" defTabSz="1042872"/>
            <a:endParaRPr lang="en-AU" sz="2100">
              <a:solidFill>
                <a:prstClr val="white"/>
              </a:solidFill>
            </a:endParaRPr>
          </a:p>
        </p:txBody>
      </p:sp>
    </p:spTree>
    <p:extLst>
      <p:ext uri="{BB962C8B-B14F-4D97-AF65-F5344CB8AC3E}">
        <p14:creationId xmlns:p14="http://schemas.microsoft.com/office/powerpoint/2010/main" val="308476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2122" y="2758272"/>
            <a:ext cx="4662850" cy="2117732"/>
          </a:xfrm>
        </p:spPr>
        <p:txBody>
          <a:bodyPr/>
          <a:lstStyle/>
          <a:p>
            <a:r>
              <a:rPr lang="en-AU" dirty="0"/>
              <a:t>Detailed Findings</a:t>
            </a:r>
            <a:r>
              <a:rPr lang="en-AU" dirty="0">
                <a:solidFill>
                  <a:srgbClr val="FFC000"/>
                </a:solidFill>
              </a:rPr>
              <a:t>.</a:t>
            </a:r>
            <a:endParaRPr lang="en-AU" dirty="0">
              <a:solidFill>
                <a:srgbClr val="FDC82F"/>
              </a:solidFill>
            </a:endParaRPr>
          </a:p>
        </p:txBody>
      </p:sp>
      <p:sp>
        <p:nvSpPr>
          <p:cNvPr id="7" name="Slide Number Placeholder 6"/>
          <p:cNvSpPr>
            <a:spLocks noGrp="1"/>
          </p:cNvSpPr>
          <p:nvPr>
            <p:ph type="sldNum" sz="quarter" idx="4"/>
          </p:nvPr>
        </p:nvSpPr>
        <p:spPr/>
        <p:txBody>
          <a:bodyPr/>
          <a:lstStyle/>
          <a:p>
            <a:fld id="{0CB7689D-80C9-4673-80C1-8DF4E9A6252A}" type="slidenum">
              <a:rPr lang="en-AU" smtClean="0"/>
              <a:pPr/>
              <a:t>6</a:t>
            </a:fld>
            <a:endParaRPr lang="en-AU" dirty="0"/>
          </a:p>
        </p:txBody>
      </p:sp>
    </p:spTree>
    <p:extLst>
      <p:ext uri="{BB962C8B-B14F-4D97-AF65-F5344CB8AC3E}">
        <p14:creationId xmlns:p14="http://schemas.microsoft.com/office/powerpoint/2010/main" val="149549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otolia_11061744_Subscription_L.jpg"/>
          <p:cNvPicPr>
            <a:picLocks noGrp="1" noChangeAspect="1"/>
          </p:cNvPicPr>
          <p:nvPr>
            <p:ph type="pic" sz="quarter" idx="11"/>
          </p:nvPr>
        </p:nvPicPr>
        <p:blipFill>
          <a:blip r:embed="rId2" cstate="screen"/>
          <a:srcRect/>
          <a:stretch>
            <a:fillRect/>
          </a:stretch>
        </p:blipFill>
        <p:spPr/>
      </p:pic>
      <p:sp>
        <p:nvSpPr>
          <p:cNvPr id="7" name="Oval 6"/>
          <p:cNvSpPr/>
          <p:nvPr/>
        </p:nvSpPr>
        <p:spPr>
          <a:xfrm>
            <a:off x="2790700" y="1224632"/>
            <a:ext cx="5112000" cy="5112000"/>
          </a:xfrm>
          <a:prstGeom prst="ellipse">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en-AU" dirty="0">
              <a:latin typeface="Arial" pitchFamily="34" charset="0"/>
            </a:endParaRPr>
          </a:p>
        </p:txBody>
      </p:sp>
      <p:sp>
        <p:nvSpPr>
          <p:cNvPr id="4" name="Title 3"/>
          <p:cNvSpPr>
            <a:spLocks noGrp="1"/>
          </p:cNvSpPr>
          <p:nvPr>
            <p:ph type="title"/>
          </p:nvPr>
        </p:nvSpPr>
        <p:spPr>
          <a:xfrm>
            <a:off x="3132122" y="2721781"/>
            <a:ext cx="4230802" cy="2117732"/>
          </a:xfrm>
        </p:spPr>
        <p:txBody>
          <a:bodyPr>
            <a:normAutofit/>
          </a:bodyPr>
          <a:lstStyle/>
          <a:p>
            <a:r>
              <a:rPr lang="en-AU" sz="3200" dirty="0"/>
              <a:t>Overall Satisfaction with VLA</a:t>
            </a:r>
            <a:r>
              <a:rPr lang="en-AU" sz="3200" dirty="0">
                <a:solidFill>
                  <a:srgbClr val="FFC000"/>
                </a:solidFill>
              </a:rPr>
              <a:t>.</a:t>
            </a:r>
            <a:endParaRPr lang="en-AU" sz="3200" dirty="0"/>
          </a:p>
        </p:txBody>
      </p:sp>
      <p:sp>
        <p:nvSpPr>
          <p:cNvPr id="6" name="Slide Number Placeholder 5"/>
          <p:cNvSpPr>
            <a:spLocks noGrp="1"/>
          </p:cNvSpPr>
          <p:nvPr>
            <p:ph type="sldNum" sz="quarter" idx="4"/>
          </p:nvPr>
        </p:nvSpPr>
        <p:spPr>
          <a:xfrm>
            <a:off x="10275922" y="360005"/>
            <a:ext cx="142876" cy="142876"/>
          </a:xfrm>
        </p:spPr>
        <p:txBody>
          <a:bodyPr/>
          <a:lstStyle/>
          <a:p>
            <a:fld id="{0CB7689D-80C9-4673-80C1-8DF4E9A6252A}" type="slidenum">
              <a:rPr lang="en-AU" smtClean="0"/>
              <a:pPr/>
              <a:t>7</a:t>
            </a:fld>
            <a:endParaRPr lang="en-AU" dirty="0"/>
          </a:p>
        </p:txBody>
      </p:sp>
    </p:spTree>
    <p:extLst>
      <p:ext uri="{BB962C8B-B14F-4D97-AF65-F5344CB8AC3E}">
        <p14:creationId xmlns:p14="http://schemas.microsoft.com/office/powerpoint/2010/main" val="290300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207" y="1149162"/>
            <a:ext cx="7416824" cy="831269"/>
          </a:xfrm>
        </p:spPr>
        <p:txBody>
          <a:bodyPr>
            <a:noAutofit/>
          </a:bodyPr>
          <a:lstStyle/>
          <a:p>
            <a:r>
              <a:rPr lang="en-AU" sz="3200" dirty="0"/>
              <a:t>In 2015, overall satisfaction with Legal Aid has improved on 2013, but remains below that of 2011 &amp; 2012.</a:t>
            </a:r>
          </a:p>
        </p:txBody>
      </p:sp>
      <p:sp>
        <p:nvSpPr>
          <p:cNvPr id="4" name="Slide Number Placeholder 3"/>
          <p:cNvSpPr>
            <a:spLocks noGrp="1"/>
          </p:cNvSpPr>
          <p:nvPr>
            <p:ph type="sldNum" sz="quarter" idx="4"/>
          </p:nvPr>
        </p:nvSpPr>
        <p:spPr>
          <a:xfrm>
            <a:off x="9404739" y="360000"/>
            <a:ext cx="654025" cy="170974"/>
          </a:xfrm>
        </p:spPr>
        <p:txBody>
          <a:bodyPr/>
          <a:lstStyle/>
          <a:p>
            <a:fld id="{0CB7689D-80C9-4673-80C1-8DF4E9A6252A}" type="slidenum">
              <a:rPr lang="en-AU" smtClean="0"/>
              <a:pPr/>
              <a:t>8</a:t>
            </a:fld>
            <a:endParaRPr lang="en-AU" dirty="0"/>
          </a:p>
        </p:txBody>
      </p:sp>
      <p:sp>
        <p:nvSpPr>
          <p:cNvPr id="7" name="Rectangle 6"/>
          <p:cNvSpPr/>
          <p:nvPr/>
        </p:nvSpPr>
        <p:spPr>
          <a:xfrm>
            <a:off x="76205" y="7159815"/>
            <a:ext cx="5522529" cy="369332"/>
          </a:xfrm>
          <a:prstGeom prst="rect">
            <a:avLst/>
          </a:prstGeom>
        </p:spPr>
        <p:txBody>
          <a:bodyPr wrap="square" lIns="91360" tIns="45680" rIns="91360" bIns="45680">
            <a:spAutoFit/>
          </a:bodyPr>
          <a:lstStyle/>
          <a:p>
            <a:r>
              <a:rPr lang="en-AU" sz="900" dirty="0">
                <a:solidFill>
                  <a:srgbClr val="616365"/>
                </a:solidFill>
                <a:latin typeface="Arial" pitchFamily="34" charset="0"/>
                <a:cs typeface="Arial" pitchFamily="34" charset="0"/>
              </a:rPr>
              <a:t>Q7Q Overall, how would you rate your satisfaction with Legal Aid? (SR)</a:t>
            </a:r>
          </a:p>
          <a:p>
            <a:r>
              <a:rPr lang="en-AU" sz="900" dirty="0">
                <a:solidFill>
                  <a:srgbClr val="616365"/>
                </a:solidFill>
                <a:latin typeface="Arial" pitchFamily="34" charset="0"/>
                <a:cs typeface="Arial" pitchFamily="34" charset="0"/>
              </a:rPr>
              <a:t>Base: All survey participants</a:t>
            </a:r>
          </a:p>
        </p:txBody>
      </p:sp>
      <p:sp>
        <p:nvSpPr>
          <p:cNvPr id="3" name="Oval 2"/>
          <p:cNvSpPr/>
          <p:nvPr/>
        </p:nvSpPr>
        <p:spPr>
          <a:xfrm>
            <a:off x="8335224" y="612279"/>
            <a:ext cx="1692000" cy="1692188"/>
          </a:xfrm>
          <a:prstGeom prst="ellipse">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100" dirty="0">
                <a:solidFill>
                  <a:srgbClr val="616365"/>
                </a:solidFill>
              </a:rPr>
              <a:t>But…</a:t>
            </a:r>
          </a:p>
          <a:p>
            <a:pPr algn="ctr"/>
            <a:r>
              <a:rPr lang="en-AU" sz="1100" dirty="0">
                <a:solidFill>
                  <a:srgbClr val="616365"/>
                </a:solidFill>
              </a:rPr>
              <a:t>Overall satisfaction with VLA remains high with 76% of all clients stating that they were either satisfied or very satisfied with VLA.</a:t>
            </a:r>
          </a:p>
        </p:txBody>
      </p:sp>
      <p:graphicFrame>
        <p:nvGraphicFramePr>
          <p:cNvPr id="9" name="Chart 8"/>
          <p:cNvGraphicFramePr/>
          <p:nvPr>
            <p:extLst>
              <p:ext uri="{D42A27DB-BD31-4B8C-83A1-F6EECF244321}">
                <p14:modId xmlns:p14="http://schemas.microsoft.com/office/powerpoint/2010/main" val="230039060"/>
              </p:ext>
            </p:extLst>
          </p:nvPr>
        </p:nvGraphicFramePr>
        <p:xfrm>
          <a:off x="626997" y="2484487"/>
          <a:ext cx="9042218"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2"/>
          <p:cNvSpPr txBox="1">
            <a:spLocks noChangeArrowheads="1"/>
          </p:cNvSpPr>
          <p:nvPr/>
        </p:nvSpPr>
        <p:spPr bwMode="auto">
          <a:xfrm>
            <a:off x="9649274" y="2340471"/>
            <a:ext cx="737988" cy="2484120"/>
          </a:xfrm>
          <a:prstGeom prst="rect">
            <a:avLst/>
          </a:prstGeom>
          <a:noFill/>
          <a:ln w="9525">
            <a:noFill/>
            <a:miter lim="800000"/>
            <a:headEnd/>
            <a:tailEnd/>
          </a:ln>
        </p:spPr>
        <p:txBody>
          <a:bodyPr rot="0" vert="horz" wrap="square" lIns="0" tIns="45680" rIns="0" bIns="45680" anchor="t" anchorCtr="0">
            <a:noAutofit/>
          </a:bodyPr>
          <a:lstStyle/>
          <a:p>
            <a:pPr>
              <a:lnSpc>
                <a:spcPct val="115000"/>
              </a:lnSpc>
            </a:pPr>
            <a:r>
              <a:rPr lang="en-AU" sz="1100" b="1" dirty="0">
                <a:solidFill>
                  <a:srgbClr val="616365"/>
                </a:solidFill>
                <a:latin typeface="Arial"/>
                <a:ea typeface="Calibri"/>
                <a:cs typeface="Times New Roman"/>
              </a:rPr>
              <a:t> </a:t>
            </a:r>
            <a:endParaRPr lang="en-AU" sz="1600" dirty="0">
              <a:solidFill>
                <a:srgbClr val="616365"/>
              </a:solidFill>
              <a:latin typeface="Arial"/>
              <a:ea typeface="Calibri"/>
              <a:cs typeface="Times New Roman"/>
            </a:endParaRPr>
          </a:p>
          <a:p>
            <a:pPr algn="ctr">
              <a:lnSpc>
                <a:spcPct val="115000"/>
              </a:lnSpc>
              <a:spcAft>
                <a:spcPts val="1200"/>
              </a:spcAft>
            </a:pPr>
            <a:r>
              <a:rPr lang="en-AU" sz="1100" b="1" dirty="0">
                <a:solidFill>
                  <a:srgbClr val="616365"/>
                </a:solidFill>
                <a:latin typeface="Arial"/>
                <a:ea typeface="Calibri"/>
                <a:cs typeface="Times New Roman"/>
              </a:rPr>
              <a:t>% satisfied</a:t>
            </a:r>
            <a:endParaRPr lang="en-AU" sz="1600" dirty="0">
              <a:solidFill>
                <a:srgbClr val="616365"/>
              </a:solidFill>
              <a:latin typeface="Arial"/>
              <a:ea typeface="Calibri"/>
              <a:cs typeface="Times New Roman"/>
            </a:endParaRPr>
          </a:p>
          <a:p>
            <a:pPr algn="ctr">
              <a:lnSpc>
                <a:spcPct val="115000"/>
              </a:lnSpc>
              <a:spcAft>
                <a:spcPts val="1200"/>
              </a:spcAft>
            </a:pPr>
            <a:r>
              <a:rPr lang="en-AU" sz="1100" dirty="0">
                <a:solidFill>
                  <a:srgbClr val="616365"/>
                </a:solidFill>
                <a:latin typeface="Arial"/>
                <a:ea typeface="Calibri"/>
                <a:cs typeface="Times New Roman"/>
              </a:rPr>
              <a:t>76%</a:t>
            </a:r>
            <a:endParaRPr lang="en-AU" sz="1600" dirty="0">
              <a:solidFill>
                <a:srgbClr val="616365"/>
              </a:solidFill>
              <a:latin typeface="Arial"/>
              <a:ea typeface="Calibri"/>
              <a:cs typeface="Times New Roman"/>
            </a:endParaRPr>
          </a:p>
          <a:p>
            <a:pPr algn="ctr">
              <a:lnSpc>
                <a:spcPct val="115000"/>
              </a:lnSpc>
              <a:spcAft>
                <a:spcPts val="1200"/>
              </a:spcAft>
            </a:pPr>
            <a:endParaRPr lang="en-AU" sz="1100" dirty="0">
              <a:solidFill>
                <a:srgbClr val="616365"/>
              </a:solidFill>
              <a:latin typeface="Arial"/>
              <a:ea typeface="Calibri"/>
              <a:cs typeface="Times New Roman"/>
            </a:endParaRPr>
          </a:p>
          <a:p>
            <a:pPr algn="ctr">
              <a:lnSpc>
                <a:spcPct val="115000"/>
              </a:lnSpc>
              <a:spcAft>
                <a:spcPts val="1200"/>
              </a:spcAft>
            </a:pPr>
            <a:endParaRPr lang="en-AU" sz="700" dirty="0">
              <a:solidFill>
                <a:srgbClr val="616365"/>
              </a:solidFill>
              <a:latin typeface="Arial"/>
              <a:ea typeface="Calibri"/>
              <a:cs typeface="Times New Roman"/>
            </a:endParaRPr>
          </a:p>
          <a:p>
            <a:pPr algn="ctr">
              <a:lnSpc>
                <a:spcPct val="115000"/>
              </a:lnSpc>
              <a:spcAft>
                <a:spcPts val="1200"/>
              </a:spcAft>
            </a:pPr>
            <a:r>
              <a:rPr lang="en-AU" sz="1100" dirty="0">
                <a:solidFill>
                  <a:srgbClr val="616365"/>
                </a:solidFill>
                <a:latin typeface="Arial"/>
                <a:ea typeface="Calibri"/>
                <a:cs typeface="Times New Roman"/>
              </a:rPr>
              <a:t>73%</a:t>
            </a:r>
            <a:endParaRPr lang="en-AU" sz="1600" dirty="0">
              <a:solidFill>
                <a:srgbClr val="616365"/>
              </a:solidFill>
              <a:latin typeface="Arial"/>
              <a:ea typeface="Calibri"/>
              <a:cs typeface="Times New Roman"/>
            </a:endParaRPr>
          </a:p>
          <a:p>
            <a:pPr algn="ctr">
              <a:lnSpc>
                <a:spcPct val="115000"/>
              </a:lnSpc>
              <a:spcAft>
                <a:spcPts val="1200"/>
              </a:spcAft>
            </a:pPr>
            <a:endParaRPr lang="en-AU" sz="1100" dirty="0">
              <a:solidFill>
                <a:srgbClr val="616365"/>
              </a:solidFill>
              <a:latin typeface="Arial"/>
              <a:ea typeface="Calibri"/>
              <a:cs typeface="Times New Roman"/>
            </a:endParaRPr>
          </a:p>
          <a:p>
            <a:pPr algn="ctr">
              <a:lnSpc>
                <a:spcPct val="115000"/>
              </a:lnSpc>
              <a:spcAft>
                <a:spcPts val="1200"/>
              </a:spcAft>
            </a:pPr>
            <a:endParaRPr lang="en-AU" sz="700" dirty="0">
              <a:solidFill>
                <a:srgbClr val="616365"/>
              </a:solidFill>
              <a:latin typeface="Arial"/>
              <a:ea typeface="Calibri"/>
              <a:cs typeface="Times New Roman"/>
            </a:endParaRPr>
          </a:p>
          <a:p>
            <a:pPr algn="ctr">
              <a:lnSpc>
                <a:spcPct val="115000"/>
              </a:lnSpc>
              <a:spcAft>
                <a:spcPts val="1200"/>
              </a:spcAft>
            </a:pPr>
            <a:r>
              <a:rPr lang="en-AU" sz="1100" dirty="0">
                <a:solidFill>
                  <a:srgbClr val="616365"/>
                </a:solidFill>
                <a:latin typeface="Arial"/>
                <a:ea typeface="Calibri"/>
                <a:cs typeface="Times New Roman"/>
              </a:rPr>
              <a:t>87%</a:t>
            </a:r>
            <a:endParaRPr lang="en-AU" sz="1600" dirty="0">
              <a:solidFill>
                <a:srgbClr val="616365"/>
              </a:solidFill>
              <a:latin typeface="Arial"/>
              <a:ea typeface="Calibri"/>
              <a:cs typeface="Times New Roman"/>
            </a:endParaRPr>
          </a:p>
          <a:p>
            <a:pPr algn="ctr">
              <a:lnSpc>
                <a:spcPct val="115000"/>
              </a:lnSpc>
              <a:spcAft>
                <a:spcPts val="1200"/>
              </a:spcAft>
            </a:pPr>
            <a:endParaRPr lang="en-AU" sz="1100" dirty="0">
              <a:solidFill>
                <a:srgbClr val="616365"/>
              </a:solidFill>
              <a:latin typeface="Arial"/>
              <a:ea typeface="Calibri"/>
              <a:cs typeface="Times New Roman"/>
            </a:endParaRPr>
          </a:p>
          <a:p>
            <a:pPr algn="ctr">
              <a:lnSpc>
                <a:spcPct val="115000"/>
              </a:lnSpc>
              <a:spcAft>
                <a:spcPts val="1200"/>
              </a:spcAft>
            </a:pPr>
            <a:endParaRPr lang="en-AU" sz="800" dirty="0">
              <a:solidFill>
                <a:srgbClr val="616365"/>
              </a:solidFill>
              <a:latin typeface="Arial"/>
              <a:ea typeface="Calibri"/>
              <a:cs typeface="Times New Roman"/>
            </a:endParaRPr>
          </a:p>
          <a:p>
            <a:pPr algn="ctr">
              <a:lnSpc>
                <a:spcPct val="115000"/>
              </a:lnSpc>
              <a:spcAft>
                <a:spcPts val="1200"/>
              </a:spcAft>
            </a:pPr>
            <a:r>
              <a:rPr lang="en-AU" sz="1100" dirty="0">
                <a:solidFill>
                  <a:srgbClr val="616365"/>
                </a:solidFill>
                <a:latin typeface="Arial"/>
                <a:ea typeface="Calibri"/>
                <a:cs typeface="Times New Roman"/>
              </a:rPr>
              <a:t>86%</a:t>
            </a:r>
            <a:endParaRPr lang="en-AU" sz="1600" dirty="0">
              <a:solidFill>
                <a:srgbClr val="616365"/>
              </a:solidFill>
              <a:latin typeface="Arial"/>
              <a:ea typeface="Calibri"/>
              <a:cs typeface="Times New Roman"/>
            </a:endParaRPr>
          </a:p>
          <a:p>
            <a:pPr>
              <a:lnSpc>
                <a:spcPct val="115000"/>
              </a:lnSpc>
              <a:spcAft>
                <a:spcPts val="1200"/>
              </a:spcAft>
            </a:pPr>
            <a:r>
              <a:rPr lang="en-AU" sz="1100" dirty="0">
                <a:solidFill>
                  <a:srgbClr val="616365"/>
                </a:solidFill>
                <a:latin typeface="Arial"/>
                <a:ea typeface="Calibri"/>
                <a:cs typeface="Times New Roman"/>
              </a:rPr>
              <a:t> </a:t>
            </a:r>
            <a:endParaRPr lang="en-AU" sz="1600" dirty="0">
              <a:solidFill>
                <a:srgbClr val="616365"/>
              </a:solidFill>
              <a:latin typeface="Arial"/>
              <a:ea typeface="Calibri"/>
              <a:cs typeface="Times New Roman"/>
            </a:endParaRPr>
          </a:p>
        </p:txBody>
      </p:sp>
    </p:spTree>
    <p:extLst>
      <p:ext uri="{BB962C8B-B14F-4D97-AF65-F5344CB8AC3E}">
        <p14:creationId xmlns:p14="http://schemas.microsoft.com/office/powerpoint/2010/main" val="376186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91" y="684290"/>
            <a:ext cx="7578336" cy="831269"/>
          </a:xfrm>
        </p:spPr>
        <p:txBody>
          <a:bodyPr>
            <a:normAutofit fontScale="90000"/>
          </a:bodyPr>
          <a:lstStyle/>
          <a:p>
            <a:r>
              <a:rPr lang="en-AU" sz="2900" dirty="0"/>
              <a:t>Family Law clients showed an improvement with their satisfaction with VLA  since 2013, but overall satisfaction declined for both Civil Law and Criminal Law clients since the last time they were surveyed. </a:t>
            </a:r>
          </a:p>
        </p:txBody>
      </p:sp>
      <p:sp>
        <p:nvSpPr>
          <p:cNvPr id="4" name="Slide Number Placeholder 3"/>
          <p:cNvSpPr>
            <a:spLocks noGrp="1"/>
          </p:cNvSpPr>
          <p:nvPr>
            <p:ph type="sldNum" sz="quarter" idx="4"/>
          </p:nvPr>
        </p:nvSpPr>
        <p:spPr/>
        <p:txBody>
          <a:bodyPr/>
          <a:lstStyle/>
          <a:p>
            <a:fld id="{0CB7689D-80C9-4673-80C1-8DF4E9A6252A}" type="slidenum">
              <a:rPr lang="en-AU" smtClean="0"/>
              <a:pPr/>
              <a:t>9</a:t>
            </a:fld>
            <a:endParaRPr lang="en-AU" dirty="0"/>
          </a:p>
        </p:txBody>
      </p:sp>
      <p:sp>
        <p:nvSpPr>
          <p:cNvPr id="7" name="Rectangle 6"/>
          <p:cNvSpPr/>
          <p:nvPr/>
        </p:nvSpPr>
        <p:spPr>
          <a:xfrm>
            <a:off x="126125" y="6732959"/>
            <a:ext cx="5522529" cy="784749"/>
          </a:xfrm>
          <a:prstGeom prst="rect">
            <a:avLst/>
          </a:prstGeom>
        </p:spPr>
        <p:txBody>
          <a:bodyPr wrap="square" lIns="91360" tIns="45680" rIns="91360" bIns="45680">
            <a:spAutoFit/>
          </a:bodyPr>
          <a:lstStyle/>
          <a:p>
            <a:r>
              <a:rPr lang="en-AU" sz="900" dirty="0">
                <a:solidFill>
                  <a:srgbClr val="616365"/>
                </a:solidFill>
                <a:latin typeface="Arial" pitchFamily="34" charset="0"/>
                <a:cs typeface="Arial" pitchFamily="34" charset="0"/>
              </a:rPr>
              <a:t>Q7Q Overall, how would you rate your satisfaction with Legal Aid? (SR)</a:t>
            </a:r>
          </a:p>
          <a:p>
            <a:r>
              <a:rPr lang="en-AU" sz="900" dirty="0">
                <a:solidFill>
                  <a:srgbClr val="616365"/>
                </a:solidFill>
                <a:latin typeface="Arial" pitchFamily="34" charset="0"/>
                <a:cs typeface="Arial" pitchFamily="34" charset="0"/>
              </a:rPr>
              <a:t>Base: 2013 – all Family Law and Civil Law clients who, according to VLA, accessed either Legal Advice, Casework or Duty Lawyer services. 2011 – Family Law and Civil Law clients (excluding clients who were both Family and Civil Law clients) that accessed either Legal Advice, Casework or Duty Lawyer services.</a:t>
            </a:r>
          </a:p>
          <a:p>
            <a:r>
              <a:rPr lang="en-AU" sz="900" dirty="0">
                <a:solidFill>
                  <a:srgbClr val="616365"/>
                </a:solidFill>
                <a:latin typeface="Arial" pitchFamily="34" charset="0"/>
                <a:cs typeface="Arial" pitchFamily="34" charset="0"/>
              </a:rPr>
              <a:t>Note: * indicates data from 2012</a:t>
            </a:r>
          </a:p>
        </p:txBody>
      </p:sp>
      <p:sp>
        <p:nvSpPr>
          <p:cNvPr id="3" name="Oval 2"/>
          <p:cNvSpPr/>
          <p:nvPr/>
        </p:nvSpPr>
        <p:spPr>
          <a:xfrm>
            <a:off x="8227020" y="74315"/>
            <a:ext cx="1728192" cy="1728384"/>
          </a:xfrm>
          <a:prstGeom prst="ellipse">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300" dirty="0">
                <a:solidFill>
                  <a:srgbClr val="616365"/>
                </a:solidFill>
              </a:rPr>
              <a:t>Criminal Law clients were significantly more satisfied with VLA than Family and Civil Law clients. </a:t>
            </a:r>
          </a:p>
        </p:txBody>
      </p:sp>
      <p:graphicFrame>
        <p:nvGraphicFramePr>
          <p:cNvPr id="9" name="Chart 8"/>
          <p:cNvGraphicFramePr/>
          <p:nvPr>
            <p:extLst>
              <p:ext uri="{D42A27DB-BD31-4B8C-83A1-F6EECF244321}">
                <p14:modId xmlns:p14="http://schemas.microsoft.com/office/powerpoint/2010/main" val="2074887426"/>
              </p:ext>
            </p:extLst>
          </p:nvPr>
        </p:nvGraphicFramePr>
        <p:xfrm>
          <a:off x="666180" y="1908423"/>
          <a:ext cx="8856984"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2"/>
          <p:cNvSpPr txBox="1">
            <a:spLocks noChangeArrowheads="1"/>
          </p:cNvSpPr>
          <p:nvPr/>
        </p:nvSpPr>
        <p:spPr bwMode="auto">
          <a:xfrm>
            <a:off x="9432106" y="1438275"/>
            <a:ext cx="533400" cy="5688632"/>
          </a:xfrm>
          <a:prstGeom prst="rect">
            <a:avLst/>
          </a:prstGeom>
          <a:noFill/>
          <a:ln w="9525">
            <a:noFill/>
            <a:miter lim="800000"/>
            <a:headEnd/>
            <a:tailEnd/>
          </a:ln>
        </p:spPr>
        <p:txBody>
          <a:bodyPr rot="0" vert="horz" wrap="square" lIns="0" tIns="45680" rIns="0" bIns="45680" anchor="t" anchorCtr="0">
            <a:noAutofit/>
          </a:bodyPr>
          <a:lstStyle/>
          <a:p>
            <a:pPr>
              <a:lnSpc>
                <a:spcPct val="115000"/>
              </a:lnSpc>
            </a:pPr>
            <a:r>
              <a:rPr lang="en-AU" sz="900" b="1" dirty="0">
                <a:solidFill>
                  <a:srgbClr val="616365"/>
                </a:solidFill>
                <a:latin typeface="Arial"/>
                <a:ea typeface="Calibri"/>
                <a:cs typeface="Times New Roman"/>
              </a:rPr>
              <a:t> </a:t>
            </a:r>
            <a:endParaRPr lang="en-AU" sz="1100" dirty="0">
              <a:solidFill>
                <a:srgbClr val="616365"/>
              </a:solidFill>
              <a:latin typeface="Arial"/>
              <a:ea typeface="Calibri"/>
              <a:cs typeface="Times New Roman"/>
            </a:endParaRPr>
          </a:p>
          <a:p>
            <a:pPr algn="ctr">
              <a:lnSpc>
                <a:spcPct val="115000"/>
              </a:lnSpc>
              <a:spcAft>
                <a:spcPts val="1200"/>
              </a:spcAft>
            </a:pPr>
            <a:r>
              <a:rPr lang="en-AU" sz="900" b="1" dirty="0">
                <a:solidFill>
                  <a:srgbClr val="616365"/>
                </a:solidFill>
                <a:latin typeface="Arial"/>
                <a:ea typeface="Calibri"/>
                <a:cs typeface="Times New Roman"/>
              </a:rPr>
              <a:t>% satisfied</a:t>
            </a:r>
            <a:endParaRPr lang="en-AU" sz="1100" dirty="0">
              <a:solidFill>
                <a:srgbClr val="616365"/>
              </a:solidFill>
              <a:latin typeface="Arial"/>
              <a:ea typeface="Calibri"/>
              <a:cs typeface="Times New Roman"/>
            </a:endParaRPr>
          </a:p>
          <a:p>
            <a:pPr algn="ctr">
              <a:lnSpc>
                <a:spcPct val="115000"/>
              </a:lnSpc>
              <a:spcAft>
                <a:spcPts val="1200"/>
              </a:spcAft>
            </a:pPr>
            <a:r>
              <a:rPr lang="en-AU" sz="900" dirty="0">
                <a:solidFill>
                  <a:srgbClr val="616365"/>
                </a:solidFill>
                <a:latin typeface="Arial"/>
                <a:ea typeface="Calibri"/>
                <a:cs typeface="Times New Roman"/>
              </a:rPr>
              <a:t>72%</a:t>
            </a:r>
          </a:p>
          <a:p>
            <a:pPr algn="ctr">
              <a:lnSpc>
                <a:spcPct val="115000"/>
              </a:lnSpc>
              <a:spcAft>
                <a:spcPts val="1200"/>
              </a:spcAft>
            </a:pPr>
            <a:endParaRPr lang="en-AU" sz="100" dirty="0">
              <a:solidFill>
                <a:srgbClr val="616365"/>
              </a:solidFill>
              <a:latin typeface="Arial"/>
              <a:ea typeface="Calibri"/>
              <a:cs typeface="Times New Roman"/>
            </a:endParaRPr>
          </a:p>
          <a:p>
            <a:pPr algn="ctr">
              <a:lnSpc>
                <a:spcPct val="115000"/>
              </a:lnSpc>
              <a:spcAft>
                <a:spcPts val="1200"/>
              </a:spcAft>
            </a:pPr>
            <a:r>
              <a:rPr lang="en-AU" sz="900" dirty="0">
                <a:solidFill>
                  <a:srgbClr val="616365"/>
                </a:solidFill>
                <a:latin typeface="Arial"/>
                <a:ea typeface="Calibri"/>
                <a:cs typeface="Times New Roman"/>
              </a:rPr>
              <a:t>69%</a:t>
            </a:r>
          </a:p>
          <a:p>
            <a:pPr algn="ctr">
              <a:lnSpc>
                <a:spcPct val="115000"/>
              </a:lnSpc>
              <a:spcAft>
                <a:spcPts val="1200"/>
              </a:spcAft>
            </a:pPr>
            <a:endParaRPr lang="en-AU" sz="100" dirty="0">
              <a:solidFill>
                <a:srgbClr val="616365"/>
              </a:solidFill>
              <a:latin typeface="Arial"/>
              <a:ea typeface="Calibri"/>
              <a:cs typeface="Times New Roman"/>
            </a:endParaRPr>
          </a:p>
          <a:p>
            <a:pPr algn="ctr">
              <a:lnSpc>
                <a:spcPct val="115000"/>
              </a:lnSpc>
              <a:spcAft>
                <a:spcPts val="1200"/>
              </a:spcAft>
            </a:pPr>
            <a:r>
              <a:rPr lang="en-AU" sz="900" dirty="0">
                <a:solidFill>
                  <a:srgbClr val="616365"/>
                </a:solidFill>
                <a:latin typeface="Arial"/>
                <a:ea typeface="Calibri"/>
                <a:cs typeface="Times New Roman"/>
              </a:rPr>
              <a:t>81%</a:t>
            </a:r>
            <a:endParaRPr lang="en-AU" sz="500" dirty="0">
              <a:solidFill>
                <a:srgbClr val="616365"/>
              </a:solidFill>
              <a:ea typeface="Calibri"/>
              <a:cs typeface="Times New Roman"/>
            </a:endParaRPr>
          </a:p>
          <a:p>
            <a:pPr algn="ctr">
              <a:lnSpc>
                <a:spcPct val="115000"/>
              </a:lnSpc>
              <a:spcAft>
                <a:spcPts val="1200"/>
              </a:spcAft>
            </a:pPr>
            <a:endParaRPr lang="en-AU" sz="100" dirty="0">
              <a:solidFill>
                <a:srgbClr val="616365"/>
              </a:solidFill>
              <a:latin typeface="Arial"/>
              <a:ea typeface="Calibri"/>
              <a:cs typeface="Times New Roman"/>
            </a:endParaRPr>
          </a:p>
          <a:p>
            <a:pPr algn="ctr">
              <a:lnSpc>
                <a:spcPct val="115000"/>
              </a:lnSpc>
              <a:spcAft>
                <a:spcPts val="1100"/>
              </a:spcAft>
            </a:pPr>
            <a:r>
              <a:rPr lang="en-AU" sz="900" dirty="0">
                <a:solidFill>
                  <a:srgbClr val="616365"/>
                </a:solidFill>
                <a:latin typeface="Arial"/>
                <a:ea typeface="Calibri"/>
                <a:cs typeface="Times New Roman"/>
              </a:rPr>
              <a:t>73%</a:t>
            </a:r>
            <a:endParaRPr lang="en-AU" sz="500" dirty="0">
              <a:solidFill>
                <a:srgbClr val="616365"/>
              </a:solidFill>
              <a:ea typeface="Calibri"/>
              <a:cs typeface="Times New Roman"/>
            </a:endParaRPr>
          </a:p>
          <a:p>
            <a:pPr algn="ctr">
              <a:lnSpc>
                <a:spcPct val="115000"/>
              </a:lnSpc>
              <a:spcAft>
                <a:spcPts val="1100"/>
              </a:spcAft>
            </a:pPr>
            <a:endParaRPr lang="en-AU" sz="100" dirty="0">
              <a:solidFill>
                <a:srgbClr val="616365"/>
              </a:solidFill>
              <a:latin typeface="Arial"/>
              <a:ea typeface="Calibri"/>
              <a:cs typeface="Times New Roman"/>
            </a:endParaRPr>
          </a:p>
          <a:p>
            <a:pPr algn="ctr">
              <a:lnSpc>
                <a:spcPct val="115000"/>
              </a:lnSpc>
              <a:spcAft>
                <a:spcPts val="1200"/>
              </a:spcAft>
            </a:pPr>
            <a:r>
              <a:rPr lang="en-AU" sz="900" dirty="0">
                <a:solidFill>
                  <a:srgbClr val="616365"/>
                </a:solidFill>
                <a:latin typeface="Arial"/>
                <a:ea typeface="Calibri"/>
                <a:cs typeface="Times New Roman"/>
              </a:rPr>
              <a:t>77%</a:t>
            </a:r>
            <a:endParaRPr lang="en-AU" sz="500" dirty="0">
              <a:solidFill>
                <a:srgbClr val="616365"/>
              </a:solidFill>
              <a:ea typeface="Calibri"/>
              <a:cs typeface="Times New Roman"/>
            </a:endParaRPr>
          </a:p>
          <a:p>
            <a:pPr algn="ctr">
              <a:lnSpc>
                <a:spcPct val="115000"/>
              </a:lnSpc>
              <a:spcAft>
                <a:spcPts val="1200"/>
              </a:spcAft>
            </a:pPr>
            <a:endParaRPr lang="en-AU" sz="100" dirty="0">
              <a:solidFill>
                <a:srgbClr val="616365"/>
              </a:solidFill>
              <a:latin typeface="Arial"/>
              <a:ea typeface="Calibri"/>
              <a:cs typeface="Times New Roman"/>
            </a:endParaRPr>
          </a:p>
          <a:p>
            <a:pPr algn="ctr">
              <a:lnSpc>
                <a:spcPct val="115000"/>
              </a:lnSpc>
              <a:spcAft>
                <a:spcPts val="1200"/>
              </a:spcAft>
            </a:pPr>
            <a:r>
              <a:rPr lang="en-AU" sz="900" dirty="0">
                <a:solidFill>
                  <a:srgbClr val="616365"/>
                </a:solidFill>
                <a:latin typeface="Arial"/>
                <a:ea typeface="Calibri"/>
                <a:cs typeface="Times New Roman"/>
              </a:rPr>
              <a:t>85%</a:t>
            </a:r>
            <a:endParaRPr lang="en-AU" sz="500" dirty="0">
              <a:solidFill>
                <a:srgbClr val="616365"/>
              </a:solidFill>
              <a:ea typeface="Calibri"/>
              <a:cs typeface="Times New Roman"/>
            </a:endParaRPr>
          </a:p>
          <a:p>
            <a:pPr algn="ctr">
              <a:lnSpc>
                <a:spcPct val="115000"/>
              </a:lnSpc>
              <a:spcAft>
                <a:spcPts val="1200"/>
              </a:spcAft>
            </a:pPr>
            <a:endParaRPr lang="en-AU" sz="100" dirty="0">
              <a:solidFill>
                <a:srgbClr val="616365"/>
              </a:solidFill>
              <a:latin typeface="Arial"/>
              <a:ea typeface="Calibri"/>
              <a:cs typeface="Times New Roman"/>
            </a:endParaRPr>
          </a:p>
          <a:p>
            <a:pPr algn="ctr">
              <a:lnSpc>
                <a:spcPct val="115000"/>
              </a:lnSpc>
              <a:spcAft>
                <a:spcPts val="1200"/>
              </a:spcAft>
            </a:pPr>
            <a:r>
              <a:rPr lang="en-AU" sz="900" dirty="0">
                <a:solidFill>
                  <a:srgbClr val="616365"/>
                </a:solidFill>
                <a:latin typeface="Arial"/>
                <a:ea typeface="Calibri"/>
                <a:cs typeface="Times New Roman"/>
              </a:rPr>
              <a:t>81%</a:t>
            </a:r>
            <a:endParaRPr lang="en-AU" sz="500" dirty="0">
              <a:solidFill>
                <a:srgbClr val="616365"/>
              </a:solidFill>
              <a:ea typeface="Calibri"/>
              <a:cs typeface="Times New Roman"/>
            </a:endParaRPr>
          </a:p>
          <a:p>
            <a:pPr algn="ctr">
              <a:lnSpc>
                <a:spcPct val="115000"/>
              </a:lnSpc>
              <a:spcAft>
                <a:spcPts val="1200"/>
              </a:spcAft>
            </a:pPr>
            <a:endParaRPr lang="en-AU" sz="100" dirty="0">
              <a:solidFill>
                <a:srgbClr val="616365"/>
              </a:solidFill>
              <a:latin typeface="Arial"/>
              <a:ea typeface="Calibri"/>
              <a:cs typeface="Times New Roman"/>
            </a:endParaRPr>
          </a:p>
          <a:p>
            <a:pPr algn="ctr">
              <a:lnSpc>
                <a:spcPct val="115000"/>
              </a:lnSpc>
              <a:spcAft>
                <a:spcPts val="1200"/>
              </a:spcAft>
            </a:pPr>
            <a:r>
              <a:rPr lang="en-AU" sz="900" dirty="0">
                <a:solidFill>
                  <a:srgbClr val="616365"/>
                </a:solidFill>
                <a:latin typeface="Arial"/>
                <a:ea typeface="Calibri"/>
                <a:cs typeface="Times New Roman"/>
              </a:rPr>
              <a:t>87%</a:t>
            </a:r>
            <a:endParaRPr lang="en-AU" sz="500" dirty="0">
              <a:solidFill>
                <a:srgbClr val="616365"/>
              </a:solidFill>
              <a:ea typeface="Calibri"/>
              <a:cs typeface="Times New Roman"/>
            </a:endParaRPr>
          </a:p>
          <a:p>
            <a:pPr algn="ctr">
              <a:lnSpc>
                <a:spcPct val="115000"/>
              </a:lnSpc>
              <a:spcAft>
                <a:spcPts val="1200"/>
              </a:spcAft>
            </a:pPr>
            <a:endParaRPr lang="en-AU" sz="100" dirty="0">
              <a:solidFill>
                <a:srgbClr val="616365"/>
              </a:solidFill>
              <a:latin typeface="Arial"/>
              <a:ea typeface="Calibri"/>
              <a:cs typeface="Times New Roman"/>
            </a:endParaRPr>
          </a:p>
          <a:p>
            <a:pPr algn="ctr">
              <a:lnSpc>
                <a:spcPct val="115000"/>
              </a:lnSpc>
              <a:spcAft>
                <a:spcPts val="1200"/>
              </a:spcAft>
            </a:pPr>
            <a:r>
              <a:rPr lang="en-AU" sz="900" dirty="0">
                <a:solidFill>
                  <a:srgbClr val="616365"/>
                </a:solidFill>
                <a:latin typeface="Arial"/>
                <a:ea typeface="Calibri"/>
                <a:cs typeface="Times New Roman"/>
              </a:rPr>
              <a:t>89%</a:t>
            </a:r>
            <a:endParaRPr lang="en-AU" sz="1100" dirty="0">
              <a:solidFill>
                <a:srgbClr val="616365"/>
              </a:solidFill>
              <a:latin typeface="Arial"/>
              <a:ea typeface="Calibri"/>
              <a:cs typeface="Times New Roman"/>
            </a:endParaRPr>
          </a:p>
          <a:p>
            <a:pPr>
              <a:lnSpc>
                <a:spcPct val="115000"/>
              </a:lnSpc>
              <a:spcAft>
                <a:spcPts val="1200"/>
              </a:spcAft>
            </a:pPr>
            <a:r>
              <a:rPr lang="en-AU" sz="900" dirty="0">
                <a:solidFill>
                  <a:srgbClr val="616365"/>
                </a:solidFill>
                <a:latin typeface="Arial"/>
                <a:ea typeface="Calibri"/>
                <a:cs typeface="Times New Roman"/>
              </a:rPr>
              <a:t> </a:t>
            </a:r>
            <a:endParaRPr lang="en-AU" sz="1100" dirty="0">
              <a:solidFill>
                <a:srgbClr val="616365"/>
              </a:solidFill>
              <a:latin typeface="Arial"/>
              <a:ea typeface="Calibri"/>
              <a:cs typeface="Times New Roman"/>
            </a:endParaRPr>
          </a:p>
        </p:txBody>
      </p:sp>
    </p:spTree>
    <p:extLst>
      <p:ext uri="{BB962C8B-B14F-4D97-AF65-F5344CB8AC3E}">
        <p14:creationId xmlns:p14="http://schemas.microsoft.com/office/powerpoint/2010/main" val="28418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Custom 20">
      <a:dk1>
        <a:srgbClr val="616365"/>
      </a:dk1>
      <a:lt1>
        <a:sysClr val="window" lastClr="FFFFFF"/>
      </a:lt1>
      <a:dk2>
        <a:srgbClr val="1F497D"/>
      </a:dk2>
      <a:lt2>
        <a:srgbClr val="EEECE1"/>
      </a:lt2>
      <a:accent1>
        <a:srgbClr val="616365"/>
      </a:accent1>
      <a:accent2>
        <a:srgbClr val="BD9271"/>
      </a:accent2>
      <a:accent3>
        <a:srgbClr val="3DB7E4"/>
      </a:accent3>
      <a:accent4>
        <a:srgbClr val="B6BF00"/>
      </a:accent4>
      <a:accent5>
        <a:srgbClr val="EC4371"/>
      </a:accent5>
      <a:accent6>
        <a:srgbClr val="50C9B5"/>
      </a:accent6>
      <a:hlink>
        <a:srgbClr val="CC6600"/>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88901" tIns="44451" rIns="88901" bIns="44451" rtlCol="0">
        <a:noAutofit/>
      </a:bodyPr>
      <a:lstStyle>
        <a:defPPr marL="0" marR="0" indent="0" algn="l" defTabSz="889008" rtl="0" eaLnBrk="1" fontAlgn="auto" latinLnBrk="0" hangingPunct="1">
          <a:lnSpc>
            <a:spcPct val="90000"/>
          </a:lnSpc>
          <a:spcBef>
            <a:spcPts val="0"/>
          </a:spcBef>
          <a:spcAft>
            <a:spcPts val="0"/>
          </a:spcAft>
          <a:buClrTx/>
          <a:buSzTx/>
          <a:buFont typeface="Arial" pitchFamily="34" charset="0"/>
          <a:buNone/>
          <a:tabLst/>
          <a:defRPr kumimoji="0" sz="2500" b="0" i="0" u="none" strike="noStrike" kern="1200" cap="none" spc="0" normalizeH="0" baseline="0" noProof="0" dirty="0" smtClean="0">
            <a:ln>
              <a:noFill/>
            </a:ln>
            <a:solidFill>
              <a:schemeClr val="tx1"/>
            </a:solidFill>
            <a:effectLst/>
            <a:uLnTx/>
            <a:uFillTx/>
            <a:latin typeface="Arial" pitchFamily="34" charset="0"/>
            <a:ea typeface="Verdana" pitchFamily="34" charset="0"/>
            <a:cs typeface="Arial" pitchFamily="34" charset="0"/>
          </a:defRPr>
        </a:defPPr>
      </a:lstStyle>
    </a:txDef>
  </a:objectDefaults>
  <a:extraClrSchemeLst/>
</a:theme>
</file>

<file path=ppt/theme/theme2.xml><?xml version="1.0" encoding="utf-8"?>
<a:theme xmlns:a="http://schemas.openxmlformats.org/drawingml/2006/main" name="2_Office Theme">
  <a:themeElements>
    <a:clrScheme name="Custom 20">
      <a:dk1>
        <a:srgbClr val="616365"/>
      </a:dk1>
      <a:lt1>
        <a:sysClr val="window" lastClr="FFFFFF"/>
      </a:lt1>
      <a:dk2>
        <a:srgbClr val="1F497D"/>
      </a:dk2>
      <a:lt2>
        <a:srgbClr val="EEECE1"/>
      </a:lt2>
      <a:accent1>
        <a:srgbClr val="616365"/>
      </a:accent1>
      <a:accent2>
        <a:srgbClr val="BD9271"/>
      </a:accent2>
      <a:accent3>
        <a:srgbClr val="3DB7E4"/>
      </a:accent3>
      <a:accent4>
        <a:srgbClr val="B6BF00"/>
      </a:accent4>
      <a:accent5>
        <a:srgbClr val="EC4371"/>
      </a:accent5>
      <a:accent6>
        <a:srgbClr val="50C9B5"/>
      </a:accent6>
      <a:hlink>
        <a:srgbClr val="CC6600"/>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88901" tIns="44451" rIns="88901" bIns="44451" rtlCol="0">
        <a:noAutofit/>
      </a:bodyPr>
      <a:lstStyle>
        <a:defPPr marL="0" marR="0" indent="0" algn="l" defTabSz="889008" rtl="0" eaLnBrk="1" fontAlgn="auto" latinLnBrk="0" hangingPunct="1">
          <a:lnSpc>
            <a:spcPct val="90000"/>
          </a:lnSpc>
          <a:spcBef>
            <a:spcPts val="0"/>
          </a:spcBef>
          <a:spcAft>
            <a:spcPts val="0"/>
          </a:spcAft>
          <a:buClrTx/>
          <a:buSzTx/>
          <a:buFont typeface="Arial" pitchFamily="34" charset="0"/>
          <a:buNone/>
          <a:tabLst/>
          <a:defRPr kumimoji="0" sz="2500" b="0" i="0" u="none" strike="noStrike" kern="1200" cap="none" spc="0" normalizeH="0" baseline="0" noProof="0" dirty="0" smtClean="0">
            <a:ln>
              <a:noFill/>
            </a:ln>
            <a:solidFill>
              <a:schemeClr val="tx1"/>
            </a:solidFill>
            <a:effectLst/>
            <a:uLnTx/>
            <a:uFillTx/>
            <a:latin typeface="Arial" pitchFamily="34" charset="0"/>
            <a:ea typeface="Verdana"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BR custom word">
    <a:dk1>
      <a:sysClr val="windowText" lastClr="000000"/>
    </a:dk1>
    <a:lt1>
      <a:sysClr val="window" lastClr="FFFFFF"/>
    </a:lt1>
    <a:dk2>
      <a:srgbClr val="1F497D"/>
    </a:dk2>
    <a:lt2>
      <a:srgbClr val="EEECE1"/>
    </a:lt2>
    <a:accent1>
      <a:srgbClr val="FDC82F"/>
    </a:accent1>
    <a:accent2>
      <a:srgbClr val="3DB7E4"/>
    </a:accent2>
    <a:accent3>
      <a:srgbClr val="BD9271"/>
    </a:accent3>
    <a:accent4>
      <a:srgbClr val="B6BF00"/>
    </a:accent4>
    <a:accent5>
      <a:srgbClr val="EC4371"/>
    </a:accent5>
    <a:accent6>
      <a:srgbClr val="50C9B5"/>
    </a:accent6>
    <a:hlink>
      <a:srgbClr val="CC6600"/>
    </a:hlink>
    <a:folHlink>
      <a:srgbClr val="7F7F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TotalTime>
  <Words>4638</Words>
  <Application>Microsoft Macintosh PowerPoint</Application>
  <PresentationFormat>Custom</PresentationFormat>
  <Paragraphs>476</Paragraphs>
  <Slides>59</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59</vt:i4>
      </vt:variant>
    </vt:vector>
  </HeadingPairs>
  <TitlesOfParts>
    <vt:vector size="64" baseType="lpstr">
      <vt:lpstr>Arial</vt:lpstr>
      <vt:lpstr>Georgia</vt:lpstr>
      <vt:lpstr>Symbol</vt:lpstr>
      <vt:lpstr>Office Theme</vt:lpstr>
      <vt:lpstr>2_Office Theme</vt:lpstr>
      <vt:lpstr>Victoria Legal Aid Client Satisfaction Survey 2015.</vt:lpstr>
      <vt:lpstr>Background</vt:lpstr>
      <vt:lpstr>Methodology</vt:lpstr>
      <vt:lpstr>Key Take Outs.</vt:lpstr>
      <vt:lpstr>Key Take Outs</vt:lpstr>
      <vt:lpstr>Detailed Findings.</vt:lpstr>
      <vt:lpstr>Overall Satisfaction with VLA.</vt:lpstr>
      <vt:lpstr>In 2015, overall satisfaction with Legal Aid has improved on 2013, but remains below that of 2011 &amp; 2012.</vt:lpstr>
      <vt:lpstr>Family Law clients showed an improvement with their satisfaction with VLA  since 2013, but overall satisfaction declined for both Civil Law and Criminal Law clients since the last time they were surveyed. </vt:lpstr>
      <vt:lpstr>Casework and Duty Lawyer clients recorded improvements in their satisfaction with Legal Aid over 2013, while Legal Advice and Legal Help clients remained largely unchanged. </vt:lpstr>
      <vt:lpstr>Gaps in perceived importance and satisfaction.</vt:lpstr>
      <vt:lpstr>Findings from the survey were subject to a ‘gap analysis’ whereby the perceived importance of an element of VLA’s services was contrasted to client satisfaction. </vt:lpstr>
      <vt:lpstr>PowerPoint Presentation</vt:lpstr>
      <vt:lpstr>Suggested Improvements to Service.</vt:lpstr>
      <vt:lpstr>PowerPoint Presentation</vt:lpstr>
      <vt:lpstr>The main issues identified by clients who were dissatisfied with VLA’s service were more to do with issues in communication and relations between them and their lawyer.</vt:lpstr>
      <vt:lpstr>Client Expectations.</vt:lpstr>
      <vt:lpstr> Getting through to the right person when calling VLA was rated as the most important expectation related to accessing VLA, followed by not having to repeat their story.</vt:lpstr>
      <vt:lpstr>Trusting the information given, being treated with respect, and understanding the information given were rated as the most important aspects of VLA’s service.</vt:lpstr>
      <vt:lpstr>Clients rated having a better understanding of their legal options and their legal problem getting resolved as the most important expected outcomes when receiving a VLA service.</vt:lpstr>
      <vt:lpstr>Access to VLA.</vt:lpstr>
      <vt:lpstr>The most common way clients first heard about VLA was through court, from friends and family and by word of mouth. Only 5% of clients first heard about VLA through the Legal Aid website, while 2% first heard about VLA through the Media. </vt:lpstr>
      <vt:lpstr>One in five clients found it hard to get help from VLA due to their circumstances, with common reasons including not qualifying for help, too busy/not enough time to help and VLA already dealing with the other party/conflict of interest.</vt:lpstr>
      <vt:lpstr>Client’s experience with the staff member that conducted their assessment was generally very positive. The highest rated aspects of the staff member’s service was that clients were able to fully explain their situation and were satisfied with the type of questions asked by the staff member during the assessment.</vt:lpstr>
      <vt:lpstr>Most clients stated that the intake process was easy, with 75% of clients reporting their assessment and intake process as easy or very easy, with only 10% reporting the process as difficult or very difficult. </vt:lpstr>
      <vt:lpstr>Client satisfaction with the assessment and intake process was high, with 79% of clients satisfied or extremely satisfied with the process, and only 11% dissatisfied or extremely dissatisfied. </vt:lpstr>
      <vt:lpstr>Emotional Impact of Legal Problems.</vt:lpstr>
      <vt:lpstr>Obtaining help from VLA for a legal problem significantly improved how clients rated their negative emotions, with the largest reductions seen for stress and worry after obtaining help from VLA.</vt:lpstr>
      <vt:lpstr>Obtaining help from VLA significantly improved clients’ emotional wellbeing, with the largest improvements to feelings of being informed and reassured about their legal problem. </vt:lpstr>
      <vt:lpstr>Legal Advice Service.</vt:lpstr>
      <vt:lpstr>Criminal Law clients were most likely to use the same lawyer again if they were in a similar situation, with four in five agreeing compared to  three in five for Family Law and Civil Law clients.</vt:lpstr>
      <vt:lpstr>When looking at the service provided by Legal Advice Lawyers, clients were generally very positive across all aspects of their service, with the below statements reflecting the highest and lowest ratings (relative):</vt:lpstr>
      <vt:lpstr>Criminal Law clients were the most likely to recommend the Legal Advice service provided by VLA, with nine in ten indicating they would do so, followed by eight in ten Civil Law clients and three quarters of Family Law clients.</vt:lpstr>
      <vt:lpstr>A higher proportion of Criminal Law clients were also satisfied with the outcome of their case when compared to Family and Civil Law clients. </vt:lpstr>
      <vt:lpstr>Of all three service areas, Criminal Law clients were most likely to indicate that the legal advice they received helped.</vt:lpstr>
      <vt:lpstr>Casework Service.</vt:lpstr>
      <vt:lpstr>Civil Law clients were most likely to agree that they would use the same lawyer again in the future if they had a similar situation, followed by Criminal Law clients, and almost three quarters of Family Law clients.</vt:lpstr>
      <vt:lpstr>PowerPoint Presentation</vt:lpstr>
      <vt:lpstr>The use of a VLA salaried vs private lawyer had very little impact on a clients’ satisfaction with VLA, with 86% of those that used a VLA salaried lawyer satisfied compared to 84% of those who used a private lawyer.</vt:lpstr>
      <vt:lpstr>A large majority of Casework clients indicated they would recommend this service to other people, which was notably higher for both Criminal Law and Civil Law clients.  </vt:lpstr>
      <vt:lpstr>Civil Law clients were the most satisfied with the outcome of their case, followed by Criminal Law clients, and 60% of Family Law clients satisfied with the outcome. </vt:lpstr>
      <vt:lpstr>Criminal Law and Civil Law clients tended to be more likely to agree that the Casework service helped them sort out their legal problem, while three quarters of Family Law clients agreed the service helped them.</vt:lpstr>
      <vt:lpstr>Three quarters of Civil Law and Criminal Law clients indicated the outcome of their case reflected what they were told by their lawyers, higher than Family Law clients.</vt:lpstr>
      <vt:lpstr>Duty Lawyer Service.</vt:lpstr>
      <vt:lpstr>The majority of clients agreed that is was easy to locate a Duty Lawyer at court. Of the very small proportion that did find it difficult to locate the Duty Lawyer, most said that this was due to the lawyers being busy or understaffed and because they did not know where to go.</vt:lpstr>
      <vt:lpstr>Civil Law clients were most likely to use the Duty Lawyer service again if they were in a similar situation.</vt:lpstr>
      <vt:lpstr>PowerPoint Presentation</vt:lpstr>
      <vt:lpstr>The majority of clients accessing the Duty Lawyer service were happy to recommend the service to others, with Civil Law clients the strongest advocates of VLA’s Duty Lawyer service. </vt:lpstr>
      <vt:lpstr>Though the majority of clients were satisfied with the outcome of their legal problem, satisfaction was highest for Civil Law clients. </vt:lpstr>
      <vt:lpstr>Most clients agreed the Duty Lawyer service helped them, though agreement was higher for Civil and Criminal Law clients.</vt:lpstr>
      <vt:lpstr>Over 70% of both Family and Civil Law clients said that the outcome of their legal problem reflected what they were told, followed by 60% of Criminal Law clients.</vt:lpstr>
      <vt:lpstr>Legal Help.</vt:lpstr>
      <vt:lpstr>When asked if they would use the same adviser again, 76% either agreed or strongly agreed which is a slight decrease since previous years. However, it is important to observe a continued increase in clients who strongly agree.</vt:lpstr>
      <vt:lpstr>Around four in five clients who received information from their Legal Help advisor recall using it, while a similar proportion also found the information to be helpful. </vt:lpstr>
      <vt:lpstr>PowerPoint Presentation</vt:lpstr>
      <vt:lpstr>The majority of clients would recommend the Legal Help service to others, though this is lower than previous years.</vt:lpstr>
      <vt:lpstr>The proportion of Legal Help clients who indicated that the Legal Help Service helped them resolve their legal problem remained stable in 2015, but below that of 2012.</vt:lpstr>
      <vt:lpstr>In Summary.</vt:lpstr>
      <vt:lpstr>In Summary…</vt:lpstr>
    </vt:vector>
  </TitlesOfParts>
  <Manager/>
  <Company>Victoria Legal Aid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Satisfaction Survey 2015: Summary report</dc:title>
  <dc:subject/>
  <dc:creator>Victoria Legal Aid</dc:creator>
  <cp:keywords/>
  <dc:description/>
  <cp:lastModifiedBy>Gabrielle Mundana</cp:lastModifiedBy>
  <cp:revision>1</cp:revision>
  <dcterms:created xsi:type="dcterms:W3CDTF">2021-04-29T23:23:00Z</dcterms:created>
  <dcterms:modified xsi:type="dcterms:W3CDTF">2022-02-18T03:32:20Z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