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545" r:id="rId2"/>
    <p:sldId id="879" r:id="rId3"/>
    <p:sldId id="880" r:id="rId4"/>
    <p:sldId id="881" r:id="rId5"/>
    <p:sldId id="882" r:id="rId6"/>
    <p:sldId id="883" r:id="rId7"/>
    <p:sldId id="884" r:id="rId8"/>
    <p:sldId id="885" r:id="rId9"/>
    <p:sldId id="886" r:id="rId10"/>
    <p:sldId id="887" r:id="rId11"/>
    <p:sldId id="888" r:id="rId12"/>
    <p:sldId id="889" r:id="rId13"/>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1738"/>
    <a:srgbClr val="FF3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9" autoAdjust="0"/>
    <p:restoredTop sz="86390" autoAdjust="0"/>
  </p:normalViewPr>
  <p:slideViewPr>
    <p:cSldViewPr>
      <p:cViewPr varScale="1">
        <p:scale>
          <a:sx n="122" d="100"/>
          <a:sy n="122" d="100"/>
        </p:scale>
        <p:origin x="88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79" d="100"/>
          <a:sy n="79" d="100"/>
        </p:scale>
        <p:origin x="-3102"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cs typeface="+mn-cs"/>
              </a:defRPr>
            </a:lvl1pPr>
          </a:lstStyle>
          <a:p>
            <a:pPr>
              <a:defRPr/>
            </a:pPr>
            <a:endParaRPr lang="en-AU"/>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3968A6F-BBF1-4AF4-99F9-DD3688591A72}" type="datetimeFigureOut">
              <a:rPr lang="en-US"/>
              <a:pPr>
                <a:defRPr/>
              </a:pPr>
              <a:t>1/31/2019</a:t>
            </a:fld>
            <a:endParaRPr lang="en-US"/>
          </a:p>
        </p:txBody>
      </p:sp>
      <p:sp>
        <p:nvSpPr>
          <p:cNvPr id="4" name="Footer Placeholder 3"/>
          <p:cNvSpPr>
            <a:spLocks noGrp="1"/>
          </p:cNvSpPr>
          <p:nvPr>
            <p:ph type="ftr" sz="quarter" idx="2"/>
          </p:nvPr>
        </p:nvSpPr>
        <p:spPr>
          <a:xfrm>
            <a:off x="0" y="9428163"/>
            <a:ext cx="2946400" cy="496887"/>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cs typeface="+mn-cs"/>
              </a:defRPr>
            </a:lvl1pPr>
          </a:lstStyle>
          <a:p>
            <a:pPr>
              <a:defRPr/>
            </a:pPr>
            <a:endParaRPr lang="en-AU"/>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019EDE8-6981-4683-8BCB-5495C56F62F4}"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cs typeface="+mn-cs"/>
              </a:defRPr>
            </a:lvl1pPr>
          </a:lstStyle>
          <a:p>
            <a:pPr>
              <a:defRPr/>
            </a:pPr>
            <a:endParaRPr lang="en-AU"/>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AC4042B-8576-47F1-901C-CCB5551D9CF8}" type="datetimeFigureOut">
              <a:rPr lang="en-US"/>
              <a:pPr>
                <a:defRPr/>
              </a:pPr>
              <a:t>1/31/2019</a:t>
            </a:fld>
            <a:endParaRPr lang="en-US"/>
          </a:p>
        </p:txBody>
      </p:sp>
      <p:sp>
        <p:nvSpPr>
          <p:cNvPr id="4" name="Slide Image Placeholder 3"/>
          <p:cNvSpPr>
            <a:spLocks noGrp="1" noRot="1" noChangeAspect="1"/>
          </p:cNvSpPr>
          <p:nvPr>
            <p:ph type="sldImg" idx="2"/>
          </p:nvPr>
        </p:nvSpPr>
        <p:spPr>
          <a:xfrm>
            <a:off x="915988" y="744538"/>
            <a:ext cx="4965700"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28163"/>
            <a:ext cx="2946400" cy="496887"/>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cs typeface="+mn-cs"/>
              </a:defRPr>
            </a:lvl1pPr>
          </a:lstStyle>
          <a:p>
            <a:pPr>
              <a:defRPr/>
            </a:pPr>
            <a:endParaRPr lang="en-AU"/>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3E3AC8E-0E04-4AA6-B489-3E2F6FBCDE9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www.legalaid.vic.gov.au/"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p:txBody>
          <a:bodyPr/>
          <a:lstStyle/>
          <a:p>
            <a:pPr>
              <a:defRPr/>
            </a:pPr>
            <a:fld id="{44656557-AAB3-4525-B896-A6F3CDCD2604}" type="slidenum">
              <a:rPr lang="en-US"/>
              <a:pPr>
                <a:defRPr/>
              </a:pPr>
              <a:t>1</a:t>
            </a:fld>
            <a:endParaRPr lang="en-US"/>
          </a:p>
        </p:txBody>
      </p:sp>
      <p:sp>
        <p:nvSpPr>
          <p:cNvPr id="18434" name="Slide Image Placeholder 1"/>
          <p:cNvSpPr>
            <a:spLocks noGrp="1" noRot="1" noChangeAspect="1"/>
          </p:cNvSpPr>
          <p:nvPr>
            <p:ph type="sldImg"/>
          </p:nvPr>
        </p:nvSpPr>
        <p:spPr bwMode="auto">
          <a:xfrm>
            <a:off x="917575" y="744538"/>
            <a:ext cx="4962525" cy="3722687"/>
          </a:xfrm>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r>
              <a:rPr lang="en-US" sz="1200" kern="1200" dirty="0">
                <a:solidFill>
                  <a:schemeClr val="tx1"/>
                </a:solidFill>
                <a:effectLst/>
                <a:latin typeface="+mn-lt"/>
                <a:ea typeface="+mn-ea"/>
                <a:cs typeface="+mn-cs"/>
              </a:rPr>
              <a:t>Produced by Victoria Legal Aid</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Victoria Legal Aid</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Level 9, 570 Bourke Street</a:t>
            </a:r>
            <a:br>
              <a:rPr lang="en-AU" sz="1200" kern="1200" dirty="0">
                <a:solidFill>
                  <a:schemeClr val="tx1"/>
                </a:solidFill>
                <a:effectLst/>
                <a:latin typeface="+mn-lt"/>
                <a:ea typeface="+mn-ea"/>
                <a:cs typeface="+mn-cs"/>
              </a:rPr>
            </a:br>
            <a:r>
              <a:rPr lang="en-AU" sz="1200" kern="1200" dirty="0">
                <a:solidFill>
                  <a:schemeClr val="tx1"/>
                </a:solidFill>
                <a:effectLst/>
                <a:latin typeface="+mn-lt"/>
                <a:ea typeface="+mn-ea"/>
                <a:cs typeface="+mn-cs"/>
              </a:rPr>
              <a:t>Melbourne VIC 3000</a:t>
            </a:r>
          </a:p>
          <a:p>
            <a:r>
              <a:rPr lang="en-AU" sz="1200" kern="1200" dirty="0">
                <a:solidFill>
                  <a:schemeClr val="tx1"/>
                </a:solidFill>
                <a:effectLst/>
                <a:latin typeface="+mn-lt"/>
                <a:ea typeface="+mn-ea"/>
                <a:cs typeface="+mn-cs"/>
              </a:rPr>
              <a:t>For free information about the law and how we can help you, please visit our website www.legalaid.vic.gov.au or call 1300 792 387</a:t>
            </a:r>
          </a:p>
          <a:p>
            <a:r>
              <a:rPr lang="en-AU" sz="1200" kern="1200" dirty="0">
                <a:solidFill>
                  <a:schemeClr val="tx1"/>
                </a:solidFill>
                <a:effectLst/>
                <a:latin typeface="+mn-lt"/>
                <a:ea typeface="+mn-ea"/>
                <a:cs typeface="+mn-cs"/>
              </a:rPr>
              <a:t>For business queries, call (03) 9269 0234</a:t>
            </a: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First edition January 2017, minor edits 2019</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Acknowledgments: We thank AMES for their input into the original version of this resource.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2019 Victoria Legal Aid. </a:t>
            </a:r>
          </a:p>
          <a:p>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work is licensed under a </a:t>
            </a:r>
            <a:r>
              <a:rPr lang="en-US" sz="1200" u="sng" kern="1200" dirty="0">
                <a:solidFill>
                  <a:schemeClr val="tx1"/>
                </a:solidFill>
                <a:effectLst/>
                <a:latin typeface="+mn-lt"/>
                <a:ea typeface="+mn-ea"/>
                <a:cs typeface="+mn-cs"/>
                <a:hlinkClick r:id="rId3"/>
              </a:rPr>
              <a:t>Creative Commons Attribution 4.0 </a:t>
            </a:r>
            <a:r>
              <a:rPr lang="en-US" sz="1200" u="sng" kern="1200" dirty="0" err="1">
                <a:solidFill>
                  <a:schemeClr val="tx1"/>
                </a:solidFill>
                <a:effectLst/>
                <a:latin typeface="+mn-lt"/>
                <a:ea typeface="+mn-ea"/>
                <a:cs typeface="+mn-cs"/>
                <a:hlinkClick r:id="rId3"/>
              </a:rPr>
              <a:t>licence</a:t>
            </a:r>
            <a:r>
              <a:rPr lang="en-US" sz="1200" kern="1200" dirty="0">
                <a:solidFill>
                  <a:schemeClr val="tx1"/>
                </a:solidFill>
                <a:effectLst/>
                <a:latin typeface="+mn-lt"/>
                <a:ea typeface="+mn-ea"/>
                <a:cs typeface="+mn-cs"/>
              </a:rPr>
              <a:t>. You are free to re-use the work under that </a:t>
            </a:r>
            <a:r>
              <a:rPr lang="en-US" sz="1200" kern="1200" dirty="0" err="1">
                <a:solidFill>
                  <a:schemeClr val="tx1"/>
                </a:solidFill>
                <a:effectLst/>
                <a:latin typeface="+mn-lt"/>
                <a:ea typeface="+mn-ea"/>
                <a:cs typeface="+mn-cs"/>
              </a:rPr>
              <a:t>licence</a:t>
            </a:r>
            <a:r>
              <a:rPr lang="en-US" sz="1200" kern="1200" dirty="0">
                <a:solidFill>
                  <a:schemeClr val="tx1"/>
                </a:solidFill>
                <a:effectLst/>
                <a:latin typeface="+mn-lt"/>
                <a:ea typeface="+mn-ea"/>
                <a:cs typeface="+mn-cs"/>
              </a:rPr>
              <a:t>, on the condition that you credit Victoria Legal Aid as author, indicate if changes were made and comply with other </a:t>
            </a:r>
            <a:r>
              <a:rPr lang="en-US" sz="1200" kern="1200" dirty="0" err="1">
                <a:solidFill>
                  <a:schemeClr val="tx1"/>
                </a:solidFill>
                <a:effectLst/>
                <a:latin typeface="+mn-lt"/>
                <a:ea typeface="+mn-ea"/>
                <a:cs typeface="+mn-cs"/>
              </a:rPr>
              <a:t>licence</a:t>
            </a:r>
            <a:r>
              <a:rPr lang="en-US" sz="1200" kern="1200" dirty="0">
                <a:solidFill>
                  <a:schemeClr val="tx1"/>
                </a:solidFill>
                <a:effectLst/>
                <a:latin typeface="+mn-lt"/>
                <a:ea typeface="+mn-ea"/>
                <a:cs typeface="+mn-cs"/>
              </a:rPr>
              <a:t> terms. The </a:t>
            </a:r>
            <a:r>
              <a:rPr lang="en-US" sz="1200" kern="1200" dirty="0" err="1">
                <a:solidFill>
                  <a:schemeClr val="tx1"/>
                </a:solidFill>
                <a:effectLst/>
                <a:latin typeface="+mn-lt"/>
                <a:ea typeface="+mn-ea"/>
                <a:cs typeface="+mn-cs"/>
              </a:rPr>
              <a:t>licence</a:t>
            </a:r>
            <a:r>
              <a:rPr lang="en-US" sz="1200" kern="1200" dirty="0">
                <a:solidFill>
                  <a:schemeClr val="tx1"/>
                </a:solidFill>
                <a:effectLst/>
                <a:latin typeface="+mn-lt"/>
                <a:ea typeface="+mn-ea"/>
                <a:cs typeface="+mn-cs"/>
              </a:rPr>
              <a:t> does not apply to any images, photographs or branding including the Victoria Legal Aid logo.</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Disclaimer: The material in this publication is a general guide only. It is not legal advice. If you need to, please get legal advice about your own particular situation.</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Victoria Legal Aid</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Victoria Legal Aid is a government-funded agency set up to ensure that people who cannot afford to pay for a private lawyer can get help with their legal problems. We provide free information for all Victorians, family dispute resolution for disadvantaged families, provide lawyers on duty in most courts and tribunals in Victoria, and fund legal representation for people who meet our eligibility criteria. We help Victorian people with legal problems about criminal matters, family breakdown, child protection, family violence, child support, immigration, social security, mental health, discrimination, guardianship and administration, tenancy and debt.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Changes to the law</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law changes all the time. To check for changes you can:</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call Victoria Legal Aid’s Legal Help phone line on 1300 792 387</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visit the </a:t>
            </a:r>
            <a:r>
              <a:rPr lang="en-US" sz="1200" u="sng" kern="1200" dirty="0">
                <a:solidFill>
                  <a:schemeClr val="tx1"/>
                </a:solidFill>
                <a:effectLst/>
                <a:latin typeface="+mn-lt"/>
                <a:ea typeface="+mn-ea"/>
                <a:cs typeface="+mn-cs"/>
                <a:hlinkClick r:id="rId4"/>
              </a:rPr>
              <a:t>Victoria Legal Aid website</a:t>
            </a:r>
            <a:r>
              <a:rPr lang="en-US" sz="1200" kern="1200" dirty="0">
                <a:solidFill>
                  <a:schemeClr val="tx1"/>
                </a:solidFill>
                <a:effectLst/>
                <a:latin typeface="+mn-lt"/>
                <a:ea typeface="+mn-ea"/>
                <a:cs typeface="+mn-cs"/>
              </a:rPr>
              <a:t> (www.legalaid.vic.gov.au).</a:t>
            </a:r>
            <a:endParaRPr lang="en-AU" sz="1200" kern="1200" dirty="0">
              <a:solidFill>
                <a:schemeClr val="tx1"/>
              </a:solidFill>
              <a:effectLst/>
              <a:latin typeface="+mn-lt"/>
              <a:ea typeface="+mn-ea"/>
              <a:cs typeface="+mn-cs"/>
            </a:endParaRPr>
          </a:p>
        </p:txBody>
      </p:sp>
      <p:sp>
        <p:nvSpPr>
          <p:cNvPr id="2" name="Slide Number Placeholder 3"/>
          <p:cNvSpPr txBox="1">
            <a:spLocks noGrp="1"/>
          </p:cNvSpPr>
          <p:nvPr/>
        </p:nvSpPr>
        <p:spPr bwMode="auto">
          <a:xfrm>
            <a:off x="3849688" y="9428163"/>
            <a:ext cx="2946400" cy="496887"/>
          </a:xfrm>
          <a:prstGeom prst="rect">
            <a:avLst/>
          </a:prstGeom>
          <a:noFill/>
          <a:ln>
            <a:miter lim="800000"/>
            <a:headEnd/>
            <a:tailEnd/>
          </a:ln>
        </p:spPr>
        <p:txBody>
          <a:bodyPr anchor="b"/>
          <a:lstStyle/>
          <a:p>
            <a:pPr algn="r">
              <a:defRPr/>
            </a:pPr>
            <a:fld id="{BD14975F-7716-4E07-BDB4-CB2BA0053233}" type="slidenum">
              <a:rPr lang="en-US" sz="1200">
                <a:latin typeface="+mn-lt"/>
                <a:cs typeface="+mn-cs"/>
              </a:rPr>
              <a:pPr algn="r">
                <a:defRPr/>
              </a:pPr>
              <a:t>1</a:t>
            </a:fld>
            <a:endParaRPr lang="en-US" sz="1200">
              <a:latin typeface="+mn-lt"/>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9DCE136-74C8-459A-B867-A014FC88407E}" type="datetimeFigureOut">
              <a:rPr lang="en-US"/>
              <a:pPr>
                <a:defRPr/>
              </a:pPr>
              <a:t>1/31/2019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A0427C-0978-486E-ABD4-857CB310F4B1}" type="slidenum">
              <a:rPr lang="en-US"/>
              <a:pPr>
                <a:defRPr/>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22157"/>
            <a:ext cx="9144000" cy="103584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CCE8275-5477-4551-BFE9-CDB807AC27E1}" type="datetimeFigureOut">
              <a:rPr lang="en-US"/>
              <a:pPr>
                <a:defRPr/>
              </a:pPr>
              <a:t>1/31/2019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6D3A2F-73AF-4D26-9AAB-34E604B9ED37}" type="slidenum">
              <a:rPr lang="en-US"/>
              <a:pPr>
                <a:defRPr/>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22157"/>
            <a:ext cx="9144000" cy="1035843"/>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22A9C03-EC4F-42CD-94CD-029A6B7B9381}" type="datetimeFigureOut">
              <a:rPr lang="en-US"/>
              <a:pPr>
                <a:defRPr/>
              </a:pPr>
              <a:t>1/31/2019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FA1ADD-DE7A-4A94-8115-8B56217EE864}" type="slidenum">
              <a:rPr lang="en-US"/>
              <a:pPr>
                <a:defRPr/>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22157"/>
            <a:ext cx="9144000" cy="1035843"/>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ternal Slide 3">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323850" y="266007"/>
            <a:ext cx="7889125" cy="565553"/>
          </a:xfrm>
          <a:prstGeom prst="rect">
            <a:avLst/>
          </a:prstGeom>
        </p:spPr>
        <p:txBody>
          <a:bodyPr/>
          <a:lstStyle>
            <a:lvl1pPr>
              <a:defRPr sz="3200" baseline="0">
                <a:solidFill>
                  <a:srgbClr val="EB1738"/>
                </a:solidFill>
              </a:defRPr>
            </a:lvl1pPr>
            <a:lvl2pPr>
              <a:defRPr sz="2000">
                <a:solidFill>
                  <a:schemeClr val="bg1"/>
                </a:solidFill>
              </a:defRPr>
            </a:lvl2pPr>
            <a:lvl3pPr>
              <a:defRPr sz="1600">
                <a:solidFill>
                  <a:schemeClr val="bg1"/>
                </a:solidFill>
              </a:defRPr>
            </a:lvl3pPr>
            <a:lvl4pPr>
              <a:defRPr sz="1400">
                <a:solidFill>
                  <a:schemeClr val="bg1"/>
                </a:solidFill>
              </a:defRPr>
            </a:lvl4pPr>
            <a:lvl5pPr>
              <a:buNone/>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Text Placeholder 5"/>
          <p:cNvSpPr>
            <a:spLocks noGrp="1"/>
          </p:cNvSpPr>
          <p:nvPr>
            <p:ph type="body" sz="quarter" idx="11"/>
          </p:nvPr>
        </p:nvSpPr>
        <p:spPr>
          <a:xfrm>
            <a:off x="323850" y="831560"/>
            <a:ext cx="8268739" cy="390236"/>
          </a:xfrm>
          <a:prstGeom prst="rect">
            <a:avLst/>
          </a:prstGeom>
        </p:spPr>
        <p:txBody>
          <a:bodyPr/>
          <a:lstStyle>
            <a:lvl1pPr>
              <a:defRPr sz="2000" baseline="0">
                <a:solidFill>
                  <a:srgbClr val="EB1738"/>
                </a:solidFill>
              </a:defRPr>
            </a:lvl1pPr>
            <a:lvl2pPr>
              <a:defRPr sz="1600">
                <a:solidFill>
                  <a:schemeClr val="tx1"/>
                </a:solidFill>
              </a:defRPr>
            </a:lvl2pPr>
            <a:lvl3pPr>
              <a:defRPr sz="1400">
                <a:solidFill>
                  <a:schemeClr val="tx1"/>
                </a:solidFill>
              </a:defRPr>
            </a:lvl3pPr>
            <a:lvl4pPr>
              <a:defRPr sz="1400">
                <a:solidFill>
                  <a:schemeClr val="tx1"/>
                </a:solidFill>
              </a:defRPr>
            </a:lvl4pPr>
            <a:lvl5pPr>
              <a:buNone/>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Text Placeholder 5"/>
          <p:cNvSpPr>
            <a:spLocks noGrp="1"/>
          </p:cNvSpPr>
          <p:nvPr>
            <p:ph type="body" sz="quarter" idx="12"/>
          </p:nvPr>
        </p:nvSpPr>
        <p:spPr>
          <a:xfrm>
            <a:off x="323850" y="1221795"/>
            <a:ext cx="8268739" cy="4730117"/>
          </a:xfrm>
          <a:prstGeom prst="rect">
            <a:avLst/>
          </a:prstGeom>
        </p:spPr>
        <p:txBody>
          <a:bodyPr/>
          <a:lstStyle>
            <a:lvl1pPr>
              <a:defRPr sz="1600" baseline="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buNone/>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822157"/>
            <a:ext cx="9144000" cy="1035843"/>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ront Pag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5" descr="vla_logo_March 2015"/>
          <p:cNvPicPr>
            <a:picLocks noChangeAspect="1" noChangeArrowheads="1"/>
          </p:cNvPicPr>
          <p:nvPr userDrawn="1"/>
        </p:nvPicPr>
        <p:blipFill>
          <a:blip r:embed="rId3"/>
          <a:srcRect/>
          <a:stretch>
            <a:fillRect/>
          </a:stretch>
        </p:blipFill>
        <p:spPr bwMode="auto">
          <a:xfrm>
            <a:off x="5364163" y="6237288"/>
            <a:ext cx="2303462" cy="427037"/>
          </a:xfrm>
          <a:prstGeom prst="rect">
            <a:avLst/>
          </a:prstGeom>
          <a:noFill/>
        </p:spPr>
      </p:pic>
      <p:sp>
        <p:nvSpPr>
          <p:cNvPr id="6" name="Text Placeholder 5"/>
          <p:cNvSpPr>
            <a:spLocks noGrp="1"/>
          </p:cNvSpPr>
          <p:nvPr>
            <p:ph type="body" sz="quarter" idx="10"/>
          </p:nvPr>
        </p:nvSpPr>
        <p:spPr>
          <a:xfrm>
            <a:off x="476250" y="2593571"/>
            <a:ext cx="6074179" cy="565553"/>
          </a:xfrm>
          <a:prstGeom prst="rect">
            <a:avLst/>
          </a:prstGeom>
        </p:spPr>
        <p:txBody>
          <a:bodyPr/>
          <a:lstStyle>
            <a:lvl1pPr>
              <a:defRPr sz="3200" baseline="0">
                <a:solidFill>
                  <a:schemeClr val="bg1"/>
                </a:solidFill>
              </a:defRPr>
            </a:lvl1pPr>
            <a:lvl2pPr>
              <a:defRPr sz="2000">
                <a:solidFill>
                  <a:schemeClr val="bg1"/>
                </a:solidFill>
              </a:defRPr>
            </a:lvl2pPr>
            <a:lvl3pPr>
              <a:defRPr sz="1600">
                <a:solidFill>
                  <a:schemeClr val="bg1"/>
                </a:solidFill>
              </a:defRPr>
            </a:lvl3pPr>
            <a:lvl4pPr>
              <a:defRPr sz="1400">
                <a:solidFill>
                  <a:schemeClr val="bg1"/>
                </a:solidFill>
              </a:defRPr>
            </a:lvl4pPr>
            <a:lvl5pPr>
              <a:buNone/>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Text Placeholder 5"/>
          <p:cNvSpPr>
            <a:spLocks noGrp="1"/>
          </p:cNvSpPr>
          <p:nvPr>
            <p:ph type="body" sz="quarter" idx="11"/>
          </p:nvPr>
        </p:nvSpPr>
        <p:spPr>
          <a:xfrm>
            <a:off x="476250" y="4335318"/>
            <a:ext cx="8268739" cy="390236"/>
          </a:xfrm>
          <a:prstGeom prst="rect">
            <a:avLst/>
          </a:prstGeom>
        </p:spPr>
        <p:txBody>
          <a:bodyPr/>
          <a:lstStyle>
            <a:lvl1pPr>
              <a:defRPr sz="2000" baseline="0">
                <a:solidFill>
                  <a:srgbClr val="EB1738"/>
                </a:solidFill>
              </a:defRPr>
            </a:lvl1pPr>
            <a:lvl2pPr>
              <a:defRPr sz="1600">
                <a:solidFill>
                  <a:schemeClr val="tx1"/>
                </a:solidFill>
              </a:defRPr>
            </a:lvl2pPr>
            <a:lvl3pPr>
              <a:defRPr sz="1400">
                <a:solidFill>
                  <a:schemeClr val="tx1"/>
                </a:solidFill>
              </a:defRPr>
            </a:lvl3pPr>
            <a:lvl4pPr>
              <a:defRPr sz="1400">
                <a:solidFill>
                  <a:schemeClr val="tx1"/>
                </a:solidFill>
              </a:defRPr>
            </a:lvl4pPr>
            <a:lvl5pPr>
              <a:buNone/>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Text Placeholder 5"/>
          <p:cNvSpPr>
            <a:spLocks noGrp="1"/>
          </p:cNvSpPr>
          <p:nvPr>
            <p:ph type="body" sz="quarter" idx="12"/>
          </p:nvPr>
        </p:nvSpPr>
        <p:spPr>
          <a:xfrm>
            <a:off x="476250" y="4725554"/>
            <a:ext cx="8268739" cy="390236"/>
          </a:xfrm>
          <a:prstGeom prst="rect">
            <a:avLst/>
          </a:prstGeom>
        </p:spPr>
        <p:txBody>
          <a:bodyPr/>
          <a:lstStyle>
            <a:lvl1pPr>
              <a:defRPr sz="1600" baseline="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buNone/>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2" name="Picture 1"/>
          <p:cNvPicPr>
            <a:picLocks noChangeAspect="1"/>
          </p:cNvPicPr>
          <p:nvPr userDrawn="1"/>
        </p:nvPicPr>
        <p:blipFill>
          <a:blip r:embed="rId4"/>
          <a:stretch>
            <a:fillRect/>
          </a:stretch>
        </p:blipFill>
        <p:spPr>
          <a:xfrm>
            <a:off x="0" y="0"/>
            <a:ext cx="9144000" cy="6858000"/>
          </a:xfrm>
          <a:prstGeom prst="rect">
            <a:avLst/>
          </a:prstGeom>
        </p:spPr>
      </p:pic>
      <p:pic>
        <p:nvPicPr>
          <p:cNvPr id="8" name="Picture 5" descr="vla_logo_March 2015"/>
          <p:cNvPicPr>
            <a:picLocks noChangeAspect="1" noChangeArrowheads="1"/>
          </p:cNvPicPr>
          <p:nvPr userDrawn="1"/>
        </p:nvPicPr>
        <p:blipFill>
          <a:blip r:embed="rId3"/>
          <a:srcRect/>
          <a:stretch>
            <a:fillRect/>
          </a:stretch>
        </p:blipFill>
        <p:spPr bwMode="auto">
          <a:xfrm>
            <a:off x="323528" y="476672"/>
            <a:ext cx="2303462" cy="427037"/>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A350C6C-FB24-4300-9D03-6129075C75E5}" type="datetimeFigureOut">
              <a:rPr lang="en-US"/>
              <a:pPr>
                <a:defRPr/>
              </a:pPr>
              <a:t>1/31/2019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A65159-E2A9-46C4-BE03-D46DD7F7E720}" type="slidenum">
              <a:rPr lang="en-US"/>
              <a:pPr>
                <a:defRPr/>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22157"/>
            <a:ext cx="9144000" cy="103584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085F0A4-CCB3-482A-BFE9-C702D14D4BD6}" type="datetimeFigureOut">
              <a:rPr lang="en-US"/>
              <a:pPr>
                <a:defRPr/>
              </a:pPr>
              <a:t>1/31/2019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49B2603-6EA3-4649-A6D3-4D1915E16494}" type="slidenum">
              <a:rPr lang="en-US"/>
              <a:pPr>
                <a:defRPr/>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22157"/>
            <a:ext cx="9144000" cy="103584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81D689C-3CE2-4134-AD72-729D8B27537D}" type="datetimeFigureOut">
              <a:rPr lang="en-US"/>
              <a:pPr>
                <a:defRPr/>
              </a:pPr>
              <a:t>1/31/2019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6EB5328-6482-4F84-841C-8BBBFA18BE43}" type="slidenum">
              <a:rPr lang="en-US"/>
              <a:pPr>
                <a:defRPr/>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22157"/>
            <a:ext cx="9144000" cy="103584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506E3EB-F243-4081-94A0-459AB417C259}" type="datetimeFigureOut">
              <a:rPr lang="en-US"/>
              <a:pPr>
                <a:defRPr/>
              </a:pPr>
              <a:t>1/31/2019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F006899-3815-4016-8C86-11634A89D1CD}" type="slidenum">
              <a:rPr lang="en-US"/>
              <a:pPr>
                <a:defRPr/>
              </a:pPr>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22157"/>
            <a:ext cx="9144000" cy="103584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109959E-F4FE-4C96-8BC0-F7F868733F7F}" type="datetimeFigureOut">
              <a:rPr lang="en-US"/>
              <a:pPr>
                <a:defRPr/>
              </a:pPr>
              <a:t>1/31/2019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AEECF52-9B36-4B2B-8EBC-59242F13383A}" type="slidenum">
              <a:rPr lang="en-US"/>
              <a:pPr>
                <a:defRPr/>
              </a:pPr>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22157"/>
            <a:ext cx="9144000" cy="1035843"/>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ECCF2B0-5424-4117-B4E0-5C6A287C61A2}" type="datetimeFigureOut">
              <a:rPr lang="en-US"/>
              <a:pPr>
                <a:defRPr/>
              </a:pPr>
              <a:t>1/31/2019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019D761-DC43-42C6-8397-7DD6A6C3DC96}" type="slidenum">
              <a:rPr lang="en-US"/>
              <a:pPr>
                <a:defRPr/>
              </a:pPr>
              <a:t>‹#›</a:t>
            </a:fld>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22157"/>
            <a:ext cx="9144000" cy="103584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4799FDD-84F4-4599-83D1-5D525D95ED14}" type="datetimeFigureOut">
              <a:rPr lang="en-US"/>
              <a:pPr>
                <a:defRPr/>
              </a:pPr>
              <a:t>1/31/2019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6F2CA32-8881-465A-A217-D3CF68162B46}" type="slidenum">
              <a:rPr lang="en-US"/>
              <a:pPr>
                <a:defRPr/>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22157"/>
            <a:ext cx="9144000" cy="103584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DEA4B40-9CC1-4F34-8096-979788495FA6}" type="datetimeFigureOut">
              <a:rPr lang="en-US"/>
              <a:pPr>
                <a:defRPr/>
              </a:pPr>
              <a:t>1/31/2019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3A55EF1-2F7B-452E-9411-9589BF443D89}" type="slidenum">
              <a:rPr lang="en-US"/>
              <a:pPr>
                <a:defRPr/>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22157"/>
            <a:ext cx="9144000" cy="103584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2B7604B-B553-4286-8D2D-A4D6D0F8A054}" type="datetimeFigureOut">
              <a:rPr lang="en-US"/>
              <a:pPr>
                <a:defRPr/>
              </a:pPr>
              <a:t>1/31/2019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4C7046C-60DA-444B-801A-5D45C423C44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www.flickr.com/photos/lia_brown/532001594/" TargetMode="External"/><Relationship Id="rId2" Type="http://schemas.openxmlformats.org/officeDocument/2006/relationships/image" Target="../media/image9.jpeg"/><Relationship Id="rId1" Type="http://schemas.openxmlformats.org/officeDocument/2006/relationships/slideLayout" Target="../slideLayouts/slideLayout12.xml"/><Relationship Id="rId6" Type="http://schemas.openxmlformats.org/officeDocument/2006/relationships/image" Target="../media/image12.jpg"/><Relationship Id="rId5" Type="http://schemas.openxmlformats.org/officeDocument/2006/relationships/image" Target="../media/image6.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2.xml"/><Relationship Id="rId5" Type="http://schemas.openxmlformats.org/officeDocument/2006/relationships/image" Target="../media/image16.jpe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jpeg"/><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2.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Placeholder 2"/>
          <p:cNvSpPr>
            <a:spLocks noGrp="1"/>
          </p:cNvSpPr>
          <p:nvPr>
            <p:ph type="body" sz="quarter" idx="11"/>
          </p:nvPr>
        </p:nvSpPr>
        <p:spPr>
          <a:xfrm>
            <a:off x="476250" y="2581367"/>
            <a:ext cx="8269288" cy="390525"/>
          </a:xfrm>
        </p:spPr>
        <p:txBody>
          <a:bodyPr/>
          <a:lstStyle/>
          <a:p>
            <a:pPr eaLnBrk="1" hangingPunct="1">
              <a:buFont typeface="Arial" charset="0"/>
              <a:buNone/>
            </a:pPr>
            <a:r>
              <a:rPr lang="en-AU" sz="4400" b="1" dirty="0"/>
              <a:t>Australia’s </a:t>
            </a:r>
          </a:p>
          <a:p>
            <a:pPr eaLnBrk="1" hangingPunct="1">
              <a:buFont typeface="Arial" charset="0"/>
              <a:buNone/>
            </a:pPr>
            <a:r>
              <a:rPr lang="en-AU" sz="4400" b="1" dirty="0"/>
              <a:t>legal system</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AU" sz="4400" b="1" dirty="0"/>
              <a:t>Free legal help</a:t>
            </a:r>
            <a:endParaRPr lang="en-AU" sz="4400" dirty="0"/>
          </a:p>
        </p:txBody>
      </p:sp>
      <p:sp>
        <p:nvSpPr>
          <p:cNvPr id="4" name="Text Placeholder 3"/>
          <p:cNvSpPr>
            <a:spLocks noGrp="1"/>
          </p:cNvSpPr>
          <p:nvPr>
            <p:ph type="body" sz="quarter" idx="12"/>
          </p:nvPr>
        </p:nvSpPr>
        <p:spPr>
          <a:xfrm>
            <a:off x="479725" y="1221795"/>
            <a:ext cx="8268739" cy="4730117"/>
          </a:xfrm>
        </p:spPr>
        <p:txBody>
          <a:bodyPr/>
          <a:lstStyle/>
          <a:p>
            <a:pPr marL="0" indent="0">
              <a:buNone/>
            </a:pPr>
            <a:r>
              <a:rPr lang="en-AU" sz="2800" b="1" dirty="0">
                <a:latin typeface="Calibri" pitchFamily="34" charset="0"/>
                <a:ea typeface="ＭＳ Ｐゴシック" pitchFamily="34" charset="-128"/>
              </a:rPr>
              <a:t>Victoria Legal Aid</a:t>
            </a:r>
            <a:br>
              <a:rPr lang="en-AU" sz="2800" b="1" dirty="0">
                <a:latin typeface="Calibri" pitchFamily="34" charset="0"/>
                <a:ea typeface="ＭＳ Ｐゴシック" pitchFamily="34" charset="-128"/>
              </a:rPr>
            </a:br>
            <a:r>
              <a:rPr lang="en-AU" sz="2800" dirty="0">
                <a:latin typeface="Calibri" pitchFamily="34" charset="0"/>
                <a:ea typeface="ＭＳ Ｐゴシック" pitchFamily="34" charset="-128"/>
              </a:rPr>
              <a:t>1300 792 387</a:t>
            </a:r>
            <a:br>
              <a:rPr lang="en-AU" sz="2800" dirty="0">
                <a:latin typeface="Calibri" pitchFamily="34" charset="0"/>
                <a:ea typeface="ＭＳ Ｐゴシック" pitchFamily="34" charset="-128"/>
              </a:rPr>
            </a:br>
            <a:r>
              <a:rPr lang="en-AU" sz="2800" dirty="0">
                <a:latin typeface="Calibri" pitchFamily="34" charset="0"/>
                <a:ea typeface="ＭＳ Ｐゴシック" pitchFamily="34" charset="-128"/>
              </a:rPr>
              <a:t>www.legalaid.vic.gov.au</a:t>
            </a:r>
          </a:p>
          <a:p>
            <a:pPr marL="0" indent="0">
              <a:buNone/>
            </a:pPr>
            <a:r>
              <a:rPr lang="en-AU" sz="2800" b="1" dirty="0">
                <a:latin typeface="Calibri" pitchFamily="34" charset="0"/>
                <a:ea typeface="ＭＳ Ｐゴシック" pitchFamily="34" charset="-128"/>
              </a:rPr>
              <a:t>Federation of Community </a:t>
            </a:r>
          </a:p>
          <a:p>
            <a:pPr marL="0" indent="0">
              <a:buNone/>
            </a:pPr>
            <a:r>
              <a:rPr lang="en-AU" sz="2800" b="1" dirty="0">
                <a:latin typeface="Calibri" pitchFamily="34" charset="0"/>
                <a:ea typeface="ＭＳ Ｐゴシック" pitchFamily="34" charset="-128"/>
              </a:rPr>
              <a:t>Legal Centres VIC</a:t>
            </a:r>
            <a:br>
              <a:rPr lang="en-AU" sz="2800" b="1" dirty="0">
                <a:latin typeface="Calibri" pitchFamily="34" charset="0"/>
                <a:ea typeface="ＭＳ Ｐゴシック" pitchFamily="34" charset="-128"/>
              </a:rPr>
            </a:br>
            <a:r>
              <a:rPr lang="en-AU" sz="2800" dirty="0">
                <a:latin typeface="Calibri" pitchFamily="34" charset="0"/>
                <a:ea typeface="ＭＳ Ｐゴシック" pitchFamily="34" charset="-128"/>
              </a:rPr>
              <a:t>(03) 9652 1500</a:t>
            </a:r>
            <a:br>
              <a:rPr lang="en-AU" sz="2800" dirty="0">
                <a:latin typeface="Calibri" pitchFamily="34" charset="0"/>
                <a:ea typeface="ＭＳ Ｐゴシック" pitchFamily="34" charset="-128"/>
              </a:rPr>
            </a:br>
            <a:r>
              <a:rPr lang="en-AU" sz="2800" dirty="0">
                <a:latin typeface="Calibri" pitchFamily="34" charset="0"/>
                <a:ea typeface="ＭＳ Ｐゴシック" pitchFamily="34" charset="-128"/>
              </a:rPr>
              <a:t>www.fclc.org.au</a:t>
            </a:r>
          </a:p>
          <a:p>
            <a:pPr marL="0" indent="0">
              <a:buNone/>
            </a:pPr>
            <a:r>
              <a:rPr lang="en-AU" sz="2800" b="1" dirty="0">
                <a:latin typeface="Calibri" pitchFamily="34" charset="0"/>
                <a:ea typeface="ＭＳ Ｐゴシック" pitchFamily="34" charset="-128"/>
              </a:rPr>
              <a:t>	Translating and Interpreting Service</a:t>
            </a:r>
            <a:br>
              <a:rPr lang="en-AU" sz="2800" b="1" dirty="0">
                <a:latin typeface="Calibri" pitchFamily="34" charset="0"/>
                <a:ea typeface="ＭＳ Ｐゴシック" pitchFamily="34" charset="-128"/>
              </a:rPr>
            </a:br>
            <a:r>
              <a:rPr lang="en-AU" sz="2800" b="1" dirty="0">
                <a:latin typeface="Calibri" pitchFamily="34" charset="0"/>
                <a:ea typeface="ＭＳ Ｐゴシック" pitchFamily="34" charset="-128"/>
              </a:rPr>
              <a:t>	</a:t>
            </a:r>
            <a:r>
              <a:rPr lang="en-AU" sz="2800" dirty="0">
                <a:latin typeface="Calibri" pitchFamily="34" charset="0"/>
                <a:ea typeface="ＭＳ Ｐゴシック" pitchFamily="34" charset="-128"/>
              </a:rPr>
              <a:t>131 450</a:t>
            </a:r>
          </a:p>
          <a:p>
            <a:pPr marL="0" indent="0">
              <a:buNone/>
            </a:pPr>
            <a:endParaRPr lang="en-AU" dirty="0"/>
          </a:p>
        </p:txBody>
      </p:sp>
      <p:pic>
        <p:nvPicPr>
          <p:cNvPr id="5" name="Picture 10" descr="th?id=H"/>
          <p:cNvPicPr>
            <a:picLocks noChangeAspect="1" noChangeArrowheads="1"/>
          </p:cNvPicPr>
          <p:nvPr/>
        </p:nvPicPr>
        <p:blipFill>
          <a:blip r:embed="rId2"/>
          <a:srcRect/>
          <a:stretch>
            <a:fillRect/>
          </a:stretch>
        </p:blipFill>
        <p:spPr bwMode="auto">
          <a:xfrm>
            <a:off x="360661" y="4581128"/>
            <a:ext cx="1042987" cy="719137"/>
          </a:xfrm>
          <a:prstGeom prst="rect">
            <a:avLst/>
          </a:prstGeom>
          <a:noFill/>
          <a:ln w="9525">
            <a:noFill/>
            <a:miter lim="800000"/>
            <a:headEnd/>
            <a:tailEnd/>
          </a:ln>
        </p:spPr>
      </p:pic>
      <p:pic>
        <p:nvPicPr>
          <p:cNvPr id="6" name="Picture 11" descr="A lawyer giving advice to a client." title="Free legal help"/>
          <p:cNvPicPr>
            <a:picLocks noChangeAspect="1" noChangeArrowheads="1"/>
          </p:cNvPicPr>
          <p:nvPr/>
        </p:nvPicPr>
        <p:blipFill>
          <a:blip r:embed="rId3"/>
          <a:srcRect/>
          <a:stretch>
            <a:fillRect/>
          </a:stretch>
        </p:blipFill>
        <p:spPr bwMode="auto">
          <a:xfrm>
            <a:off x="4859412" y="1268760"/>
            <a:ext cx="3529012" cy="2452688"/>
          </a:xfrm>
          <a:prstGeom prst="rect">
            <a:avLst/>
          </a:prstGeom>
          <a:noFill/>
          <a:ln w="9525">
            <a:noFill/>
            <a:miter lim="800000"/>
            <a:headEnd/>
            <a:tailEnd/>
          </a:ln>
        </p:spPr>
      </p:pic>
    </p:spTree>
    <p:extLst>
      <p:ext uri="{BB962C8B-B14F-4D97-AF65-F5344CB8AC3E}">
        <p14:creationId xmlns:p14="http://schemas.microsoft.com/office/powerpoint/2010/main" val="1331853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AU" sz="4400" b="1" dirty="0"/>
              <a:t>Abdi wants to know…</a:t>
            </a:r>
            <a:endParaRPr lang="en-AU" sz="4400" dirty="0"/>
          </a:p>
        </p:txBody>
      </p:sp>
      <p:sp>
        <p:nvSpPr>
          <p:cNvPr id="4" name="Text Placeholder 3"/>
          <p:cNvSpPr>
            <a:spLocks noGrp="1"/>
          </p:cNvSpPr>
          <p:nvPr>
            <p:ph type="body" sz="quarter" idx="12"/>
          </p:nvPr>
        </p:nvSpPr>
        <p:spPr/>
        <p:txBody>
          <a:bodyPr/>
          <a:lstStyle/>
          <a:p>
            <a:pPr eaLnBrk="1" hangingPunct="1"/>
            <a:r>
              <a:rPr lang="en-AU" sz="2800" dirty="0"/>
              <a:t>Abdi wants to ride his bike. What must he do?</a:t>
            </a:r>
          </a:p>
          <a:p>
            <a:pPr eaLnBrk="1" hangingPunct="1"/>
            <a:r>
              <a:rPr lang="en-AU" sz="2800" dirty="0"/>
              <a:t>Do police have to follow the law?</a:t>
            </a:r>
          </a:p>
          <a:p>
            <a:pPr eaLnBrk="1" hangingPunct="1"/>
            <a:r>
              <a:rPr lang="en-AU" sz="2800" dirty="0"/>
              <a:t>Who makes the laws in Australia?</a:t>
            </a:r>
          </a:p>
          <a:p>
            <a:pPr eaLnBrk="1" hangingPunct="1"/>
            <a:r>
              <a:rPr lang="en-AU" sz="2800" dirty="0"/>
              <a:t>Who can help Abdi in court?</a:t>
            </a:r>
          </a:p>
          <a:p>
            <a:pPr marL="0" indent="0">
              <a:buNone/>
            </a:pPr>
            <a:endParaRPr lang="en-AU" dirty="0"/>
          </a:p>
        </p:txBody>
      </p:sp>
      <p:pic>
        <p:nvPicPr>
          <p:cNvPr id="5" name="Picture 4" descr="A boy with his arms open and gesturing." title="Abdi"/>
          <p:cNvPicPr>
            <a:picLocks noChangeAspect="1" noChangeArrowheads="1"/>
          </p:cNvPicPr>
          <p:nvPr/>
        </p:nvPicPr>
        <p:blipFill>
          <a:blip r:embed="rId2"/>
          <a:srcRect/>
          <a:stretch>
            <a:fillRect/>
          </a:stretch>
        </p:blipFill>
        <p:spPr bwMode="auto">
          <a:xfrm>
            <a:off x="6012160" y="3356992"/>
            <a:ext cx="2124075" cy="2060575"/>
          </a:xfrm>
          <a:prstGeom prst="rect">
            <a:avLst/>
          </a:prstGeom>
          <a:noFill/>
          <a:ln w="9525">
            <a:noFill/>
            <a:miter lim="800000"/>
            <a:headEnd/>
            <a:tailEnd/>
          </a:ln>
        </p:spPr>
      </p:pic>
    </p:spTree>
    <p:extLst>
      <p:ext uri="{BB962C8B-B14F-4D97-AF65-F5344CB8AC3E}">
        <p14:creationId xmlns:p14="http://schemas.microsoft.com/office/powerpoint/2010/main" val="1970644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AU" sz="4400" b="1" dirty="0"/>
              <a:t>Who does what?</a:t>
            </a:r>
            <a:endParaRPr lang="en-AU" sz="4400" dirty="0"/>
          </a:p>
        </p:txBody>
      </p:sp>
      <p:sp>
        <p:nvSpPr>
          <p:cNvPr id="4" name="Text Placeholder 3"/>
          <p:cNvSpPr>
            <a:spLocks noGrp="1"/>
          </p:cNvSpPr>
          <p:nvPr>
            <p:ph type="body" sz="quarter" idx="12"/>
          </p:nvPr>
        </p:nvSpPr>
        <p:spPr/>
        <p:txBody>
          <a:bodyPr/>
          <a:lstStyle/>
          <a:p>
            <a:pPr marL="0" indent="0">
              <a:buNone/>
            </a:pPr>
            <a:r>
              <a:rPr lang="en-US" sz="2800" dirty="0">
                <a:latin typeface="Calibri" pitchFamily="34" charset="0"/>
                <a:ea typeface="ＭＳ Ｐゴシック" pitchFamily="34" charset="-128"/>
              </a:rPr>
              <a:t>Makes decisions in a court.</a:t>
            </a:r>
          </a:p>
          <a:p>
            <a:pPr marL="0" indent="0">
              <a:buNone/>
            </a:pPr>
            <a:endParaRPr lang="en-US" sz="2800" dirty="0">
              <a:latin typeface="Calibri" pitchFamily="34" charset="0"/>
              <a:ea typeface="ＭＳ Ｐゴシック" pitchFamily="34" charset="-128"/>
            </a:endParaRPr>
          </a:p>
          <a:p>
            <a:pPr marL="0" indent="0">
              <a:buNone/>
            </a:pPr>
            <a:r>
              <a:rPr lang="en-US" sz="2800" dirty="0">
                <a:latin typeface="Calibri" pitchFamily="34" charset="0"/>
                <a:ea typeface="ＭＳ Ｐゴシック" pitchFamily="34" charset="-128"/>
              </a:rPr>
              <a:t>Gives legal advice.</a:t>
            </a:r>
          </a:p>
          <a:p>
            <a:pPr marL="0" indent="0">
              <a:buNone/>
            </a:pPr>
            <a:endParaRPr lang="en-US" sz="2800" dirty="0">
              <a:latin typeface="Calibri" pitchFamily="34" charset="0"/>
              <a:ea typeface="ＭＳ Ｐゴシック" pitchFamily="34" charset="-128"/>
            </a:endParaRPr>
          </a:p>
          <a:p>
            <a:pPr marL="0" indent="0">
              <a:buNone/>
            </a:pPr>
            <a:r>
              <a:rPr lang="en-US" sz="2800" dirty="0">
                <a:latin typeface="Calibri" pitchFamily="34" charset="0"/>
                <a:ea typeface="ＭＳ Ｐゴシック" pitchFamily="34" charset="-128"/>
              </a:rPr>
              <a:t>Checks people follow laws.</a:t>
            </a:r>
          </a:p>
          <a:p>
            <a:pPr marL="0" indent="0">
              <a:buNone/>
            </a:pPr>
            <a:endParaRPr lang="en-US" sz="2800" dirty="0">
              <a:latin typeface="Calibri" pitchFamily="34" charset="0"/>
              <a:ea typeface="ＭＳ Ｐゴシック" pitchFamily="34" charset="-128"/>
            </a:endParaRPr>
          </a:p>
          <a:p>
            <a:pPr marL="0" indent="0">
              <a:buNone/>
            </a:pPr>
            <a:r>
              <a:rPr lang="en-US" sz="2800" dirty="0">
                <a:latin typeface="Calibri" pitchFamily="34" charset="0"/>
                <a:ea typeface="ＭＳ Ｐゴシック" pitchFamily="34" charset="-128"/>
              </a:rPr>
              <a:t>Helps make laws in parliament.</a:t>
            </a:r>
          </a:p>
          <a:p>
            <a:pPr marL="0" indent="0">
              <a:buNone/>
            </a:pPr>
            <a:endParaRPr lang="en-AU" dirty="0"/>
          </a:p>
        </p:txBody>
      </p:sp>
    </p:spTree>
    <p:extLst>
      <p:ext uri="{BB962C8B-B14F-4D97-AF65-F5344CB8AC3E}">
        <p14:creationId xmlns:p14="http://schemas.microsoft.com/office/powerpoint/2010/main" val="230627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US" sz="4400" dirty="0"/>
              <a:t>Today’s session</a:t>
            </a:r>
            <a:endParaRPr lang="en-AU" sz="4400" dirty="0"/>
          </a:p>
        </p:txBody>
      </p:sp>
      <p:sp>
        <p:nvSpPr>
          <p:cNvPr id="4" name="Text Placeholder 3"/>
          <p:cNvSpPr>
            <a:spLocks noGrp="1"/>
          </p:cNvSpPr>
          <p:nvPr>
            <p:ph type="body" sz="quarter" idx="12"/>
          </p:nvPr>
        </p:nvSpPr>
        <p:spPr/>
        <p:txBody>
          <a:bodyPr/>
          <a:lstStyle/>
          <a:p>
            <a:pPr marL="0" indent="0">
              <a:spcBef>
                <a:spcPct val="50000"/>
              </a:spcBef>
              <a:buNone/>
            </a:pPr>
            <a:r>
              <a:rPr lang="en-AU" sz="2800" dirty="0">
                <a:latin typeface="Calibri" pitchFamily="34" charset="0"/>
                <a:ea typeface="ＭＳ Ｐゴシック" pitchFamily="34" charset="-128"/>
              </a:rPr>
              <a:t>We will look at: </a:t>
            </a:r>
          </a:p>
          <a:p>
            <a:pPr>
              <a:spcBef>
                <a:spcPct val="50000"/>
              </a:spcBef>
              <a:buFontTx/>
              <a:buChar char="•"/>
            </a:pPr>
            <a:r>
              <a:rPr lang="en-AU" sz="2800" dirty="0">
                <a:latin typeface="Calibri" pitchFamily="34" charset="0"/>
                <a:ea typeface="ＭＳ Ｐゴシック" pitchFamily="34" charset="-128"/>
              </a:rPr>
              <a:t> Australian law</a:t>
            </a:r>
          </a:p>
          <a:p>
            <a:pPr>
              <a:spcBef>
                <a:spcPct val="50000"/>
              </a:spcBef>
              <a:buFontTx/>
              <a:buChar char="•"/>
            </a:pPr>
            <a:r>
              <a:rPr lang="en-AU" sz="2800" dirty="0">
                <a:latin typeface="Calibri" pitchFamily="34" charset="0"/>
                <a:ea typeface="ＭＳ Ｐゴシック" pitchFamily="34" charset="-128"/>
              </a:rPr>
              <a:t> police and court</a:t>
            </a:r>
          </a:p>
          <a:p>
            <a:pPr>
              <a:spcBef>
                <a:spcPct val="50000"/>
              </a:spcBef>
              <a:buFontTx/>
              <a:buChar char="•"/>
            </a:pPr>
            <a:r>
              <a:rPr lang="en-AU" sz="2800" dirty="0">
                <a:latin typeface="Calibri" pitchFamily="34" charset="0"/>
                <a:ea typeface="ＭＳ Ｐゴシック" pitchFamily="34" charset="-128"/>
              </a:rPr>
              <a:t> where to get help.</a:t>
            </a:r>
            <a:endParaRPr lang="en-US" sz="2800" dirty="0"/>
          </a:p>
          <a:p>
            <a:pPr marL="0" indent="0">
              <a:buNone/>
            </a:pPr>
            <a:endParaRPr lang="en-AU" dirty="0"/>
          </a:p>
        </p:txBody>
      </p:sp>
      <p:pic>
        <p:nvPicPr>
          <p:cNvPr id="5" name="Picture 8" descr="Image of a map of Australia." title="Map of Australia"/>
          <p:cNvPicPr>
            <a:picLocks noChangeAspect="1" noChangeArrowheads="1"/>
          </p:cNvPicPr>
          <p:nvPr/>
        </p:nvPicPr>
        <p:blipFill>
          <a:blip r:embed="rId2"/>
          <a:srcRect/>
          <a:stretch>
            <a:fillRect/>
          </a:stretch>
        </p:blipFill>
        <p:spPr bwMode="auto">
          <a:xfrm>
            <a:off x="4355976" y="1124744"/>
            <a:ext cx="3816350" cy="3562350"/>
          </a:xfrm>
          <a:prstGeom prst="rect">
            <a:avLst/>
          </a:prstGeom>
          <a:noFill/>
          <a:ln w="9525">
            <a:noFill/>
            <a:miter lim="800000"/>
            <a:headEnd/>
            <a:tailEnd/>
          </a:ln>
        </p:spPr>
      </p:pic>
    </p:spTree>
    <p:extLst>
      <p:ext uri="{BB962C8B-B14F-4D97-AF65-F5344CB8AC3E}">
        <p14:creationId xmlns:p14="http://schemas.microsoft.com/office/powerpoint/2010/main" val="3501245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AU" sz="4400" b="1" dirty="0" err="1"/>
              <a:t>Gahmal</a:t>
            </a:r>
            <a:r>
              <a:rPr lang="en-AU" sz="4400" b="1" dirty="0"/>
              <a:t> and Abdi</a:t>
            </a:r>
            <a:endParaRPr lang="en-AU" sz="4400" dirty="0"/>
          </a:p>
        </p:txBody>
      </p:sp>
      <p:sp>
        <p:nvSpPr>
          <p:cNvPr id="4" name="Text Placeholder 3"/>
          <p:cNvSpPr>
            <a:spLocks noGrp="1"/>
          </p:cNvSpPr>
          <p:nvPr>
            <p:ph type="body" sz="quarter" idx="12"/>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r>
              <a:rPr lang="en-US" sz="2800" dirty="0" err="1"/>
              <a:t>Gahmal</a:t>
            </a:r>
            <a:r>
              <a:rPr lang="en-US" sz="2800" dirty="0"/>
              <a:t> 		Abdi</a:t>
            </a:r>
            <a:endParaRPr lang="en-AU" sz="2800" dirty="0"/>
          </a:p>
        </p:txBody>
      </p:sp>
      <p:pic>
        <p:nvPicPr>
          <p:cNvPr id="5" name="Picture 5" descr="Two boys walking down the street and talking, next to fence." title="Gahmal and Abdi"/>
          <p:cNvPicPr>
            <a:picLocks noGrp="1" noChangeAspect="1" noChangeArrowheads="1"/>
          </p:cNvPicPr>
          <p:nvPr>
            <p:ph type="body" idx="4294967295"/>
          </p:nvPr>
        </p:nvPicPr>
        <p:blipFill>
          <a:blip r:embed="rId2"/>
          <a:srcRect/>
          <a:stretch>
            <a:fillRect/>
          </a:stretch>
        </p:blipFill>
        <p:spPr>
          <a:xfrm>
            <a:off x="1187624" y="1221795"/>
            <a:ext cx="6683375" cy="4122737"/>
          </a:xfrm>
        </p:spPr>
      </p:pic>
    </p:spTree>
    <p:extLst>
      <p:ext uri="{BB962C8B-B14F-4D97-AF65-F5344CB8AC3E}">
        <p14:creationId xmlns:p14="http://schemas.microsoft.com/office/powerpoint/2010/main" val="1870809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AU" sz="4400" b="1" dirty="0"/>
              <a:t>Who makes laws?</a:t>
            </a:r>
            <a:endParaRPr lang="en-AU" sz="4400" dirty="0"/>
          </a:p>
        </p:txBody>
      </p:sp>
      <p:sp>
        <p:nvSpPr>
          <p:cNvPr id="4" name="Text Placeholder 3"/>
          <p:cNvSpPr>
            <a:spLocks noGrp="1"/>
          </p:cNvSpPr>
          <p:nvPr>
            <p:ph type="body" sz="quarter" idx="12"/>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r>
              <a:rPr lang="en-US" sz="2800" dirty="0"/>
              <a:t>Parliament</a:t>
            </a:r>
            <a:endParaRPr lang="en-AU" sz="2800" dirty="0"/>
          </a:p>
        </p:txBody>
      </p:sp>
      <p:pic>
        <p:nvPicPr>
          <p:cNvPr id="5" name="Picture 11" descr="Image of Parliament House." title="Parliament House"/>
          <p:cNvPicPr>
            <a:picLocks noChangeAspect="1" noChangeArrowheads="1"/>
          </p:cNvPicPr>
          <p:nvPr/>
        </p:nvPicPr>
        <p:blipFill>
          <a:blip r:embed="rId2"/>
          <a:srcRect/>
          <a:stretch>
            <a:fillRect/>
          </a:stretch>
        </p:blipFill>
        <p:spPr bwMode="auto">
          <a:xfrm>
            <a:off x="1798070" y="1207093"/>
            <a:ext cx="5510185" cy="4166123"/>
          </a:xfrm>
          <a:prstGeom prst="rect">
            <a:avLst/>
          </a:prstGeom>
          <a:noFill/>
          <a:ln w="9525">
            <a:noFill/>
            <a:miter lim="800000"/>
            <a:headEnd/>
            <a:tailEnd/>
          </a:ln>
        </p:spPr>
      </p:pic>
    </p:spTree>
    <p:extLst>
      <p:ext uri="{BB962C8B-B14F-4D97-AF65-F5344CB8AC3E}">
        <p14:creationId xmlns:p14="http://schemas.microsoft.com/office/powerpoint/2010/main" val="3361472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AU" sz="4400" b="1" dirty="0"/>
              <a:t>What laws are there?</a:t>
            </a:r>
            <a:endParaRPr lang="en-AU" sz="4400" dirty="0"/>
          </a:p>
        </p:txBody>
      </p:sp>
      <p:sp>
        <p:nvSpPr>
          <p:cNvPr id="4" name="Text Placeholder 3"/>
          <p:cNvSpPr>
            <a:spLocks noGrp="1"/>
          </p:cNvSpPr>
          <p:nvPr>
            <p:ph type="body" sz="quarter" idx="12"/>
          </p:nvPr>
        </p:nvSpPr>
        <p:spPr/>
        <p:txBody>
          <a:bodyPr/>
          <a:lstStyle/>
          <a:p>
            <a:pPr marL="0" indent="0">
              <a:buNone/>
            </a:pPr>
            <a:r>
              <a:rPr lang="en-US" sz="2800" dirty="0"/>
              <a:t>National 			State 			Local</a:t>
            </a:r>
            <a:endParaRPr lang="en-AU" sz="2800" dirty="0"/>
          </a:p>
        </p:txBody>
      </p:sp>
      <p:pic>
        <p:nvPicPr>
          <p:cNvPr id="7" name="Picture 11" descr="People riding bikes." title="Bikes"/>
          <p:cNvPicPr>
            <a:picLocks noChangeAspect="1" noChangeArrowheads="1"/>
          </p:cNvPicPr>
          <p:nvPr/>
        </p:nvPicPr>
        <p:blipFill>
          <a:blip r:embed="rId2"/>
          <a:srcRect/>
          <a:stretch>
            <a:fillRect/>
          </a:stretch>
        </p:blipFill>
        <p:spPr bwMode="auto">
          <a:xfrm>
            <a:off x="4185840" y="3214304"/>
            <a:ext cx="1538288" cy="1908175"/>
          </a:xfrm>
          <a:prstGeom prst="rect">
            <a:avLst/>
          </a:prstGeom>
          <a:noFill/>
          <a:ln w="9525">
            <a:noFill/>
            <a:miter lim="800000"/>
            <a:headEnd/>
            <a:tailEnd/>
          </a:ln>
        </p:spPr>
      </p:pic>
      <p:pic>
        <p:nvPicPr>
          <p:cNvPr id="9" name="Picture 10" descr="Image of a map of Victoria." title="Map of Victoria"/>
          <p:cNvPicPr>
            <a:picLocks noChangeAspect="1" noChangeArrowheads="1"/>
          </p:cNvPicPr>
          <p:nvPr/>
        </p:nvPicPr>
        <p:blipFill>
          <a:blip r:embed="rId3"/>
          <a:srcRect/>
          <a:stretch>
            <a:fillRect/>
          </a:stretch>
        </p:blipFill>
        <p:spPr bwMode="auto">
          <a:xfrm>
            <a:off x="4067225" y="1916832"/>
            <a:ext cx="1512887" cy="1101725"/>
          </a:xfrm>
          <a:prstGeom prst="rect">
            <a:avLst/>
          </a:prstGeom>
          <a:noFill/>
          <a:ln w="9525">
            <a:noFill/>
            <a:miter lim="800000"/>
            <a:headEnd/>
            <a:tailEnd/>
          </a:ln>
        </p:spPr>
      </p:pic>
      <p:pic>
        <p:nvPicPr>
          <p:cNvPr id="10" name="Picture 4" descr="Image of a map of Melbourne City Council." title="Council map"/>
          <p:cNvPicPr>
            <a:picLocks noChangeAspect="1" noChangeArrowheads="1"/>
          </p:cNvPicPr>
          <p:nvPr/>
        </p:nvPicPr>
        <p:blipFill>
          <a:blip r:embed="rId4"/>
          <a:srcRect/>
          <a:stretch>
            <a:fillRect/>
          </a:stretch>
        </p:blipFill>
        <p:spPr bwMode="auto">
          <a:xfrm>
            <a:off x="6732240" y="1844824"/>
            <a:ext cx="1008063" cy="992188"/>
          </a:xfrm>
          <a:prstGeom prst="rect">
            <a:avLst/>
          </a:prstGeom>
          <a:noFill/>
          <a:ln w="9525">
            <a:noFill/>
            <a:miter lim="800000"/>
            <a:headEnd/>
            <a:tailEnd/>
          </a:ln>
        </p:spPr>
      </p:pic>
      <p:pic>
        <p:nvPicPr>
          <p:cNvPr id="11" name="Picture 8" descr="Image of a map of Australia." title="Map of Australia"/>
          <p:cNvPicPr>
            <a:picLocks noChangeAspect="1" noChangeArrowheads="1"/>
          </p:cNvPicPr>
          <p:nvPr/>
        </p:nvPicPr>
        <p:blipFill>
          <a:blip r:embed="rId5"/>
          <a:srcRect/>
          <a:stretch>
            <a:fillRect/>
          </a:stretch>
        </p:blipFill>
        <p:spPr bwMode="auto">
          <a:xfrm>
            <a:off x="539552" y="1988840"/>
            <a:ext cx="2592387" cy="2419350"/>
          </a:xfrm>
          <a:prstGeom prst="rect">
            <a:avLst/>
          </a:prstGeom>
          <a:noFill/>
          <a:ln w="9525">
            <a:noFill/>
            <a:miter lim="800000"/>
            <a:headEnd/>
            <a:tailEnd/>
          </a:ln>
        </p:spPr>
      </p:pic>
      <p:pic>
        <p:nvPicPr>
          <p:cNvPr id="12" name="Picture 11">
            <a:extLst>
              <a:ext uri="{FF2B5EF4-FFF2-40B4-BE49-F238E27FC236}">
                <a16:creationId xmlns:a16="http://schemas.microsoft.com/office/drawing/2014/main" id="{89CB80EA-0297-46CC-95F0-EFF2EF3175BB}"/>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6516216" y="3225148"/>
            <a:ext cx="1835270" cy="1376453"/>
          </a:xfrm>
          <a:prstGeom prst="rect">
            <a:avLst/>
          </a:prstGeom>
        </p:spPr>
      </p:pic>
    </p:spTree>
    <p:extLst>
      <p:ext uri="{BB962C8B-B14F-4D97-AF65-F5344CB8AC3E}">
        <p14:creationId xmlns:p14="http://schemas.microsoft.com/office/powerpoint/2010/main" val="1305674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AU" sz="4400" b="1" dirty="0">
                <a:latin typeface="Calibri" pitchFamily="34" charset="0"/>
              </a:rPr>
              <a:t>Who must follow the law?</a:t>
            </a:r>
          </a:p>
          <a:p>
            <a:pPr marL="0" indent="0">
              <a:buNone/>
            </a:pPr>
            <a:endParaRPr lang="en-AU" dirty="0"/>
          </a:p>
        </p:txBody>
      </p:sp>
      <p:sp>
        <p:nvSpPr>
          <p:cNvPr id="4" name="Text Placeholder 3"/>
          <p:cNvSpPr>
            <a:spLocks noGrp="1"/>
          </p:cNvSpPr>
          <p:nvPr>
            <p:ph type="body" sz="quarter" idx="12"/>
          </p:nvPr>
        </p:nvSpPr>
        <p:spPr/>
        <p:txBody>
          <a:bodyPr/>
          <a:lstStyle/>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lgn="ctr">
              <a:buNone/>
            </a:pPr>
            <a:endParaRPr lang="en-US" sz="2800" dirty="0"/>
          </a:p>
          <a:p>
            <a:pPr marL="0" indent="0" algn="ctr">
              <a:buNone/>
            </a:pPr>
            <a:endParaRPr lang="en-US" sz="2800" dirty="0"/>
          </a:p>
          <a:p>
            <a:pPr marL="0" indent="0" algn="ctr">
              <a:buNone/>
            </a:pPr>
            <a:r>
              <a:rPr lang="en-US" sz="2800" b="1" dirty="0"/>
              <a:t>EVERYONE</a:t>
            </a:r>
            <a:endParaRPr lang="en-AU" sz="2800" b="1" dirty="0"/>
          </a:p>
        </p:txBody>
      </p:sp>
      <p:pic>
        <p:nvPicPr>
          <p:cNvPr id="6" name="Picture 4" descr="Boy hand gesturing" title="Abdi"/>
          <p:cNvPicPr>
            <a:picLocks noChangeAspect="1" noChangeArrowheads="1"/>
          </p:cNvPicPr>
          <p:nvPr/>
        </p:nvPicPr>
        <p:blipFill>
          <a:blip r:embed="rId2"/>
          <a:srcRect/>
          <a:stretch>
            <a:fillRect/>
          </a:stretch>
        </p:blipFill>
        <p:spPr bwMode="auto">
          <a:xfrm>
            <a:off x="1403350" y="1844675"/>
            <a:ext cx="2125663" cy="2065338"/>
          </a:xfrm>
          <a:prstGeom prst="rect">
            <a:avLst/>
          </a:prstGeom>
          <a:noFill/>
          <a:ln w="9525">
            <a:noFill/>
            <a:miter lim="800000"/>
            <a:headEnd/>
            <a:tailEnd/>
          </a:ln>
        </p:spPr>
      </p:pic>
      <p:pic>
        <p:nvPicPr>
          <p:cNvPr id="7" name="Picture 5" descr="Police officer talking" title="Police officer"/>
          <p:cNvPicPr>
            <a:picLocks noChangeAspect="1" noChangeArrowheads="1"/>
          </p:cNvPicPr>
          <p:nvPr/>
        </p:nvPicPr>
        <p:blipFill>
          <a:blip r:embed="rId3"/>
          <a:srcRect/>
          <a:stretch>
            <a:fillRect/>
          </a:stretch>
        </p:blipFill>
        <p:spPr bwMode="auto">
          <a:xfrm>
            <a:off x="3708400" y="1773238"/>
            <a:ext cx="1209675" cy="1368425"/>
          </a:xfrm>
          <a:prstGeom prst="rect">
            <a:avLst/>
          </a:prstGeom>
          <a:noFill/>
          <a:ln w="9525">
            <a:noFill/>
            <a:miter lim="800000"/>
            <a:headEnd/>
            <a:tailEnd/>
          </a:ln>
        </p:spPr>
      </p:pic>
      <p:pic>
        <p:nvPicPr>
          <p:cNvPr id="8" name="Picture 8" descr="A judge." title="Judge"/>
          <p:cNvPicPr>
            <a:picLocks noChangeAspect="1" noChangeArrowheads="1"/>
          </p:cNvPicPr>
          <p:nvPr/>
        </p:nvPicPr>
        <p:blipFill>
          <a:blip r:embed="rId4"/>
          <a:srcRect l="68666" b="18492"/>
          <a:stretch>
            <a:fillRect/>
          </a:stretch>
        </p:blipFill>
        <p:spPr bwMode="auto">
          <a:xfrm>
            <a:off x="5362575" y="1773238"/>
            <a:ext cx="1492250" cy="2232025"/>
          </a:xfrm>
          <a:prstGeom prst="rect">
            <a:avLst/>
          </a:prstGeom>
          <a:noFill/>
          <a:ln w="9525">
            <a:noFill/>
            <a:miter lim="800000"/>
            <a:headEnd/>
            <a:tailEnd/>
          </a:ln>
        </p:spPr>
      </p:pic>
      <p:pic>
        <p:nvPicPr>
          <p:cNvPr id="9" name="Picture 7" descr="Two women talkiing." title="Women"/>
          <p:cNvPicPr>
            <a:picLocks noChangeAspect="1" noChangeArrowheads="1"/>
          </p:cNvPicPr>
          <p:nvPr/>
        </p:nvPicPr>
        <p:blipFill>
          <a:blip r:embed="rId5"/>
          <a:srcRect/>
          <a:stretch>
            <a:fillRect/>
          </a:stretch>
        </p:blipFill>
        <p:spPr bwMode="auto">
          <a:xfrm>
            <a:off x="3635375" y="3284538"/>
            <a:ext cx="1655763" cy="1103312"/>
          </a:xfrm>
          <a:prstGeom prst="rect">
            <a:avLst/>
          </a:prstGeom>
          <a:noFill/>
          <a:ln w="9525">
            <a:noFill/>
            <a:miter lim="800000"/>
            <a:headEnd/>
            <a:tailEnd/>
          </a:ln>
        </p:spPr>
      </p:pic>
    </p:spTree>
    <p:extLst>
      <p:ext uri="{BB962C8B-B14F-4D97-AF65-F5344CB8AC3E}">
        <p14:creationId xmlns:p14="http://schemas.microsoft.com/office/powerpoint/2010/main" val="2617889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AU" sz="4400" b="1" dirty="0">
                <a:latin typeface="Calibri" pitchFamily="34" charset="0"/>
              </a:rPr>
              <a:t>What happens if you do not follow the law?</a:t>
            </a:r>
          </a:p>
          <a:p>
            <a:pPr marL="0" indent="0">
              <a:buNone/>
            </a:pPr>
            <a:endParaRPr lang="en-AU" dirty="0"/>
          </a:p>
        </p:txBody>
      </p:sp>
      <p:sp>
        <p:nvSpPr>
          <p:cNvPr id="4" name="Text Placeholder 3"/>
          <p:cNvSpPr>
            <a:spLocks noGrp="1"/>
          </p:cNvSpPr>
          <p:nvPr>
            <p:ph type="body" sz="quarter" idx="12"/>
          </p:nvPr>
        </p:nvSpPr>
        <p:spPr/>
        <p:txBody>
          <a:bodyPr/>
          <a:lstStyle/>
          <a:p>
            <a:endParaRPr lang="en-AU" dirty="0"/>
          </a:p>
        </p:txBody>
      </p:sp>
      <p:pic>
        <p:nvPicPr>
          <p:cNvPr id="7" name="Picture 4" descr="Two boys talking next to car." title="Gahmal and Abdi"/>
          <p:cNvPicPr>
            <a:picLocks noChangeAspect="1" noChangeArrowheads="1"/>
          </p:cNvPicPr>
          <p:nvPr/>
        </p:nvPicPr>
        <p:blipFill>
          <a:blip r:embed="rId2"/>
          <a:srcRect/>
          <a:stretch>
            <a:fillRect/>
          </a:stretch>
        </p:blipFill>
        <p:spPr bwMode="auto">
          <a:xfrm>
            <a:off x="4137543" y="2421402"/>
            <a:ext cx="4170363" cy="3151187"/>
          </a:xfrm>
          <a:prstGeom prst="rect">
            <a:avLst/>
          </a:prstGeom>
          <a:noFill/>
          <a:ln w="9525">
            <a:noFill/>
            <a:miter lim="800000"/>
            <a:headEnd/>
            <a:tailEnd/>
          </a:ln>
        </p:spPr>
      </p:pic>
      <p:pic>
        <p:nvPicPr>
          <p:cNvPr id="8" name="Picture 7" descr="A police officer leaning in to talk." title="Police officer"/>
          <p:cNvPicPr>
            <a:picLocks noChangeAspect="1" noChangeArrowheads="1"/>
          </p:cNvPicPr>
          <p:nvPr/>
        </p:nvPicPr>
        <p:blipFill>
          <a:blip r:embed="rId3"/>
          <a:srcRect/>
          <a:stretch>
            <a:fillRect/>
          </a:stretch>
        </p:blipFill>
        <p:spPr bwMode="auto">
          <a:xfrm rot="21148571">
            <a:off x="608531" y="2060848"/>
            <a:ext cx="3492500" cy="3052762"/>
          </a:xfrm>
          <a:prstGeom prst="rect">
            <a:avLst/>
          </a:prstGeom>
          <a:noFill/>
          <a:ln w="9525">
            <a:noFill/>
            <a:miter lim="800000"/>
            <a:headEnd/>
            <a:tailEnd/>
          </a:ln>
        </p:spPr>
      </p:pic>
    </p:spTree>
    <p:extLst>
      <p:ext uri="{BB962C8B-B14F-4D97-AF65-F5344CB8AC3E}">
        <p14:creationId xmlns:p14="http://schemas.microsoft.com/office/powerpoint/2010/main" val="1602383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AU" sz="4400" b="1" dirty="0"/>
              <a:t>What happens at court?</a:t>
            </a:r>
            <a:endParaRPr lang="en-AU" sz="4400" dirty="0"/>
          </a:p>
        </p:txBody>
      </p:sp>
      <p:sp>
        <p:nvSpPr>
          <p:cNvPr id="4" name="Text Placeholder 3"/>
          <p:cNvSpPr>
            <a:spLocks noGrp="1"/>
          </p:cNvSpPr>
          <p:nvPr>
            <p:ph type="body" sz="quarter" idx="12"/>
          </p:nvPr>
        </p:nvSpPr>
        <p:spPr/>
        <p:txBody>
          <a:bodyPr/>
          <a:lstStyle/>
          <a:p>
            <a:pPr marL="0" indent="0">
              <a:buNone/>
            </a:pPr>
            <a:endParaRPr lang="en-AU" dirty="0"/>
          </a:p>
        </p:txBody>
      </p:sp>
      <p:pic>
        <p:nvPicPr>
          <p:cNvPr id="6" name="Picture 4" descr="Outside of the Magistrates' Court." title="Magistrates' Court"/>
          <p:cNvPicPr>
            <a:picLocks noChangeAspect="1" noChangeArrowheads="1"/>
          </p:cNvPicPr>
          <p:nvPr/>
        </p:nvPicPr>
        <p:blipFill>
          <a:blip r:embed="rId2"/>
          <a:srcRect/>
          <a:stretch>
            <a:fillRect/>
          </a:stretch>
        </p:blipFill>
        <p:spPr bwMode="auto">
          <a:xfrm>
            <a:off x="611560" y="1916832"/>
            <a:ext cx="4103688" cy="3808413"/>
          </a:xfrm>
          <a:prstGeom prst="rect">
            <a:avLst/>
          </a:prstGeom>
          <a:noFill/>
          <a:ln w="9525">
            <a:noFill/>
            <a:miter lim="800000"/>
            <a:headEnd/>
            <a:tailEnd/>
          </a:ln>
        </p:spPr>
      </p:pic>
      <p:pic>
        <p:nvPicPr>
          <p:cNvPr id="7" name="Picture 8" descr="A judge." title="Judge"/>
          <p:cNvPicPr>
            <a:picLocks noChangeAspect="1" noChangeArrowheads="1"/>
          </p:cNvPicPr>
          <p:nvPr/>
        </p:nvPicPr>
        <p:blipFill>
          <a:blip r:embed="rId3"/>
          <a:srcRect l="30624" r="1312" b="19872"/>
          <a:stretch>
            <a:fillRect/>
          </a:stretch>
        </p:blipFill>
        <p:spPr bwMode="auto">
          <a:xfrm>
            <a:off x="4932363" y="3356992"/>
            <a:ext cx="3241675" cy="2590800"/>
          </a:xfrm>
          <a:prstGeom prst="rect">
            <a:avLst/>
          </a:prstGeom>
          <a:noFill/>
          <a:ln w="9525">
            <a:noFill/>
            <a:miter lim="800000"/>
            <a:headEnd/>
            <a:tailEnd/>
          </a:ln>
        </p:spPr>
      </p:pic>
      <p:pic>
        <p:nvPicPr>
          <p:cNvPr id="8" name="Picture 5" descr="A courtroom scene." title="Courtroom"/>
          <p:cNvPicPr>
            <a:picLocks noChangeAspect="1" noChangeArrowheads="1"/>
          </p:cNvPicPr>
          <p:nvPr/>
        </p:nvPicPr>
        <p:blipFill>
          <a:blip r:embed="rId4"/>
          <a:srcRect/>
          <a:stretch>
            <a:fillRect/>
          </a:stretch>
        </p:blipFill>
        <p:spPr bwMode="auto">
          <a:xfrm rot="406198">
            <a:off x="3851275" y="1560965"/>
            <a:ext cx="2663825" cy="2530475"/>
          </a:xfrm>
          <a:prstGeom prst="rect">
            <a:avLst/>
          </a:prstGeom>
          <a:noFill/>
          <a:ln w="9525">
            <a:noFill/>
            <a:miter lim="800000"/>
            <a:headEnd/>
            <a:tailEnd/>
          </a:ln>
        </p:spPr>
      </p:pic>
    </p:spTree>
    <p:extLst>
      <p:ext uri="{BB962C8B-B14F-4D97-AF65-F5344CB8AC3E}">
        <p14:creationId xmlns:p14="http://schemas.microsoft.com/office/powerpoint/2010/main" val="3571289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AU" sz="4400" b="1" dirty="0"/>
              <a:t>What penalties are there?</a:t>
            </a:r>
            <a:endParaRPr lang="en-AU" sz="4400" dirty="0"/>
          </a:p>
        </p:txBody>
      </p:sp>
      <p:sp>
        <p:nvSpPr>
          <p:cNvPr id="4" name="Text Placeholder 3"/>
          <p:cNvSpPr>
            <a:spLocks noGrp="1"/>
          </p:cNvSpPr>
          <p:nvPr>
            <p:ph type="body" sz="quarter" idx="12"/>
          </p:nvPr>
        </p:nvSpPr>
        <p:spPr/>
        <p:txBody>
          <a:bodyPr/>
          <a:lstStyle/>
          <a:p>
            <a:pPr marL="0" indent="0">
              <a:buNone/>
            </a:pPr>
            <a:r>
              <a:rPr lang="en-US" sz="2800" dirty="0"/>
              <a:t>Penalties include:</a:t>
            </a:r>
          </a:p>
          <a:p>
            <a:r>
              <a:rPr lang="en-AU" sz="2800" dirty="0"/>
              <a:t>fine</a:t>
            </a:r>
          </a:p>
          <a:p>
            <a:r>
              <a:rPr lang="en-AU" sz="2800" dirty="0"/>
              <a:t>order</a:t>
            </a:r>
          </a:p>
          <a:p>
            <a:r>
              <a:rPr lang="en-AU" sz="2800" dirty="0"/>
              <a:t>prison</a:t>
            </a:r>
          </a:p>
          <a:p>
            <a:r>
              <a:rPr lang="en-AU" sz="2800" dirty="0"/>
              <a:t>criminal record.</a:t>
            </a:r>
          </a:p>
          <a:p>
            <a:pPr marL="0" indent="0">
              <a:buNone/>
            </a:pPr>
            <a:endParaRPr lang="en-AU" dirty="0"/>
          </a:p>
        </p:txBody>
      </p:sp>
      <p:pic>
        <p:nvPicPr>
          <p:cNvPr id="6" name="Picture 12" descr="Hundred dollar bills and twenty dollar bills." title="Money"/>
          <p:cNvPicPr>
            <a:picLocks noChangeAspect="1" noChangeArrowheads="1"/>
          </p:cNvPicPr>
          <p:nvPr/>
        </p:nvPicPr>
        <p:blipFill>
          <a:blip r:embed="rId2"/>
          <a:srcRect/>
          <a:stretch>
            <a:fillRect/>
          </a:stretch>
        </p:blipFill>
        <p:spPr bwMode="auto">
          <a:xfrm>
            <a:off x="3964825" y="1124744"/>
            <a:ext cx="2376488" cy="2058987"/>
          </a:xfrm>
          <a:prstGeom prst="rect">
            <a:avLst/>
          </a:prstGeom>
          <a:noFill/>
          <a:ln w="9525">
            <a:noFill/>
            <a:miter lim="800000"/>
            <a:headEnd/>
            <a:tailEnd/>
          </a:ln>
        </p:spPr>
      </p:pic>
      <p:pic>
        <p:nvPicPr>
          <p:cNvPr id="7" name="Picture 13" descr="A hand holding a court order." title="Court order"/>
          <p:cNvPicPr>
            <a:picLocks noChangeAspect="1" noChangeArrowheads="1"/>
          </p:cNvPicPr>
          <p:nvPr/>
        </p:nvPicPr>
        <p:blipFill>
          <a:blip r:embed="rId3"/>
          <a:srcRect/>
          <a:stretch>
            <a:fillRect/>
          </a:stretch>
        </p:blipFill>
        <p:spPr bwMode="auto">
          <a:xfrm>
            <a:off x="6773113" y="1484784"/>
            <a:ext cx="1368425" cy="1370013"/>
          </a:xfrm>
          <a:prstGeom prst="rect">
            <a:avLst/>
          </a:prstGeom>
          <a:noFill/>
          <a:ln w="9525">
            <a:noFill/>
            <a:miter lim="800000"/>
            <a:headEnd/>
            <a:tailEnd/>
          </a:ln>
        </p:spPr>
      </p:pic>
      <p:pic>
        <p:nvPicPr>
          <p:cNvPr id="8" name="Picture 10" descr="Outside a prison." title="Prison"/>
          <p:cNvPicPr>
            <a:picLocks noChangeAspect="1" noChangeArrowheads="1"/>
          </p:cNvPicPr>
          <p:nvPr/>
        </p:nvPicPr>
        <p:blipFill>
          <a:blip r:embed="rId4"/>
          <a:srcRect/>
          <a:stretch>
            <a:fillRect/>
          </a:stretch>
        </p:blipFill>
        <p:spPr bwMode="auto">
          <a:xfrm>
            <a:off x="4252163" y="3140968"/>
            <a:ext cx="3960812" cy="2479675"/>
          </a:xfrm>
          <a:prstGeom prst="rect">
            <a:avLst/>
          </a:prstGeom>
          <a:noFill/>
          <a:ln w="9525">
            <a:noFill/>
            <a:miter lim="800000"/>
            <a:headEnd/>
            <a:tailEnd/>
          </a:ln>
        </p:spPr>
      </p:pic>
    </p:spTree>
    <p:extLst>
      <p:ext uri="{BB962C8B-B14F-4D97-AF65-F5344CB8AC3E}">
        <p14:creationId xmlns:p14="http://schemas.microsoft.com/office/powerpoint/2010/main" val="21896001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11882</TotalTime>
  <Words>158</Words>
  <Application>Microsoft Office PowerPoint</Application>
  <PresentationFormat>On-screen Show (4:3)</PresentationFormat>
  <Paragraphs>101</Paragraphs>
  <Slides>12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ＭＳ Ｐゴシック</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AMES Settlement</dc:title>
  <dc:creator>Tuan</dc:creator>
  <cp:lastModifiedBy>Michele Lee</cp:lastModifiedBy>
  <cp:revision>955</cp:revision>
  <cp:lastPrinted>2013-10-27T23:17:05Z</cp:lastPrinted>
  <dcterms:created xsi:type="dcterms:W3CDTF">2011-12-20T03:31:35Z</dcterms:created>
  <dcterms:modified xsi:type="dcterms:W3CDTF">2019-01-31T03:51:22Z</dcterms:modified>
</cp:coreProperties>
</file>